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18288000" cy="10287000"/>
  <p:notesSz cx="6858000" cy="9144000"/>
  <p:embeddedFontLst>
    <p:embeddedFont>
      <p:font typeface="Canva Sans" panose="020B0604020202020204" charset="0"/>
      <p:regular r:id="rId15"/>
    </p:embeddedFont>
    <p:embeddedFont>
      <p:font typeface="Glacial Indifference" panose="020B0604020202020204" charset="0"/>
      <p:regular r:id="rId16"/>
    </p:embeddedFont>
    <p:embeddedFont>
      <p:font typeface="Glacial Indifference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4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CF2ED-BF3D-43B0-A022-9ADDF8BA0181}" type="datetimeFigureOut">
              <a:rPr lang="en-GB" smtClean="0"/>
              <a:t>20/01/2025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293BB-4911-434D-8D20-F1B3410E1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85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293BB-4911-434D-8D20-F1B3410E1DB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9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15122" y="2697906"/>
            <a:ext cx="2257756" cy="7589094"/>
          </a:xfrm>
          <a:custGeom>
            <a:avLst/>
            <a:gdLst/>
            <a:ahLst/>
            <a:cxnLst/>
            <a:rect l="l" t="t" r="r" b="b"/>
            <a:pathLst>
              <a:path w="2257756" h="7589094">
                <a:moveTo>
                  <a:pt x="0" y="0"/>
                </a:moveTo>
                <a:lnTo>
                  <a:pt x="2257756" y="0"/>
                </a:lnTo>
                <a:lnTo>
                  <a:pt x="2257756" y="7589094"/>
                </a:lnTo>
                <a:lnTo>
                  <a:pt x="0" y="75890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3542159" y="904875"/>
            <a:ext cx="11017151" cy="1111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  <a:spcBef>
                <a:spcPct val="0"/>
              </a:spcBef>
            </a:pPr>
            <a:r>
              <a:rPr lang="en-US" sz="64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Short-term effects of alcohol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2981" y="2972117"/>
            <a:ext cx="7677753" cy="5980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Drowsiness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Headache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Loss of consciousness 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Lapses in memory</a:t>
            </a:r>
          </a:p>
          <a:p>
            <a:pPr algn="l">
              <a:lnSpc>
                <a:spcPts val="5319"/>
              </a:lnSpc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Slurred speech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726075" y="3638867"/>
            <a:ext cx="5533225" cy="4646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Vomiting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Distortion of your senses and perception</a:t>
            </a:r>
          </a:p>
          <a:p>
            <a:pPr algn="l">
              <a:lnSpc>
                <a:spcPts val="5319"/>
              </a:lnSpc>
              <a:spcBef>
                <a:spcPct val="0"/>
              </a:spcBef>
            </a:pPr>
            <a:endParaRPr lang="en-US" sz="37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5319"/>
              </a:lnSpc>
              <a:spcBef>
                <a:spcPct val="0"/>
              </a:spcBef>
            </a:pPr>
            <a:r>
              <a:rPr lang="en-US" sz="37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Clumsiness and unsteadiness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925566" y="895350"/>
            <a:ext cx="8436868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Other support available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868834" y="3237402"/>
            <a:ext cx="14550332" cy="551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Mutual aid: 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Alcoholics Anonymous 0800 9177650</a:t>
            </a:r>
          </a:p>
          <a:p>
            <a:pPr marL="1122679" lvl="1" indent="-561340" algn="l">
              <a:lnSpc>
                <a:spcPts val="7279"/>
              </a:lnSpc>
              <a:buFont typeface="Arial"/>
              <a:buChar char="•"/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Narcotics Anonymous 0300 999 1212</a:t>
            </a:r>
          </a:p>
          <a:p>
            <a:pPr algn="l">
              <a:lnSpc>
                <a:spcPts val="7279"/>
              </a:lnSpc>
            </a:pPr>
            <a:endParaRPr lang="en-US" sz="5199" b="1">
              <a:solidFill>
                <a:srgbClr val="FFFFFF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l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Scottish Families Affected by Drugs &amp; Alcohol 08080 10 10 11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5879224E-1BAC-FE40-9B27-C18716D99F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63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colorful circles with text&#10;&#10;Description automatically generated with medium confidence">
            <a:extLst>
              <a:ext uri="{FF2B5EF4-FFF2-40B4-BE49-F238E27FC236}">
                <a16:creationId xmlns:a16="http://schemas.microsoft.com/office/drawing/2014/main" id="{E763E1C3-9AAB-D981-F54D-19644BADB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1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59251" y="3142125"/>
            <a:ext cx="3369497" cy="6738994"/>
          </a:xfrm>
          <a:custGeom>
            <a:avLst/>
            <a:gdLst/>
            <a:ahLst/>
            <a:cxnLst/>
            <a:rect l="l" t="t" r="r" b="b"/>
            <a:pathLst>
              <a:path w="3369497" h="6738994">
                <a:moveTo>
                  <a:pt x="0" y="0"/>
                </a:moveTo>
                <a:lnTo>
                  <a:pt x="3369498" y="0"/>
                </a:lnTo>
                <a:lnTo>
                  <a:pt x="3369498" y="6738995"/>
                </a:lnTo>
                <a:lnTo>
                  <a:pt x="0" y="67389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5320506" y="587057"/>
            <a:ext cx="7646988" cy="78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  <a:spcBef>
                <a:spcPct val="0"/>
              </a:spcBef>
            </a:pPr>
            <a:r>
              <a:rPr lang="en-US" sz="45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Long-term effects of alcohol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5610" y="1675593"/>
            <a:ext cx="6331347" cy="22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Brain and nervous system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Stroke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Dementia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Impaired balance and co-ordination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610" y="4519930"/>
            <a:ext cx="6202615" cy="2268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Blood and immune system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Anaemia 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Low platelets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Supressed immune system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024320" y="7367270"/>
            <a:ext cx="6263680" cy="1706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Intestines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Affects absorption of nutrients into your gut, leading to malnutrition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024320" y="1675593"/>
            <a:ext cx="6175078" cy="28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Mental health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Alcohol dependency and addiction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Higher risk of depression anxiety and psychosis </a:t>
            </a:r>
          </a:p>
          <a:p>
            <a:pPr algn="l">
              <a:lnSpc>
                <a:spcPts val="4759"/>
              </a:lnSpc>
            </a:pPr>
            <a:endParaRPr lang="en-US" sz="32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85610" y="7367270"/>
            <a:ext cx="5542684" cy="2866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Sexual health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Reduced fertility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Drinking whilst pregnant can affect the health of the foetus</a:t>
            </a:r>
          </a:p>
          <a:p>
            <a:pPr algn="l">
              <a:lnSpc>
                <a:spcPts val="4759"/>
              </a:lnSpc>
            </a:pPr>
            <a:endParaRPr lang="en-US" sz="32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2024320" y="5076825"/>
            <a:ext cx="4727476" cy="1144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Bones and muscles</a:t>
            </a:r>
          </a:p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Osteoporosis</a:t>
            </a:r>
          </a:p>
        </p:txBody>
      </p:sp>
      <p:sp>
        <p:nvSpPr>
          <p:cNvPr id="10" name="Freeform 10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41763" y="3718696"/>
            <a:ext cx="1381635" cy="2302725"/>
            <a:chOff x="0" y="0"/>
            <a:chExt cx="1842180" cy="3070300"/>
          </a:xfrm>
        </p:grpSpPr>
        <p:sp>
          <p:nvSpPr>
            <p:cNvPr id="3" name="Freeform 3"/>
            <p:cNvSpPr/>
            <p:nvPr/>
          </p:nvSpPr>
          <p:spPr>
            <a:xfrm>
              <a:off x="0" y="2046866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4"/>
                  </a:lnTo>
                  <a:lnTo>
                    <a:pt x="0" y="102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614060" y="2046866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4"/>
                  </a:lnTo>
                  <a:lnTo>
                    <a:pt x="0" y="102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Freeform 5"/>
            <p:cNvSpPr/>
            <p:nvPr/>
          </p:nvSpPr>
          <p:spPr>
            <a:xfrm>
              <a:off x="1228120" y="2046866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4"/>
                  </a:lnTo>
                  <a:lnTo>
                    <a:pt x="0" y="10234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307030" y="1023433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3"/>
                  </a:lnTo>
                  <a:lnTo>
                    <a:pt x="0" y="1023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Freeform 7"/>
            <p:cNvSpPr/>
            <p:nvPr/>
          </p:nvSpPr>
          <p:spPr>
            <a:xfrm>
              <a:off x="921090" y="1023433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3"/>
                  </a:lnTo>
                  <a:lnTo>
                    <a:pt x="0" y="1023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8"/>
            <p:cNvSpPr/>
            <p:nvPr/>
          </p:nvSpPr>
          <p:spPr>
            <a:xfrm>
              <a:off x="614060" y="0"/>
              <a:ext cx="614060" cy="1023433"/>
            </a:xfrm>
            <a:custGeom>
              <a:avLst/>
              <a:gdLst/>
              <a:ahLst/>
              <a:cxnLst/>
              <a:rect l="l" t="t" r="r" b="b"/>
              <a:pathLst>
                <a:path w="614060" h="1023433">
                  <a:moveTo>
                    <a:pt x="0" y="0"/>
                  </a:moveTo>
                  <a:lnTo>
                    <a:pt x="614060" y="0"/>
                  </a:lnTo>
                  <a:lnTo>
                    <a:pt x="614060" y="1023433"/>
                  </a:lnTo>
                  <a:lnTo>
                    <a:pt x="0" y="10234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431431" y="3381659"/>
            <a:ext cx="1381229" cy="2639762"/>
            <a:chOff x="0" y="0"/>
            <a:chExt cx="1841639" cy="3519683"/>
          </a:xfrm>
        </p:grpSpPr>
        <p:sp>
          <p:nvSpPr>
            <p:cNvPr id="10" name="Freeform 10"/>
            <p:cNvSpPr/>
            <p:nvPr/>
          </p:nvSpPr>
          <p:spPr>
            <a:xfrm>
              <a:off x="920820" y="1188052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79" y="0"/>
                  </a:lnTo>
                  <a:lnTo>
                    <a:pt x="613879" y="1144764"/>
                  </a:lnTo>
                  <a:lnTo>
                    <a:pt x="0" y="114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306940" y="1188052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80" y="0"/>
                  </a:lnTo>
                  <a:lnTo>
                    <a:pt x="613880" y="1144764"/>
                  </a:lnTo>
                  <a:lnTo>
                    <a:pt x="0" y="114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0" y="2374918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80" y="0"/>
                  </a:lnTo>
                  <a:lnTo>
                    <a:pt x="613880" y="1144765"/>
                  </a:lnTo>
                  <a:lnTo>
                    <a:pt x="0" y="114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13880" y="2374918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79" y="0"/>
                  </a:lnTo>
                  <a:lnTo>
                    <a:pt x="613879" y="1144765"/>
                  </a:lnTo>
                  <a:lnTo>
                    <a:pt x="0" y="114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1227759" y="2374918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80" y="0"/>
                  </a:lnTo>
                  <a:lnTo>
                    <a:pt x="613880" y="1144765"/>
                  </a:lnTo>
                  <a:lnTo>
                    <a:pt x="0" y="114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613880" y="0"/>
              <a:ext cx="613880" cy="1144764"/>
            </a:xfrm>
            <a:custGeom>
              <a:avLst/>
              <a:gdLst/>
              <a:ahLst/>
              <a:cxnLst/>
              <a:rect l="l" t="t" r="r" b="b"/>
              <a:pathLst>
                <a:path w="613880" h="1144764">
                  <a:moveTo>
                    <a:pt x="0" y="0"/>
                  </a:moveTo>
                  <a:lnTo>
                    <a:pt x="613879" y="0"/>
                  </a:lnTo>
                  <a:lnTo>
                    <a:pt x="613879" y="1144764"/>
                  </a:lnTo>
                  <a:lnTo>
                    <a:pt x="0" y="11447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581514" y="4011930"/>
            <a:ext cx="1722813" cy="1968470"/>
            <a:chOff x="0" y="0"/>
            <a:chExt cx="2297084" cy="2624627"/>
          </a:xfrm>
        </p:grpSpPr>
        <p:sp>
          <p:nvSpPr>
            <p:cNvPr id="17" name="Freeform 17"/>
            <p:cNvSpPr/>
            <p:nvPr/>
          </p:nvSpPr>
          <p:spPr>
            <a:xfrm>
              <a:off x="287135" y="1775428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1435677" y="1775428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861406" y="1775428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1722813" y="887714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574271" y="887714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1148542" y="887714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0" y="887714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364908" y="0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1513450" y="0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0" y="0"/>
                  </a:lnTo>
                  <a:lnTo>
                    <a:pt x="574270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939179" y="0"/>
              <a:ext cx="574271" cy="849199"/>
            </a:xfrm>
            <a:custGeom>
              <a:avLst/>
              <a:gdLst/>
              <a:ahLst/>
              <a:cxnLst/>
              <a:rect l="l" t="t" r="r" b="b"/>
              <a:pathLst>
                <a:path w="574271" h="849199">
                  <a:moveTo>
                    <a:pt x="0" y="0"/>
                  </a:moveTo>
                  <a:lnTo>
                    <a:pt x="574271" y="0"/>
                  </a:lnTo>
                  <a:lnTo>
                    <a:pt x="574271" y="849199"/>
                  </a:lnTo>
                  <a:lnTo>
                    <a:pt x="0" y="8491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7" name="Freeform 27"/>
          <p:cNvSpPr/>
          <p:nvPr/>
        </p:nvSpPr>
        <p:spPr>
          <a:xfrm>
            <a:off x="15987878" y="699562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8" name="TextBox 28"/>
          <p:cNvSpPr txBox="1"/>
          <p:nvPr/>
        </p:nvSpPr>
        <p:spPr>
          <a:xfrm>
            <a:off x="958288" y="822828"/>
            <a:ext cx="16230600" cy="920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Low-risk drinking guidelines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2221515"/>
            <a:ext cx="16230600" cy="721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You should not regularly drink more than 14 units per week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37903" y="4246738"/>
            <a:ext cx="4094160" cy="1464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 units is the equivalent of: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615455" y="8420451"/>
            <a:ext cx="13057089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It is best to spread this evenly through the week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Having several alcohol free days per week is a good way to cut down 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398313" y="6107146"/>
            <a:ext cx="1868534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 pints of beer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144000" y="6107146"/>
            <a:ext cx="1984992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 glasses of wine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392195" y="6107146"/>
            <a:ext cx="2101451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14 shots of a spirit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8412395" y="4494530"/>
            <a:ext cx="63003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382067" y="4494530"/>
            <a:ext cx="630039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381172" y="7382861"/>
            <a:ext cx="1902817" cy="398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4% abv, 568ml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304189" y="7382861"/>
            <a:ext cx="1886446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13% abv, 175ml 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535266" y="7382860"/>
            <a:ext cx="186392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3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40% abv, 25ml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3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Tips on cutting down alcohol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489" y="2599283"/>
            <a:ext cx="16931811" cy="66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Try alcohol-free drinks or a selection of mocktails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Have a smaller drink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Cut down alcohol by swapping strong beers or wines for ones with a lower strength (ABV in %)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Drink a glass of water before you have alcohol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23925"/>
            <a:ext cx="16230600" cy="92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559"/>
              </a:lnSpc>
              <a:spcBef>
                <a:spcPct val="0"/>
              </a:spcBef>
            </a:pPr>
            <a:r>
              <a:rPr lang="en-US" sz="54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Tips on cutting down alcohol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27489" y="1857035"/>
            <a:ext cx="16931811" cy="6659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893"/>
              </a:lnSpc>
            </a:pPr>
            <a:endParaRPr/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Alternate alcoholic drinks with water or a soft drink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Have several drink-free days each week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Cut back a little each day and make every day you do a success</a:t>
            </a:r>
          </a:p>
          <a:p>
            <a:pPr algn="just">
              <a:lnSpc>
                <a:spcPts val="5893"/>
              </a:lnSpc>
            </a:pPr>
            <a:endParaRPr lang="en-US" sz="420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8936" lvl="1" indent="-454468" algn="just">
              <a:lnSpc>
                <a:spcPts val="5893"/>
              </a:lnSpc>
              <a:buFont typeface="Arial"/>
              <a:buChar char="•"/>
            </a:pPr>
            <a:r>
              <a:rPr lang="en-US" sz="420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Let your friends and family know you’re cutting down and it’s important to you – they can support you</a:t>
            </a:r>
          </a:p>
        </p:txBody>
      </p:sp>
      <p:sp>
        <p:nvSpPr>
          <p:cNvPr id="4" name="Freeform 4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2279" y="914400"/>
            <a:ext cx="13343443" cy="199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5716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Drug and Alcohol Support in the Scottish Borders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1862" y="3156599"/>
            <a:ext cx="16417438" cy="5482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43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We Are With You in Borders </a:t>
            </a:r>
            <a:r>
              <a:rPr lang="en-US" sz="43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Telephone: 08000286664 (Freephone)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to anyone 16yrs and over concerned about their own drug or alcohol use or someone else’s</a:t>
            </a:r>
          </a:p>
          <a:p>
            <a:pPr algn="l">
              <a:lnSpc>
                <a:spcPts val="3080"/>
              </a:lnSpc>
            </a:pPr>
            <a:endParaRPr lang="en-US" sz="35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55769" lvl="1" indent="-377884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One to one and group support to help you cut down, stop or maintain abstinence </a:t>
            </a:r>
          </a:p>
          <a:p>
            <a:pPr marL="755769" lvl="1" indent="-377884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Injecting equipment/ Blood Borne Virus Tests </a:t>
            </a:r>
          </a:p>
          <a:p>
            <a:pPr marL="755769" lvl="1" indent="-377884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Take Home Naloxone kits </a:t>
            </a:r>
          </a:p>
          <a:p>
            <a:pPr marL="755769" lvl="1" indent="-377884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for adult family members affected </a:t>
            </a:r>
          </a:p>
          <a:p>
            <a:pPr marL="755769" lvl="1" indent="-377884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Referral and assessment for Residential Rehabilitation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78730" y="9267825"/>
            <a:ext cx="18674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(Cont.)</a:t>
            </a:r>
          </a:p>
        </p:txBody>
      </p:sp>
      <p:sp>
        <p:nvSpPr>
          <p:cNvPr id="5" name="Freeform 5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02244" y="914400"/>
            <a:ext cx="12683512" cy="199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5716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Drug and Alcohol Support in the Scottish Borders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3079" y="3527436"/>
            <a:ext cx="16801843" cy="5092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9"/>
              </a:lnSpc>
            </a:pPr>
            <a:r>
              <a:rPr lang="en-US" sz="42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NHS Borders Addiction Service </a:t>
            </a:r>
            <a:r>
              <a:rPr lang="en-US" sz="4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Telephone: 01896 664430</a:t>
            </a:r>
          </a:p>
          <a:p>
            <a:pPr algn="l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to anyone 16yrs and over with drug/alcohol dependency and physical/mental health needs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Psychological Therapies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Substitute prescribing e.g. methadone, buprenorphine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Access to in-patient and community detoxification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Take Home Naloxone kits  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Referral and assessment for Residential Rehabilitation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78730" y="9267825"/>
            <a:ext cx="18674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(Cont.)</a:t>
            </a:r>
          </a:p>
        </p:txBody>
      </p:sp>
      <p:sp>
        <p:nvSpPr>
          <p:cNvPr id="5" name="Freeform 5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345716" y="914400"/>
            <a:ext cx="11596568" cy="199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5716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Drug and Alcohol Support in the Scottish Borders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291205"/>
            <a:ext cx="15483734" cy="4959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019"/>
              </a:lnSpc>
            </a:pPr>
            <a:r>
              <a:rPr lang="en-US" sz="4299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Chimes (Action for Children)</a:t>
            </a:r>
            <a:r>
              <a:rPr lang="en-US" sz="42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Telephone: 01896 750173</a:t>
            </a:r>
          </a:p>
          <a:p>
            <a:pPr algn="just">
              <a:lnSpc>
                <a:spcPts val="4759"/>
              </a:lnSpc>
            </a:pPr>
            <a:endParaRPr lang="en-US" sz="4299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to children and young people (all ages) impacted by a family member’s alcohol and/or drug use (parent, grandparent, older sibling etc.)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Concerned others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Parents with concerns about their drug/alcohol use including expectant parents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Referral and assessment for Residential Rehabilitation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78730" y="9267825"/>
            <a:ext cx="18674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(Cont.)</a:t>
            </a:r>
          </a:p>
        </p:txBody>
      </p:sp>
      <p:sp>
        <p:nvSpPr>
          <p:cNvPr id="5" name="Freeform 5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51D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899293" y="914400"/>
            <a:ext cx="12489415" cy="1993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3"/>
              </a:lnSpc>
            </a:pPr>
            <a:r>
              <a:rPr lang="en-US" sz="5716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Drug and Alcohol Support in the Scottish Borders 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479223"/>
            <a:ext cx="16230600" cy="4185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500" b="1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Quarriers Resillience for Wellbeing Service </a:t>
            </a:r>
          </a:p>
          <a:p>
            <a:pPr algn="just">
              <a:lnSpc>
                <a:spcPts val="6299"/>
              </a:lnSpc>
            </a:pPr>
            <a:r>
              <a:rPr lang="en-US" sz="450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Telephone: 01896 668411</a:t>
            </a:r>
          </a:p>
          <a:p>
            <a:pPr algn="just">
              <a:lnSpc>
                <a:spcPts val="6299"/>
              </a:lnSpc>
            </a:pPr>
            <a:endParaRPr lang="en-US" sz="450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Support to children and young people to improve their emotional wellbeing and  resilience, including those involved with risk taking behaviours </a:t>
            </a:r>
          </a:p>
          <a:p>
            <a:pPr marL="734059" lvl="1" indent="-367030" algn="just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Based in each of the secondary schools across Scottish Borders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578730" y="9267825"/>
            <a:ext cx="1867408" cy="580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(Cont.)</a:t>
            </a:r>
          </a:p>
        </p:txBody>
      </p:sp>
      <p:sp>
        <p:nvSpPr>
          <p:cNvPr id="5" name="Freeform 5"/>
          <p:cNvSpPr/>
          <p:nvPr/>
        </p:nvSpPr>
        <p:spPr>
          <a:xfrm>
            <a:off x="15987878" y="744704"/>
            <a:ext cx="1271422" cy="1271422"/>
          </a:xfrm>
          <a:custGeom>
            <a:avLst/>
            <a:gdLst/>
            <a:ahLst/>
            <a:cxnLst/>
            <a:rect l="l" t="t" r="r" b="b"/>
            <a:pathLst>
              <a:path w="1271422" h="1271422">
                <a:moveTo>
                  <a:pt x="0" y="0"/>
                </a:moveTo>
                <a:lnTo>
                  <a:pt x="1271422" y="0"/>
                </a:lnTo>
                <a:lnTo>
                  <a:pt x="1271422" y="1271422"/>
                </a:lnTo>
                <a:lnTo>
                  <a:pt x="0" y="12714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556</Words>
  <Application>Microsoft Office PowerPoint</Application>
  <PresentationFormat>Custom</PresentationFormat>
  <Paragraphs>105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Aptos</vt:lpstr>
      <vt:lpstr>Glacial Indifference Bold</vt:lpstr>
      <vt:lpstr>Glacial Indifference</vt:lpstr>
      <vt:lpstr>Calibri</vt:lpstr>
      <vt:lpstr>Canva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ADP GP Slides</dc:title>
  <dc:creator>Susan Elliot (NHS Borders)</dc:creator>
  <cp:lastModifiedBy>Sandra Wayness (NHS Borders)</cp:lastModifiedBy>
  <cp:revision>3</cp:revision>
  <dcterms:created xsi:type="dcterms:W3CDTF">2006-08-16T00:00:00Z</dcterms:created>
  <dcterms:modified xsi:type="dcterms:W3CDTF">2025-01-20T16:10:33Z</dcterms:modified>
  <dc:identifier>DAGYUZp6330</dc:identifier>
</cp:coreProperties>
</file>