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301" r:id="rId3"/>
    <p:sldId id="302" r:id="rId4"/>
    <p:sldId id="265" r:id="rId5"/>
    <p:sldId id="281" r:id="rId6"/>
    <p:sldId id="282" r:id="rId7"/>
    <p:sldId id="277" r:id="rId8"/>
    <p:sldId id="278" r:id="rId9"/>
    <p:sldId id="283" r:id="rId10"/>
    <p:sldId id="268" r:id="rId11"/>
    <p:sldId id="284" r:id="rId12"/>
    <p:sldId id="285" r:id="rId13"/>
    <p:sldId id="286" r:id="rId14"/>
    <p:sldId id="290" r:id="rId15"/>
    <p:sldId id="296" r:id="rId16"/>
    <p:sldId id="295" r:id="rId17"/>
    <p:sldId id="297" r:id="rId18"/>
    <p:sldId id="298" r:id="rId19"/>
    <p:sldId id="291" r:id="rId20"/>
    <p:sldId id="262" r:id="rId21"/>
    <p:sldId id="266" r:id="rId22"/>
    <p:sldId id="270" r:id="rId23"/>
    <p:sldId id="288" r:id="rId24"/>
    <p:sldId id="287" r:id="rId25"/>
    <p:sldId id="292" r:id="rId26"/>
    <p:sldId id="271" r:id="rId27"/>
    <p:sldId id="272" r:id="rId28"/>
    <p:sldId id="273" r:id="rId29"/>
    <p:sldId id="264" r:id="rId30"/>
    <p:sldId id="303" r:id="rId31"/>
    <p:sldId id="30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rpr+OF/rNJXFrfemT8+SQ==" hashData="pBWsbc9nvz6/E1qblPtADNvcEYDjr5sBDXkyAlGbtAYolP3bH5VrnlOuQ2SVOLfuhIfPAzLI8ol3AbN5X53PMw=="/>
  <p:extLst>
    <p:ext uri="{EFAFB233-063F-42B5-8137-9DF3F51BA10A}">
      <p15:sldGuideLst xmlns:p15="http://schemas.microsoft.com/office/powerpoint/2012/main">
        <p15:guide id="1" orient="horz" pos="206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990099"/>
    <a:srgbClr val="CC0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8" d="100"/>
          <a:sy n="48" d="100"/>
        </p:scale>
        <p:origin x="1110" y="42"/>
      </p:cViewPr>
      <p:guideLst>
        <p:guide orient="horz" pos="206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45DDC8-AF4D-4A88-98DA-7682F07FD573}" type="datetimeFigureOut">
              <a:rPr lang="en-GB" smtClean="0"/>
              <a:t>21/08/2019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641C7-2E1B-4BEE-8D2C-2C3F49B7FEDC}" type="slidenum">
              <a:rPr lang="en-GB" smtClean="0"/>
              <a:t>‹#›</a:t>
            </a:fld>
            <a:endParaRPr lang="en-GB"/>
          </a:p>
        </p:txBody>
      </p:sp>
    </p:spTree>
    <p:extLst>
      <p:ext uri="{BB962C8B-B14F-4D97-AF65-F5344CB8AC3E}">
        <p14:creationId xmlns:p14="http://schemas.microsoft.com/office/powerpoint/2010/main" val="312342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2</a:t>
            </a:fld>
            <a:endParaRPr lang="en-GB"/>
          </a:p>
        </p:txBody>
      </p:sp>
    </p:spTree>
    <p:extLst>
      <p:ext uri="{BB962C8B-B14F-4D97-AF65-F5344CB8AC3E}">
        <p14:creationId xmlns:p14="http://schemas.microsoft.com/office/powerpoint/2010/main" val="159583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b="1" dirty="0">
              <a:solidFill>
                <a:srgbClr val="FF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16752EF9-DBA4-49DC-91C4-7358FBE14F1D}"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59825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752EF9-DBA4-49DC-91C4-7358FBE14F1D}"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6886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A641C7-2E1B-4BEE-8D2C-2C3F49B7FEDC}" type="slidenum">
              <a:rPr lang="en-GB" smtClean="0"/>
              <a:t>28</a:t>
            </a:fld>
            <a:endParaRPr lang="en-GB"/>
          </a:p>
        </p:txBody>
      </p:sp>
    </p:spTree>
    <p:extLst>
      <p:ext uri="{BB962C8B-B14F-4D97-AF65-F5344CB8AC3E}">
        <p14:creationId xmlns:p14="http://schemas.microsoft.com/office/powerpoint/2010/main" val="89187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3</a:t>
            </a:fld>
            <a:endParaRPr lang="en-GB"/>
          </a:p>
        </p:txBody>
      </p:sp>
    </p:spTree>
    <p:extLst>
      <p:ext uri="{BB962C8B-B14F-4D97-AF65-F5344CB8AC3E}">
        <p14:creationId xmlns:p14="http://schemas.microsoft.com/office/powerpoint/2010/main" val="375852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752EF9-DBA4-49DC-91C4-7358FBE14F1D}" type="slidenum">
              <a:rPr lang="en-GB" smtClean="0"/>
              <a:t>4</a:t>
            </a:fld>
            <a:endParaRPr lang="en-GB"/>
          </a:p>
        </p:txBody>
      </p:sp>
    </p:spTree>
    <p:extLst>
      <p:ext uri="{BB962C8B-B14F-4D97-AF65-F5344CB8AC3E}">
        <p14:creationId xmlns:p14="http://schemas.microsoft.com/office/powerpoint/2010/main" val="30202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fld id="{89A641C7-2E1B-4BEE-8D2C-2C3F49B7FEDC}" type="slidenum">
              <a:rPr lang="en-GB" smtClean="0"/>
              <a:t>13</a:t>
            </a:fld>
            <a:endParaRPr lang="en-GB"/>
          </a:p>
        </p:txBody>
      </p:sp>
    </p:spTree>
    <p:extLst>
      <p:ext uri="{BB962C8B-B14F-4D97-AF65-F5344CB8AC3E}">
        <p14:creationId xmlns:p14="http://schemas.microsoft.com/office/powerpoint/2010/main" val="2601527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A641C7-2E1B-4BEE-8D2C-2C3F49B7FEDC}" type="slidenum">
              <a:rPr lang="en-GB" smtClean="0"/>
              <a:t>14</a:t>
            </a:fld>
            <a:endParaRPr lang="en-GB"/>
          </a:p>
        </p:txBody>
      </p:sp>
    </p:spTree>
    <p:extLst>
      <p:ext uri="{BB962C8B-B14F-4D97-AF65-F5344CB8AC3E}">
        <p14:creationId xmlns:p14="http://schemas.microsoft.com/office/powerpoint/2010/main" val="223233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A641C7-2E1B-4BEE-8D2C-2C3F49B7FEDC}" type="slidenum">
              <a:rPr lang="en-GB" smtClean="0"/>
              <a:t>16</a:t>
            </a:fld>
            <a:endParaRPr lang="en-GB"/>
          </a:p>
        </p:txBody>
      </p:sp>
    </p:spTree>
    <p:extLst>
      <p:ext uri="{BB962C8B-B14F-4D97-AF65-F5344CB8AC3E}">
        <p14:creationId xmlns:p14="http://schemas.microsoft.com/office/powerpoint/2010/main" val="109175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9A641C7-2E1B-4BEE-8D2C-2C3F49B7FEDC}" type="slidenum">
              <a:rPr lang="en-GB" smtClean="0"/>
              <a:t>20</a:t>
            </a:fld>
            <a:endParaRPr lang="en-GB"/>
          </a:p>
        </p:txBody>
      </p:sp>
    </p:spTree>
    <p:extLst>
      <p:ext uri="{BB962C8B-B14F-4D97-AF65-F5344CB8AC3E}">
        <p14:creationId xmlns:p14="http://schemas.microsoft.com/office/powerpoint/2010/main" val="69382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A641C7-2E1B-4BEE-8D2C-2C3F49B7FEDC}" type="slidenum">
              <a:rPr lang="en-GB" smtClean="0"/>
              <a:t>21</a:t>
            </a:fld>
            <a:endParaRPr lang="en-GB"/>
          </a:p>
        </p:txBody>
      </p:sp>
    </p:spTree>
    <p:extLst>
      <p:ext uri="{BB962C8B-B14F-4D97-AF65-F5344CB8AC3E}">
        <p14:creationId xmlns:p14="http://schemas.microsoft.com/office/powerpoint/2010/main" val="56271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9A641C7-2E1B-4BEE-8D2C-2C3F49B7FEDC}" type="slidenum">
              <a:rPr lang="en-GB" smtClean="0"/>
              <a:t>24</a:t>
            </a:fld>
            <a:endParaRPr lang="en-GB"/>
          </a:p>
        </p:txBody>
      </p:sp>
    </p:spTree>
    <p:extLst>
      <p:ext uri="{BB962C8B-B14F-4D97-AF65-F5344CB8AC3E}">
        <p14:creationId xmlns:p14="http://schemas.microsoft.com/office/powerpoint/2010/main" val="200524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1F31E4D-D356-4F74-963D-1EF8142BA3C4}" type="datetimeFigureOut">
              <a:rPr lang="en-GB" smtClean="0"/>
              <a:t>21/08/2019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B60216EE-50BC-4035-A5A0-0B2AE5BF4B8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F31E4D-D356-4F74-963D-1EF8142BA3C4}"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60216EE-50BC-4035-A5A0-0B2AE5BF4B8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F31E4D-D356-4F74-963D-1EF8142BA3C4}"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60216EE-50BC-4035-A5A0-0B2AE5BF4B8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F31E4D-D356-4F74-963D-1EF8142BA3C4}"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60216EE-50BC-4035-A5A0-0B2AE5BF4B8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1F31E4D-D356-4F74-963D-1EF8142BA3C4}"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60216EE-50BC-4035-A5A0-0B2AE5BF4B8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F31E4D-D356-4F74-963D-1EF8142BA3C4}" type="datetimeFigureOut">
              <a:rPr lang="en-GB" smtClean="0"/>
              <a:t>21/08/2019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60216EE-50BC-4035-A5A0-0B2AE5BF4B8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1F31E4D-D356-4F74-963D-1EF8142BA3C4}" type="datetimeFigureOut">
              <a:rPr lang="en-GB" smtClean="0"/>
              <a:t>21/08/2019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B60216EE-50BC-4035-A5A0-0B2AE5BF4B8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1F31E4D-D356-4F74-963D-1EF8142BA3C4}" type="datetimeFigureOut">
              <a:rPr lang="en-GB" smtClean="0"/>
              <a:t>21/08/2019</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B60216EE-50BC-4035-A5A0-0B2AE5BF4B8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1F31E4D-D356-4F74-963D-1EF8142BA3C4}" type="datetimeFigureOut">
              <a:rPr lang="en-GB" smtClean="0"/>
              <a:t>21/08/2019</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B60216EE-50BC-4035-A5A0-0B2AE5BF4B8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F31E4D-D356-4F74-963D-1EF8142BA3C4}" type="datetimeFigureOut">
              <a:rPr lang="en-GB" smtClean="0"/>
              <a:t>21/08/2019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60216EE-50BC-4035-A5A0-0B2AE5BF4B8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F31E4D-D356-4F74-963D-1EF8142BA3C4}" type="datetimeFigureOut">
              <a:rPr lang="en-GB" smtClean="0"/>
              <a:t>21/08/2019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60216EE-50BC-4035-A5A0-0B2AE5BF4B88}" type="slidenum">
              <a:rPr lang="en-GB" smtClean="0"/>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F31E4D-D356-4F74-963D-1EF8142BA3C4}" type="datetimeFigureOut">
              <a:rPr lang="en-GB" smtClean="0"/>
              <a:t>21/08/2019</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0216EE-50BC-4035-A5A0-0B2AE5BF4B8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musingsofanaspie.com/2013/06/12/whats-your-function/" TargetMode="External"/><Relationship Id="rId5" Type="http://schemas.openxmlformats.org/officeDocument/2006/relationships/image" Target="../media/image27.jp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 Id="rId9"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musingsofanaspie.com/2013/01/03/the-high-cost-of-self-censoring-or-why-stimming-is-a-good-th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image" Target="../media/image51.jpg"/><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g"/><Relationship Id="rId4" Type="http://schemas.openxmlformats.org/officeDocument/2006/relationships/image" Target="../media/image53.png"/><Relationship Id="rId9" Type="http://schemas.openxmlformats.org/officeDocument/2006/relationships/image" Target="../media/image58.jpg"/></Relationships>
</file>

<file path=ppt/slides/_rels/slide2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0.jpg"/><Relationship Id="rId4" Type="http://schemas.openxmlformats.org/officeDocument/2006/relationships/hyperlink" Target="https://musingsofanaspie.com/2012/11/07/whats-so-special-about-a-special-interes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eg"/><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g"/><Relationship Id="rId4" Type="http://schemas.openxmlformats.org/officeDocument/2006/relationships/hyperlink" Target="https://themighty.com/2017/06/special-interests-autism-spectru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scot/Topics/People/Young-People/gettingitright/what-is-girfec"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s://scottishtransitions.org.uk/good-practice/principles-good-transitions-3-autism-supplement-autism-network-scotland/" TargetMode="External"/><Relationship Id="rId3" Type="http://schemas.openxmlformats.org/officeDocument/2006/relationships/hyperlink" Target="http://www.autism.org.uk/" TargetMode="External"/><Relationship Id="rId7" Type="http://schemas.openxmlformats.org/officeDocument/2006/relationships/hyperlink" Target="http://www.asdinfowales.co.uk/home/" TargetMode="External"/><Relationship Id="rId2" Type="http://schemas.openxmlformats.org/officeDocument/2006/relationships/hyperlink" Target="http://www.autismnetworkscotland.org.uk/" TargetMode="External"/><Relationship Id="rId1" Type="http://schemas.openxmlformats.org/officeDocument/2006/relationships/slideLayout" Target="../slideLayouts/slideLayout6.xml"/><Relationship Id="rId6" Type="http://schemas.openxmlformats.org/officeDocument/2006/relationships/hyperlink" Target="http://www.autismstrategyscotland.org.uk/" TargetMode="External"/><Relationship Id="rId5" Type="http://schemas.openxmlformats.org/officeDocument/2006/relationships/hyperlink" Target="http://www.autismtoolbox.co.uk/" TargetMode="External"/><Relationship Id="rId4" Type="http://schemas.openxmlformats.org/officeDocument/2006/relationships/hyperlink" Target="http://www.scottishautism.or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950" y="1628800"/>
            <a:ext cx="7772400" cy="1828800"/>
          </a:xfrm>
        </p:spPr>
        <p:txBody>
          <a:bodyPr>
            <a:normAutofit/>
          </a:bodyPr>
          <a:lstStyle/>
          <a:p>
            <a:r>
              <a:rPr lang="en-GB" sz="5400" dirty="0" smtClean="0">
                <a:solidFill>
                  <a:schemeClr val="bg2">
                    <a:lumMod val="25000"/>
                  </a:schemeClr>
                </a:solidFill>
                <a:latin typeface="Arial" panose="020B0604020202020204" pitchFamily="34" charset="0"/>
                <a:cs typeface="Arial" panose="020B0604020202020204" pitchFamily="34" charset="0"/>
              </a:rPr>
              <a:t>Scottish Borders Autism Strategy</a:t>
            </a:r>
            <a:endParaRPr lang="en-GB" sz="5400" dirty="0">
              <a:solidFill>
                <a:schemeClr val="bg2">
                  <a:lumMod val="2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50950" y="3786030"/>
            <a:ext cx="7772400" cy="1760192"/>
          </a:xfrm>
        </p:spPr>
        <p:txBody>
          <a:bodyPr>
            <a:normAutofit/>
          </a:bodyPr>
          <a:lstStyle/>
          <a:p>
            <a:pPr marL="1347788"/>
            <a:r>
              <a:rPr lang="en-GB" sz="3600" b="1" dirty="0" smtClean="0">
                <a:latin typeface="Arial" panose="020B0604020202020204" pitchFamily="34" charset="0"/>
                <a:cs typeface="Arial" panose="020B0604020202020204" pitchFamily="34" charset="0"/>
              </a:rPr>
              <a:t>Level 2d: Autism Informed</a:t>
            </a:r>
          </a:p>
          <a:p>
            <a:pPr marL="1982788"/>
            <a:r>
              <a:rPr lang="en-GB" sz="3600" b="1" dirty="0" smtClean="0">
                <a:latin typeface="Arial" panose="020B0604020202020204" pitchFamily="34" charset="0"/>
                <a:cs typeface="Arial" panose="020B0604020202020204" pitchFamily="34" charset="0"/>
              </a:rPr>
              <a:t>Social Imagination</a:t>
            </a:r>
          </a:p>
        </p:txBody>
      </p:sp>
      <p:pic>
        <p:nvPicPr>
          <p:cNvPr id="4" name="Picture 3"/>
          <p:cNvPicPr>
            <a:picLocks noChangeAspect="1"/>
          </p:cNvPicPr>
          <p:nvPr/>
        </p:nvPicPr>
        <p:blipFill>
          <a:blip r:embed="rId2">
            <a:clrChange>
              <a:clrFrom>
                <a:srgbClr val="FBFDF8"/>
              </a:clrFrom>
              <a:clrTo>
                <a:srgbClr val="FBFDF8">
                  <a:alpha val="0"/>
                </a:srgbClr>
              </a:clrTo>
            </a:clrChange>
            <a:extLst>
              <a:ext uri="{28A0092B-C50C-407E-A947-70E740481C1C}">
                <a14:useLocalDpi xmlns:a14="http://schemas.microsoft.com/office/drawing/2010/main" val="0"/>
              </a:ext>
            </a:extLst>
          </a:blip>
          <a:stretch>
            <a:fillRect/>
          </a:stretch>
        </p:blipFill>
        <p:spPr>
          <a:xfrm>
            <a:off x="650950" y="908720"/>
            <a:ext cx="1895475" cy="2228850"/>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949" y="5085184"/>
            <a:ext cx="1268967" cy="1152128"/>
          </a:xfrm>
          <a:prstGeom prst="rect">
            <a:avLst/>
          </a:prstGeom>
          <a:solidFill>
            <a:schemeClr val="bg1"/>
          </a:solidFill>
        </p:spPr>
      </p:pic>
    </p:spTree>
    <p:extLst>
      <p:ext uri="{BB962C8B-B14F-4D97-AF65-F5344CB8AC3E}">
        <p14:creationId xmlns:p14="http://schemas.microsoft.com/office/powerpoint/2010/main" val="2780744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710" y="620688"/>
            <a:ext cx="7990964" cy="1200329"/>
          </a:xfrm>
          <a:prstGeom prst="rect">
            <a:avLst/>
          </a:prstGeom>
        </p:spPr>
        <p:txBody>
          <a:bodyPr wrap="square">
            <a:spAutoFit/>
          </a:bodyPr>
          <a:lstStyle/>
          <a:p>
            <a:r>
              <a:rPr lang="en-GB" dirty="0"/>
              <a:t>Social imagination helps us to feel safe and secure.  To experience the world as generally orderly and predictable, and to find ways of restoring order when the unexpected happens. The skills associated with Social Imagination enable us to be flexible, adaptable and organised. </a:t>
            </a:r>
          </a:p>
        </p:txBody>
      </p:sp>
      <p:sp>
        <p:nvSpPr>
          <p:cNvPr id="4" name="Rectangle 3"/>
          <p:cNvSpPr/>
          <p:nvPr/>
        </p:nvSpPr>
        <p:spPr>
          <a:xfrm>
            <a:off x="515027" y="3789040"/>
            <a:ext cx="8136904" cy="1077218"/>
          </a:xfrm>
          <a:prstGeom prst="rect">
            <a:avLst/>
          </a:prstGeom>
        </p:spPr>
        <p:txBody>
          <a:bodyPr wrap="square">
            <a:spAutoFit/>
          </a:bodyPr>
          <a:lstStyle/>
          <a:p>
            <a:r>
              <a:rPr lang="en-GB" sz="1600" dirty="0" smtClean="0"/>
              <a:t>Autistic people have differences in social imagination, and can have difficulty exercising some or all of these skills. This can lead </a:t>
            </a:r>
            <a:r>
              <a:rPr lang="en-GB" sz="1600" dirty="0"/>
              <a:t>to Autistic people experiencing the world in a very different way to neurotypical </a:t>
            </a:r>
            <a:r>
              <a:rPr lang="en-GB" sz="1600" dirty="0" smtClean="0"/>
              <a:t>people, and to behaviours that neurotypical people often find unusual.</a:t>
            </a:r>
          </a:p>
        </p:txBody>
      </p:sp>
      <p:sp>
        <p:nvSpPr>
          <p:cNvPr id="5" name="TextBox 4"/>
          <p:cNvSpPr txBox="1"/>
          <p:nvPr/>
        </p:nvSpPr>
        <p:spPr>
          <a:xfrm>
            <a:off x="561200" y="1822600"/>
            <a:ext cx="8090731" cy="584775"/>
          </a:xfrm>
          <a:prstGeom prst="rect">
            <a:avLst/>
          </a:prstGeom>
          <a:noFill/>
        </p:spPr>
        <p:txBody>
          <a:bodyPr wrap="square" rtlCol="0">
            <a:spAutoFit/>
          </a:bodyPr>
          <a:lstStyle/>
          <a:p>
            <a:r>
              <a:rPr lang="en-GB" sz="1600" dirty="0" smtClean="0"/>
              <a:t>Social Imagination skills are also related to those associated with two of the psychological theories we explored in the Theory module:</a:t>
            </a:r>
            <a:endParaRPr lang="en-GB" sz="1600" dirty="0"/>
          </a:p>
        </p:txBody>
      </p:sp>
      <p:sp>
        <p:nvSpPr>
          <p:cNvPr id="6" name="TextBox 5"/>
          <p:cNvSpPr txBox="1"/>
          <p:nvPr/>
        </p:nvSpPr>
        <p:spPr>
          <a:xfrm>
            <a:off x="552955" y="2455457"/>
            <a:ext cx="8090731" cy="584775"/>
          </a:xfrm>
          <a:prstGeom prst="rect">
            <a:avLst/>
          </a:prstGeom>
          <a:noFill/>
        </p:spPr>
        <p:txBody>
          <a:bodyPr wrap="square" rtlCol="0">
            <a:spAutoFit/>
          </a:bodyPr>
          <a:lstStyle/>
          <a:p>
            <a:r>
              <a:rPr lang="en-GB" sz="1600" b="1" dirty="0" smtClean="0">
                <a:solidFill>
                  <a:schemeClr val="accent6">
                    <a:lumMod val="50000"/>
                  </a:schemeClr>
                </a:solidFill>
              </a:rPr>
              <a:t>Executive Function:  </a:t>
            </a:r>
            <a:r>
              <a:rPr lang="en-GB" sz="1600" i="1" dirty="0">
                <a:latin typeface="Calibri" panose="020F0502020204030204" pitchFamily="34" charset="0"/>
              </a:rPr>
              <a:t>the brain’s management system, which organises and regulates our thoughts and actions. </a:t>
            </a:r>
            <a:r>
              <a:rPr lang="en-GB" sz="1600" dirty="0" smtClean="0"/>
              <a:t>  </a:t>
            </a:r>
            <a:endParaRPr lang="en-GB" sz="1600" dirty="0"/>
          </a:p>
        </p:txBody>
      </p:sp>
      <p:sp>
        <p:nvSpPr>
          <p:cNvPr id="7" name="TextBox 6"/>
          <p:cNvSpPr txBox="1"/>
          <p:nvPr/>
        </p:nvSpPr>
        <p:spPr>
          <a:xfrm>
            <a:off x="561200" y="3040232"/>
            <a:ext cx="7982719" cy="584775"/>
          </a:xfrm>
          <a:prstGeom prst="rect">
            <a:avLst/>
          </a:prstGeom>
          <a:noFill/>
        </p:spPr>
        <p:txBody>
          <a:bodyPr wrap="square" rtlCol="0">
            <a:spAutoFit/>
          </a:bodyPr>
          <a:lstStyle/>
          <a:p>
            <a:r>
              <a:rPr lang="en-GB" sz="1600" b="1" dirty="0" smtClean="0">
                <a:solidFill>
                  <a:schemeClr val="accent6">
                    <a:lumMod val="50000"/>
                  </a:schemeClr>
                </a:solidFill>
              </a:rPr>
              <a:t>Central Coherence:  </a:t>
            </a:r>
            <a:r>
              <a:rPr lang="en-GB" sz="1600" i="1" dirty="0">
                <a:latin typeface="Calibri" panose="020F0502020204030204" pitchFamily="34" charset="0"/>
                <a:cs typeface="Arial" panose="020B0604020202020204" pitchFamily="34" charset="0"/>
              </a:rPr>
              <a:t>The ability to pull together details from different sources, experiences and ideas (in both the external and internal worlds) in order to find overall meaning</a:t>
            </a:r>
            <a:r>
              <a:rPr lang="en-GB" sz="1600" i="1" dirty="0" smtClean="0">
                <a:latin typeface="Calibri" panose="020F0502020204030204" pitchFamily="34" charset="0"/>
                <a:cs typeface="Arial" panose="020B0604020202020204" pitchFamily="34" charset="0"/>
              </a:rPr>
              <a:t>.</a:t>
            </a:r>
            <a:endParaRPr lang="en-GB" sz="1600" dirty="0"/>
          </a:p>
        </p:txBody>
      </p:sp>
      <p:sp>
        <p:nvSpPr>
          <p:cNvPr id="12" name="TextBox 11"/>
          <p:cNvSpPr txBox="1"/>
          <p:nvPr/>
        </p:nvSpPr>
        <p:spPr>
          <a:xfrm>
            <a:off x="544710" y="5110445"/>
            <a:ext cx="8107221" cy="646331"/>
          </a:xfrm>
          <a:prstGeom prst="rect">
            <a:avLst/>
          </a:prstGeom>
          <a:noFill/>
        </p:spPr>
        <p:txBody>
          <a:bodyPr wrap="square" rtlCol="0">
            <a:spAutoFit/>
          </a:bodyPr>
          <a:lstStyle/>
          <a:p>
            <a:r>
              <a:rPr lang="en-GB" dirty="0" smtClean="0"/>
              <a:t>On the next slide, you’ll see some examples of how differences in social imagination have impacted on Autistic people.</a:t>
            </a:r>
            <a:endParaRPr lang="en-GB" dirty="0"/>
          </a:p>
        </p:txBody>
      </p:sp>
    </p:spTree>
    <p:extLst>
      <p:ext uri="{BB962C8B-B14F-4D97-AF65-F5344CB8AC3E}">
        <p14:creationId xmlns:p14="http://schemas.microsoft.com/office/powerpoint/2010/main" val="96083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157" y="1082180"/>
            <a:ext cx="1715649" cy="1140147"/>
          </a:xfrm>
          <a:prstGeom prst="rect">
            <a:avLst/>
          </a:prstGeom>
        </p:spPr>
      </p:pic>
      <p:sp>
        <p:nvSpPr>
          <p:cNvPr id="5" name="Rectangle 4"/>
          <p:cNvSpPr/>
          <p:nvPr/>
        </p:nvSpPr>
        <p:spPr>
          <a:xfrm>
            <a:off x="600127" y="2264890"/>
            <a:ext cx="2387698" cy="1569660"/>
          </a:xfrm>
          <a:prstGeom prst="rect">
            <a:avLst/>
          </a:prstGeom>
        </p:spPr>
        <p:txBody>
          <a:bodyPr wrap="square">
            <a:spAutoFit/>
          </a:bodyPr>
          <a:lstStyle/>
          <a:p>
            <a:r>
              <a:rPr lang="en-GB" sz="1200" dirty="0"/>
              <a:t>Mary loves coloured pencils and pens.  She is not particularly interested in drawing, but one of her great pleasures is sorting them by colour in their containers.  Mary can get quite distressed if someone puts a pencil in the wrong place.</a:t>
            </a:r>
          </a:p>
        </p:txBody>
      </p:sp>
      <p:sp>
        <p:nvSpPr>
          <p:cNvPr id="6" name="Rectangle 5"/>
          <p:cNvSpPr/>
          <p:nvPr/>
        </p:nvSpPr>
        <p:spPr>
          <a:xfrm>
            <a:off x="580276" y="980728"/>
            <a:ext cx="2407549" cy="2853822"/>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80277" y="548680"/>
            <a:ext cx="7952163" cy="338554"/>
          </a:xfrm>
          <a:prstGeom prst="rect">
            <a:avLst/>
          </a:prstGeom>
          <a:noFill/>
        </p:spPr>
        <p:txBody>
          <a:bodyPr wrap="square" rtlCol="0">
            <a:spAutoFit/>
          </a:bodyPr>
          <a:lstStyle/>
          <a:p>
            <a:r>
              <a:rPr lang="en-GB" sz="1600" b="1" dirty="0" smtClean="0"/>
              <a:t>Click on </a:t>
            </a:r>
            <a:r>
              <a:rPr lang="en-GB" sz="1600" dirty="0" smtClean="0"/>
              <a:t>to see the example associated with each picture.</a:t>
            </a:r>
            <a:endParaRPr lang="en-GB" sz="1600" dirty="0"/>
          </a:p>
        </p:txBody>
      </p:sp>
      <p:sp>
        <p:nvSpPr>
          <p:cNvPr id="8" name="Rectangle 7"/>
          <p:cNvSpPr/>
          <p:nvPr/>
        </p:nvSpPr>
        <p:spPr>
          <a:xfrm>
            <a:off x="3157148" y="991551"/>
            <a:ext cx="2278948" cy="2853822"/>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80276" y="3933056"/>
            <a:ext cx="4279756" cy="1872208"/>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039228" y="3933056"/>
            <a:ext cx="3493212" cy="1872208"/>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194966" y="2289522"/>
            <a:ext cx="2097114" cy="1569660"/>
          </a:xfrm>
          <a:prstGeom prst="rect">
            <a:avLst/>
          </a:prstGeom>
        </p:spPr>
        <p:txBody>
          <a:bodyPr wrap="square">
            <a:spAutoFit/>
          </a:bodyPr>
          <a:lstStyle/>
          <a:p>
            <a:r>
              <a:rPr lang="en-GB" sz="1200" dirty="0"/>
              <a:t>Jack has different cutlery for different kinds of foods.  He takes his own cutlery with him, if he’s not eating at home. If the proper fork, knife or spoon is not available, he is unable to eat.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966" y="1139639"/>
            <a:ext cx="2148528" cy="1025231"/>
          </a:xfrm>
          <a:prstGeom prst="rect">
            <a:avLst/>
          </a:prstGeom>
        </p:spPr>
      </p:pic>
      <p:sp>
        <p:nvSpPr>
          <p:cNvPr id="13" name="Rectangle 12"/>
          <p:cNvSpPr/>
          <p:nvPr/>
        </p:nvSpPr>
        <p:spPr>
          <a:xfrm>
            <a:off x="6293316" y="4091588"/>
            <a:ext cx="2292527" cy="1569660"/>
          </a:xfrm>
          <a:prstGeom prst="rect">
            <a:avLst/>
          </a:prstGeom>
        </p:spPr>
        <p:txBody>
          <a:bodyPr wrap="square">
            <a:spAutoFit/>
          </a:bodyPr>
          <a:lstStyle/>
          <a:p>
            <a:r>
              <a:rPr lang="en-GB" sz="1200" dirty="0"/>
              <a:t>Lucy has missed several important medical appointments, because she finds it difficult to keep track of dates. </a:t>
            </a:r>
            <a:endParaRPr lang="en-GB" sz="1200" dirty="0" smtClean="0"/>
          </a:p>
          <a:p>
            <a:r>
              <a:rPr lang="en-GB" sz="1200" dirty="0" smtClean="0"/>
              <a:t>Her friends and family think she’s uncaring, as she rarely remembers birthdays.</a:t>
            </a:r>
            <a:endParaRPr lang="en-GB" sz="12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0760" y="4292882"/>
            <a:ext cx="1152556" cy="11525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017" y="4033285"/>
            <a:ext cx="1085309" cy="1627963"/>
          </a:xfrm>
          <a:prstGeom prst="rect">
            <a:avLst/>
          </a:prstGeom>
        </p:spPr>
      </p:pic>
      <p:sp>
        <p:nvSpPr>
          <p:cNvPr id="16" name="Rectangle 15"/>
          <p:cNvSpPr/>
          <p:nvPr/>
        </p:nvSpPr>
        <p:spPr>
          <a:xfrm>
            <a:off x="1865981" y="4033285"/>
            <a:ext cx="2994051" cy="1754326"/>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Phil goes the same way to work every day.  He knows how long each section of the journey takes, and he ticks them off in his mind as he completes them.  If there is a road closure and he has to follow a diversion, he arrives at work very distressed and anxious.  It takes him some time to be able to calm himself enough to start work.</a:t>
            </a:r>
          </a:p>
        </p:txBody>
      </p:sp>
      <p:sp>
        <p:nvSpPr>
          <p:cNvPr id="17" name="Rectangle 16"/>
          <p:cNvSpPr/>
          <p:nvPr/>
        </p:nvSpPr>
        <p:spPr>
          <a:xfrm>
            <a:off x="5580112" y="2331593"/>
            <a:ext cx="2934967" cy="1384995"/>
          </a:xfrm>
          <a:prstGeom prst="rect">
            <a:avLst/>
          </a:prstGeom>
        </p:spPr>
        <p:txBody>
          <a:bodyPr wrap="square">
            <a:spAutoFit/>
          </a:bodyPr>
          <a:lstStyle/>
          <a:p>
            <a:r>
              <a:rPr lang="en-GB" sz="1200" dirty="0">
                <a:latin typeface="+mj-lt"/>
              </a:rPr>
              <a:t>Simon succeeds in his Food Technology classes at school.  In one class, he learned how to make a Victoria Sponge.  His mum asked him to make the cake at </a:t>
            </a:r>
            <a:r>
              <a:rPr lang="en-GB" sz="1200" dirty="0" smtClean="0">
                <a:latin typeface="+mj-lt"/>
              </a:rPr>
              <a:t>home.  The ingredients and equipment at home are not exactly the same, so Simon </a:t>
            </a:r>
            <a:r>
              <a:rPr lang="en-GB" sz="1200" dirty="0">
                <a:latin typeface="+mj-lt"/>
              </a:rPr>
              <a:t>didn’t know how to.</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3316" y="1028257"/>
            <a:ext cx="1815279" cy="1261265"/>
          </a:xfrm>
          <a:prstGeom prst="rect">
            <a:avLst/>
          </a:prstGeom>
        </p:spPr>
      </p:pic>
      <p:sp>
        <p:nvSpPr>
          <p:cNvPr id="19" name="Rectangle 18"/>
          <p:cNvSpPr/>
          <p:nvPr/>
        </p:nvSpPr>
        <p:spPr>
          <a:xfrm>
            <a:off x="5580112" y="980729"/>
            <a:ext cx="2934967" cy="2853822"/>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398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7848872" cy="830997"/>
          </a:xfrm>
          <a:prstGeom prst="rect">
            <a:avLst/>
          </a:prstGeom>
          <a:noFill/>
        </p:spPr>
        <p:txBody>
          <a:bodyPr wrap="square" rtlCol="0">
            <a:spAutoFit/>
          </a:bodyPr>
          <a:lstStyle/>
          <a:p>
            <a:r>
              <a:rPr lang="en-GB" sz="1600" dirty="0" smtClean="0"/>
              <a:t>When addressing differences in social imagination, the diagnostic manuals refer to:</a:t>
            </a:r>
          </a:p>
          <a:p>
            <a:pPr lvl="1"/>
            <a:r>
              <a:rPr lang="en-GB" sz="1600" dirty="0" smtClean="0">
                <a:solidFill>
                  <a:schemeClr val="tx2">
                    <a:lumMod val="75000"/>
                  </a:schemeClr>
                </a:solidFill>
              </a:rPr>
              <a:t>“restricted</a:t>
            </a:r>
            <a:r>
              <a:rPr lang="en-GB" sz="1600" dirty="0">
                <a:solidFill>
                  <a:schemeClr val="tx2">
                    <a:lumMod val="75000"/>
                  </a:schemeClr>
                </a:solidFill>
              </a:rPr>
              <a:t>, repetitive patterns of </a:t>
            </a:r>
            <a:r>
              <a:rPr lang="en-GB" sz="1600" dirty="0" smtClean="0">
                <a:solidFill>
                  <a:schemeClr val="tx2">
                    <a:lumMod val="75000"/>
                  </a:schemeClr>
                </a:solidFill>
              </a:rPr>
              <a:t>behaviour</a:t>
            </a:r>
            <a:r>
              <a:rPr lang="en-GB" sz="1600" dirty="0">
                <a:solidFill>
                  <a:schemeClr val="tx2">
                    <a:lumMod val="75000"/>
                  </a:schemeClr>
                </a:solidFill>
              </a:rPr>
              <a:t>, interests, or </a:t>
            </a:r>
            <a:r>
              <a:rPr lang="en-GB" sz="1600" dirty="0" smtClean="0">
                <a:solidFill>
                  <a:schemeClr val="tx2">
                    <a:lumMod val="75000"/>
                  </a:schemeClr>
                </a:solidFill>
              </a:rPr>
              <a:t>activities” </a:t>
            </a:r>
            <a:r>
              <a:rPr lang="en-GB" sz="1600" dirty="0" smtClean="0"/>
              <a:t>(DSM_V)</a:t>
            </a:r>
          </a:p>
          <a:p>
            <a:pPr lvl="1"/>
            <a:r>
              <a:rPr lang="en-GB" sz="1600" dirty="0" smtClean="0">
                <a:solidFill>
                  <a:schemeClr val="tx2">
                    <a:lumMod val="75000"/>
                  </a:schemeClr>
                </a:solidFill>
              </a:rPr>
              <a:t>“</a:t>
            </a:r>
            <a:r>
              <a:rPr lang="en-GB" sz="1600" dirty="0">
                <a:solidFill>
                  <a:schemeClr val="tx2">
                    <a:lumMod val="75000"/>
                  </a:schemeClr>
                </a:solidFill>
              </a:rPr>
              <a:t>a pattern of repetitive, stereotyped </a:t>
            </a:r>
            <a:r>
              <a:rPr lang="en-GB" sz="1600" dirty="0" smtClean="0">
                <a:solidFill>
                  <a:schemeClr val="tx2">
                    <a:lumMod val="75000"/>
                  </a:schemeClr>
                </a:solidFill>
              </a:rPr>
              <a:t>behaviours </a:t>
            </a:r>
            <a:r>
              <a:rPr lang="en-GB" sz="1600" dirty="0">
                <a:solidFill>
                  <a:schemeClr val="tx2">
                    <a:lumMod val="75000"/>
                  </a:schemeClr>
                </a:solidFill>
              </a:rPr>
              <a:t>and </a:t>
            </a:r>
            <a:r>
              <a:rPr lang="en-GB" sz="1600" dirty="0" smtClean="0">
                <a:solidFill>
                  <a:schemeClr val="tx2">
                    <a:lumMod val="75000"/>
                  </a:schemeClr>
                </a:solidFill>
              </a:rPr>
              <a:t>activities” </a:t>
            </a:r>
            <a:r>
              <a:rPr lang="en-GB" sz="1600" dirty="0" smtClean="0"/>
              <a:t>(ICD-10)</a:t>
            </a:r>
            <a:endParaRPr lang="en-GB" dirty="0"/>
          </a:p>
        </p:txBody>
      </p:sp>
      <p:sp>
        <p:nvSpPr>
          <p:cNvPr id="6" name="TextBox 5"/>
          <p:cNvSpPr txBox="1"/>
          <p:nvPr/>
        </p:nvSpPr>
        <p:spPr>
          <a:xfrm>
            <a:off x="539552" y="1379677"/>
            <a:ext cx="8136904" cy="1077218"/>
          </a:xfrm>
          <a:prstGeom prst="rect">
            <a:avLst/>
          </a:prstGeom>
          <a:noFill/>
          <a:ln w="19050">
            <a:solidFill>
              <a:schemeClr val="tx2">
                <a:lumMod val="75000"/>
              </a:schemeClr>
            </a:solidFill>
          </a:ln>
        </p:spPr>
        <p:txBody>
          <a:bodyPr wrap="square" rtlCol="0">
            <a:spAutoFit/>
          </a:bodyPr>
          <a:lstStyle/>
          <a:p>
            <a:r>
              <a:rPr lang="en-GB" sz="1600" dirty="0" smtClean="0"/>
              <a:t>On the previous slide, we saw some examples:</a:t>
            </a:r>
          </a:p>
          <a:p>
            <a:pPr lvl="1"/>
            <a:r>
              <a:rPr lang="en-GB" sz="1600" dirty="0" smtClean="0"/>
              <a:t>Mary lines up her coloured pencils, over and over again.</a:t>
            </a:r>
          </a:p>
          <a:p>
            <a:pPr lvl="1"/>
            <a:r>
              <a:rPr lang="en-GB" sz="1600" dirty="0" smtClean="0"/>
              <a:t>Jack is restricted in the type of cutlery he needs to use to be able to eat.</a:t>
            </a:r>
          </a:p>
          <a:p>
            <a:pPr lvl="1"/>
            <a:r>
              <a:rPr lang="en-GB" sz="1600" dirty="0" smtClean="0"/>
              <a:t>Phil needs to repeat the same journey to work every day, or he becomes stressed.</a:t>
            </a:r>
            <a:endParaRPr lang="en-GB" sz="1600" dirty="0"/>
          </a:p>
        </p:txBody>
      </p:sp>
      <p:sp>
        <p:nvSpPr>
          <p:cNvPr id="7" name="TextBox 6"/>
          <p:cNvSpPr txBox="1"/>
          <p:nvPr/>
        </p:nvSpPr>
        <p:spPr>
          <a:xfrm>
            <a:off x="575556" y="5274245"/>
            <a:ext cx="7992888" cy="584775"/>
          </a:xfrm>
          <a:prstGeom prst="rect">
            <a:avLst/>
          </a:prstGeom>
          <a:noFill/>
        </p:spPr>
        <p:txBody>
          <a:bodyPr wrap="square" rtlCol="0">
            <a:spAutoFit/>
          </a:bodyPr>
          <a:lstStyle/>
          <a:p>
            <a:r>
              <a:rPr lang="en-GB" sz="1600" dirty="0" smtClean="0"/>
              <a:t>Now let’s look in more detail at three areas – routines, transitions and coping with change; repetitive behaviours; and </a:t>
            </a:r>
            <a:r>
              <a:rPr lang="en-GB" sz="1600" dirty="0"/>
              <a:t>intense </a:t>
            </a:r>
            <a:r>
              <a:rPr lang="en-GB" sz="1600" dirty="0" smtClean="0"/>
              <a:t>interests,. </a:t>
            </a:r>
          </a:p>
        </p:txBody>
      </p:sp>
      <p:sp>
        <p:nvSpPr>
          <p:cNvPr id="8" name="TextBox 7"/>
          <p:cNvSpPr txBox="1"/>
          <p:nvPr/>
        </p:nvSpPr>
        <p:spPr>
          <a:xfrm>
            <a:off x="539552" y="2473270"/>
            <a:ext cx="4536504" cy="2554545"/>
          </a:xfrm>
          <a:prstGeom prst="rect">
            <a:avLst/>
          </a:prstGeom>
          <a:noFill/>
        </p:spPr>
        <p:txBody>
          <a:bodyPr wrap="square" rtlCol="0">
            <a:spAutoFit/>
          </a:bodyPr>
          <a:lstStyle/>
          <a:p>
            <a:r>
              <a:rPr lang="en-GB" sz="1600" dirty="0" smtClean="0"/>
              <a:t>It’s important to realise that these behaviours aren’t random.  They serve an important purpose for Autistic people.  </a:t>
            </a:r>
          </a:p>
          <a:p>
            <a:endParaRPr lang="en-GB" sz="1600" dirty="0"/>
          </a:p>
          <a:p>
            <a:r>
              <a:rPr lang="en-GB" sz="1600" dirty="0" smtClean="0"/>
              <a:t>We’ve seen before that for many Autistic people, the world is experienced as chaotic, unpredictable and overwhelming.  Repetitive behaviours and routines can be a way of imposing order, seeking a sense of security, or getting comfort.</a:t>
            </a:r>
            <a:endParaRPr lang="en-GB" sz="16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250" y="2564904"/>
            <a:ext cx="3203189" cy="2554545"/>
          </a:xfrm>
          <a:prstGeom prst="rect">
            <a:avLst/>
          </a:prstGeom>
        </p:spPr>
      </p:pic>
    </p:spTree>
    <p:extLst>
      <p:ext uri="{BB962C8B-B14F-4D97-AF65-F5344CB8AC3E}">
        <p14:creationId xmlns:p14="http://schemas.microsoft.com/office/powerpoint/2010/main" val="9075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332656"/>
            <a:ext cx="8183880" cy="594756"/>
          </a:xfrm>
        </p:spPr>
        <p:txBody>
          <a:bodyPr>
            <a:normAutofit/>
          </a:bodyPr>
          <a:lstStyle/>
          <a:p>
            <a:r>
              <a:rPr lang="en-GB" sz="2800" dirty="0" smtClean="0">
                <a:solidFill>
                  <a:schemeClr val="bg2">
                    <a:lumMod val="25000"/>
                  </a:schemeClr>
                </a:solidFill>
                <a:effectLst/>
              </a:rPr>
              <a:t>Routines, transitions and coping with change</a:t>
            </a:r>
            <a:endParaRPr lang="en-GB" sz="2800" dirty="0">
              <a:solidFill>
                <a:schemeClr val="bg2">
                  <a:lumMod val="25000"/>
                </a:schemeClr>
              </a:solidFill>
              <a:effectLst/>
            </a:endParaRPr>
          </a:p>
        </p:txBody>
      </p:sp>
      <p:sp>
        <p:nvSpPr>
          <p:cNvPr id="8" name="TextBox 7"/>
          <p:cNvSpPr txBox="1"/>
          <p:nvPr/>
        </p:nvSpPr>
        <p:spPr>
          <a:xfrm>
            <a:off x="480060" y="940208"/>
            <a:ext cx="8124387" cy="784830"/>
          </a:xfrm>
          <a:prstGeom prst="rect">
            <a:avLst/>
          </a:prstGeom>
          <a:noFill/>
        </p:spPr>
        <p:txBody>
          <a:bodyPr wrap="square" rtlCol="0">
            <a:spAutoFit/>
          </a:bodyPr>
          <a:lstStyle/>
          <a:p>
            <a:r>
              <a:rPr lang="en-GB" sz="1500" dirty="0" smtClean="0"/>
              <a:t>As we saw in the Autism Aware module, we all have routines – particular ways that we like to do things that help us to feel “in control” or “on top of things”.  Some people may like routines more than others, but we can all feel stressed or anxious if our routines are interrupted.</a:t>
            </a:r>
            <a:endParaRPr lang="en-GB" sz="1500" dirty="0"/>
          </a:p>
        </p:txBody>
      </p:sp>
      <p:sp>
        <p:nvSpPr>
          <p:cNvPr id="15" name="TextBox 14"/>
          <p:cNvSpPr txBox="1"/>
          <p:nvPr/>
        </p:nvSpPr>
        <p:spPr>
          <a:xfrm>
            <a:off x="456644" y="1761261"/>
            <a:ext cx="8023531" cy="323165"/>
          </a:xfrm>
          <a:prstGeom prst="rect">
            <a:avLst/>
          </a:prstGeom>
          <a:noFill/>
        </p:spPr>
        <p:txBody>
          <a:bodyPr wrap="square" rtlCol="0">
            <a:spAutoFit/>
          </a:bodyPr>
          <a:lstStyle/>
          <a:p>
            <a:r>
              <a:rPr lang="en-GB" sz="1500" dirty="0" smtClean="0"/>
              <a:t>Let’s go back to the supermarket.  </a:t>
            </a:r>
            <a:endParaRPr lang="en-GB" sz="1500" dirty="0"/>
          </a:p>
        </p:txBody>
      </p:sp>
      <p:sp>
        <p:nvSpPr>
          <p:cNvPr id="16" name="Cloud Callout 15"/>
          <p:cNvSpPr/>
          <p:nvPr/>
        </p:nvSpPr>
        <p:spPr>
          <a:xfrm>
            <a:off x="719485" y="1967702"/>
            <a:ext cx="5351883" cy="2470062"/>
          </a:xfrm>
          <a:prstGeom prst="cloudCallout">
            <a:avLst>
              <a:gd name="adj1" fmla="val 52470"/>
              <a:gd name="adj2" fmla="val 41409"/>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252000" rIns="0" rtlCol="0" anchor="ctr"/>
          <a:lstStyle/>
          <a:p>
            <a:pPr>
              <a:tabLst>
                <a:tab pos="2598738" algn="l"/>
              </a:tabLst>
            </a:pPr>
            <a:r>
              <a:rPr lang="en-GB" b="1" dirty="0" smtClean="0">
                <a:solidFill>
                  <a:schemeClr val="tx2">
                    <a:lumMod val="75000"/>
                  </a:schemeClr>
                </a:solidFill>
              </a:rPr>
              <a:t>Imagine…</a:t>
            </a:r>
          </a:p>
          <a:p>
            <a:pPr algn="ctr">
              <a:tabLst>
                <a:tab pos="2598738" algn="l"/>
              </a:tabLst>
            </a:pPr>
            <a:r>
              <a:rPr lang="en-GB" sz="1400" dirty="0" smtClean="0">
                <a:solidFill>
                  <a:schemeClr val="tx2">
                    <a:lumMod val="75000"/>
                  </a:schemeClr>
                </a:solidFill>
              </a:rPr>
              <a:t>You go to your regular supermarket, and it’s had a refit.  Everything has been moved around.  The jam’s no longer near the bread, and the crisps aren’t near the chocolate any more.  The freezers are now … somewhere else … and the café isn’t there anymore.</a:t>
            </a:r>
            <a:endParaRPr lang="en-GB" sz="1400" dirty="0">
              <a:solidFill>
                <a:schemeClr val="tx2">
                  <a:lumMod val="75000"/>
                </a:schemeClr>
              </a:solidFill>
            </a:endParaRPr>
          </a:p>
        </p:txBody>
      </p:sp>
      <p:sp>
        <p:nvSpPr>
          <p:cNvPr id="17" name="TextBox 16"/>
          <p:cNvSpPr txBox="1"/>
          <p:nvPr/>
        </p:nvSpPr>
        <p:spPr>
          <a:xfrm>
            <a:off x="6189365" y="2336280"/>
            <a:ext cx="2415082" cy="1477328"/>
          </a:xfrm>
          <a:prstGeom prst="rect">
            <a:avLst/>
          </a:prstGeom>
          <a:noFill/>
        </p:spPr>
        <p:txBody>
          <a:bodyPr wrap="square" rtlCol="0">
            <a:spAutoFit/>
          </a:bodyPr>
          <a:lstStyle/>
          <a:p>
            <a:r>
              <a:rPr lang="en-GB" sz="1500" b="1" dirty="0" smtClean="0"/>
              <a:t>Think about how you might feel.  </a:t>
            </a:r>
          </a:p>
          <a:p>
            <a:endParaRPr lang="en-GB" sz="1500" b="1" dirty="0"/>
          </a:p>
          <a:p>
            <a:r>
              <a:rPr lang="en-GB" sz="1500" b="1" dirty="0" smtClean="0"/>
              <a:t>What might happen because of the change around?</a:t>
            </a:r>
            <a:endParaRPr lang="en-GB" sz="1500" b="1" dirty="0"/>
          </a:p>
        </p:txBody>
      </p:sp>
      <p:sp>
        <p:nvSpPr>
          <p:cNvPr id="19" name="TextBox 18"/>
          <p:cNvSpPr txBox="1"/>
          <p:nvPr/>
        </p:nvSpPr>
        <p:spPr>
          <a:xfrm>
            <a:off x="563910" y="4509120"/>
            <a:ext cx="8016180" cy="1384995"/>
          </a:xfrm>
          <a:prstGeom prst="rect">
            <a:avLst/>
          </a:prstGeom>
          <a:noFill/>
        </p:spPr>
        <p:txBody>
          <a:bodyPr wrap="square" rtlCol="0">
            <a:spAutoFit/>
          </a:bodyPr>
          <a:lstStyle/>
          <a:p>
            <a:r>
              <a:rPr lang="en-GB" sz="1400" dirty="0" smtClean="0"/>
              <a:t>You might have said that you feel annoyed, wound up, stressed or frustrated.  Or perhaps, intrigued, interested</a:t>
            </a:r>
            <a:r>
              <a:rPr lang="en-GB" sz="1400" dirty="0"/>
              <a:t> </a:t>
            </a:r>
            <a:r>
              <a:rPr lang="en-GB" sz="1400" dirty="0" smtClean="0"/>
              <a:t>or curious.  You might feel the new layout makes no sense to you.  Or more sense!</a:t>
            </a:r>
          </a:p>
          <a:p>
            <a:endParaRPr lang="en-GB" sz="1400" dirty="0" smtClean="0"/>
          </a:p>
          <a:p>
            <a:r>
              <a:rPr lang="en-GB" sz="1400" dirty="0" smtClean="0"/>
              <a:t>Some of the things that might happen are:  your shopping takes much longer than you’d planned; you keep having to ask where things are; you aren’t able to find everything you want.</a:t>
            </a:r>
          </a:p>
          <a:p>
            <a:r>
              <a:rPr lang="en-GB" sz="1400" dirty="0" smtClean="0"/>
              <a:t>All these feelings and consequences are because you can’t carry out your normal shopping routine.</a:t>
            </a:r>
            <a:endParaRPr lang="en-GB" sz="1400" dirty="0"/>
          </a:p>
        </p:txBody>
      </p:sp>
    </p:spTree>
    <p:extLst>
      <p:ext uri="{BB962C8B-B14F-4D97-AF65-F5344CB8AC3E}">
        <p14:creationId xmlns:p14="http://schemas.microsoft.com/office/powerpoint/2010/main" val="113875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2731" y="570180"/>
            <a:ext cx="5814021" cy="1169551"/>
          </a:xfrm>
          <a:prstGeom prst="rect">
            <a:avLst/>
          </a:prstGeom>
        </p:spPr>
        <p:txBody>
          <a:bodyPr wrap="square">
            <a:spAutoFit/>
          </a:bodyPr>
          <a:lstStyle/>
          <a:p>
            <a:r>
              <a:rPr lang="en-GB" sz="1400" dirty="0"/>
              <a:t>Neurotypical people are </a:t>
            </a:r>
            <a:r>
              <a:rPr lang="en-GB" sz="1400" dirty="0" smtClean="0"/>
              <a:t>able </a:t>
            </a:r>
            <a:r>
              <a:rPr lang="en-GB" sz="1400" dirty="0"/>
              <a:t>to cope with changes to their routines, or with unexpected events, because they are able to imagine the consequences of the change – to imagine what is likely to happen next.  Or they can see the context of the change, and understand that it affects only a part of an experience, not the whole thing.</a:t>
            </a:r>
          </a:p>
        </p:txBody>
      </p:sp>
      <p:sp>
        <p:nvSpPr>
          <p:cNvPr id="10" name="TextBox 9"/>
          <p:cNvSpPr txBox="1"/>
          <p:nvPr/>
        </p:nvSpPr>
        <p:spPr>
          <a:xfrm>
            <a:off x="582731" y="1761769"/>
            <a:ext cx="5549594" cy="738664"/>
          </a:xfrm>
          <a:prstGeom prst="rect">
            <a:avLst/>
          </a:prstGeom>
          <a:noFill/>
        </p:spPr>
        <p:txBody>
          <a:bodyPr wrap="square" rtlCol="0">
            <a:spAutoFit/>
          </a:bodyPr>
          <a:lstStyle/>
          <a:p>
            <a:r>
              <a:rPr lang="en-GB" sz="1400" dirty="0" smtClean="0"/>
              <a:t>Here are a couple of the ways that a neurotypical person will understand the changes at the supermarket.  </a:t>
            </a:r>
            <a:r>
              <a:rPr lang="en-GB" sz="1400" b="1" dirty="0" smtClean="0"/>
              <a:t>Click on </a:t>
            </a:r>
            <a:r>
              <a:rPr lang="en-GB" sz="1400" dirty="0" smtClean="0"/>
              <a:t>to see how an Autistic person’s understanding and experience may be different.</a:t>
            </a:r>
          </a:p>
        </p:txBody>
      </p:sp>
      <p:sp>
        <p:nvSpPr>
          <p:cNvPr id="11" name="TextBox 10"/>
          <p:cNvSpPr txBox="1"/>
          <p:nvPr/>
        </p:nvSpPr>
        <p:spPr>
          <a:xfrm>
            <a:off x="556028" y="5005354"/>
            <a:ext cx="7905575" cy="307777"/>
          </a:xfrm>
          <a:prstGeom prst="rect">
            <a:avLst/>
          </a:prstGeom>
          <a:noFill/>
        </p:spPr>
        <p:txBody>
          <a:bodyPr wrap="square" rtlCol="0">
            <a:spAutoFit/>
          </a:bodyPr>
          <a:lstStyle/>
          <a:p>
            <a:r>
              <a:rPr lang="en-GB" sz="1400" b="1" dirty="0" smtClean="0">
                <a:solidFill>
                  <a:schemeClr val="accent6">
                    <a:lumMod val="50000"/>
                  </a:schemeClr>
                </a:solidFill>
              </a:rPr>
              <a:t>It will be less stressful next time, because I’ll be used to the changes</a:t>
            </a:r>
            <a:r>
              <a:rPr lang="en-GB" sz="1400" dirty="0" smtClean="0">
                <a:solidFill>
                  <a:schemeClr val="accent6">
                    <a:lumMod val="50000"/>
                  </a:schemeClr>
                </a:solidFill>
              </a:rPr>
              <a:t>.</a:t>
            </a:r>
            <a:endParaRPr lang="en-GB" sz="1400" dirty="0">
              <a:solidFill>
                <a:schemeClr val="accent6">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603" y="569446"/>
            <a:ext cx="2116811" cy="157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6028" y="2573975"/>
            <a:ext cx="7905575" cy="523220"/>
          </a:xfrm>
          <a:prstGeom prst="rect">
            <a:avLst/>
          </a:prstGeom>
        </p:spPr>
        <p:txBody>
          <a:bodyPr wrap="square">
            <a:spAutoFit/>
          </a:bodyPr>
          <a:lstStyle/>
          <a:p>
            <a:pPr lvl="0"/>
            <a:r>
              <a:rPr lang="en-GB" sz="1400" b="1" dirty="0">
                <a:solidFill>
                  <a:schemeClr val="accent6">
                    <a:lumMod val="50000"/>
                  </a:schemeClr>
                </a:solidFill>
              </a:rPr>
              <a:t>Supermarkets refit regularly – and the changes don’t mean that they suddenly start selling car parts instead of food</a:t>
            </a:r>
            <a:r>
              <a:rPr lang="en-GB" sz="1400" b="1" dirty="0" smtClean="0">
                <a:solidFill>
                  <a:schemeClr val="accent6">
                    <a:lumMod val="50000"/>
                  </a:schemeClr>
                </a:solidFill>
              </a:rPr>
              <a:t>.</a:t>
            </a:r>
            <a:endParaRPr lang="en-GB" sz="1400" b="1" dirty="0">
              <a:solidFill>
                <a:schemeClr val="accent6">
                  <a:lumMod val="50000"/>
                </a:schemeClr>
              </a:solidFill>
            </a:endParaRPr>
          </a:p>
        </p:txBody>
      </p:sp>
      <p:sp>
        <p:nvSpPr>
          <p:cNvPr id="5" name="Rectangle 4"/>
          <p:cNvSpPr/>
          <p:nvPr/>
        </p:nvSpPr>
        <p:spPr>
          <a:xfrm>
            <a:off x="556028" y="3795705"/>
            <a:ext cx="7954683" cy="523220"/>
          </a:xfrm>
          <a:prstGeom prst="rect">
            <a:avLst/>
          </a:prstGeom>
        </p:spPr>
        <p:txBody>
          <a:bodyPr wrap="square">
            <a:spAutoFit/>
          </a:bodyPr>
          <a:lstStyle/>
          <a:p>
            <a:pPr lvl="0"/>
            <a:r>
              <a:rPr lang="en-GB" sz="1400" b="1" dirty="0">
                <a:solidFill>
                  <a:schemeClr val="accent6">
                    <a:lumMod val="50000"/>
                  </a:schemeClr>
                </a:solidFill>
              </a:rPr>
              <a:t>If the fruit and veg isn’t the first thing that you see anymore, it will most likely have been moved to somewhere else in the store.</a:t>
            </a:r>
          </a:p>
        </p:txBody>
      </p:sp>
      <p:sp>
        <p:nvSpPr>
          <p:cNvPr id="9" name="5-Point Star 8"/>
          <p:cNvSpPr/>
          <p:nvPr/>
        </p:nvSpPr>
        <p:spPr>
          <a:xfrm>
            <a:off x="708957" y="3226822"/>
            <a:ext cx="144000" cy="144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2" name="TextBox 11"/>
          <p:cNvSpPr txBox="1"/>
          <p:nvPr/>
        </p:nvSpPr>
        <p:spPr>
          <a:xfrm>
            <a:off x="921293" y="3049786"/>
            <a:ext cx="7589418" cy="738664"/>
          </a:xfrm>
          <a:prstGeom prst="rect">
            <a:avLst/>
          </a:prstGeom>
          <a:noFill/>
        </p:spPr>
        <p:txBody>
          <a:bodyPr wrap="square" rtlCol="0">
            <a:spAutoFit/>
          </a:bodyPr>
          <a:lstStyle/>
          <a:p>
            <a:r>
              <a:rPr lang="en-GB" sz="1400" dirty="0" smtClean="0">
                <a:solidFill>
                  <a:schemeClr val="tx2">
                    <a:lumMod val="75000"/>
                  </a:schemeClr>
                </a:solidFill>
              </a:rPr>
              <a:t>An Autistic person’s idea of “a supermarket” is likely to be constructed out of the details, rather than the “big picture”.  Because the details have changed, the place no longer fits with their definition of “supermarket” – it’s something completely new, and unfamiliar.</a:t>
            </a:r>
            <a:endParaRPr lang="en-GB" sz="1400" dirty="0">
              <a:solidFill>
                <a:schemeClr val="tx2">
                  <a:lumMod val="75000"/>
                </a:schemeClr>
              </a:solidFill>
            </a:endParaRPr>
          </a:p>
        </p:txBody>
      </p:sp>
      <p:sp>
        <p:nvSpPr>
          <p:cNvPr id="14" name="5-Point Star 13"/>
          <p:cNvSpPr/>
          <p:nvPr/>
        </p:nvSpPr>
        <p:spPr>
          <a:xfrm>
            <a:off x="708957" y="4435030"/>
            <a:ext cx="144000" cy="144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5" name="TextBox 14"/>
          <p:cNvSpPr txBox="1"/>
          <p:nvPr/>
        </p:nvSpPr>
        <p:spPr>
          <a:xfrm>
            <a:off x="921293" y="4266690"/>
            <a:ext cx="7589418" cy="738664"/>
          </a:xfrm>
          <a:prstGeom prst="rect">
            <a:avLst/>
          </a:prstGeom>
          <a:noFill/>
        </p:spPr>
        <p:txBody>
          <a:bodyPr wrap="square" rtlCol="0">
            <a:spAutoFit/>
          </a:bodyPr>
          <a:lstStyle/>
          <a:p>
            <a:r>
              <a:rPr lang="en-GB" sz="1400" dirty="0" smtClean="0">
                <a:solidFill>
                  <a:schemeClr val="tx2">
                    <a:lumMod val="75000"/>
                  </a:schemeClr>
                </a:solidFill>
              </a:rPr>
              <a:t>This understanding is linked to one of the key aspects of social imagination – being able to predict the future, based on past experience.  An Autistic person may understand that if something is not in its usual place, it has gone completely.</a:t>
            </a:r>
            <a:endParaRPr lang="en-GB" sz="1400" dirty="0">
              <a:solidFill>
                <a:schemeClr val="tx2">
                  <a:lumMod val="75000"/>
                </a:schemeClr>
              </a:solidFill>
            </a:endParaRPr>
          </a:p>
        </p:txBody>
      </p:sp>
      <p:sp>
        <p:nvSpPr>
          <p:cNvPr id="16" name="5-Point Star 15"/>
          <p:cNvSpPr/>
          <p:nvPr/>
        </p:nvSpPr>
        <p:spPr>
          <a:xfrm>
            <a:off x="708957" y="5408630"/>
            <a:ext cx="144000" cy="144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7" name="TextBox 16"/>
          <p:cNvSpPr txBox="1"/>
          <p:nvPr/>
        </p:nvSpPr>
        <p:spPr>
          <a:xfrm>
            <a:off x="921293" y="5201664"/>
            <a:ext cx="7589418" cy="523220"/>
          </a:xfrm>
          <a:prstGeom prst="rect">
            <a:avLst/>
          </a:prstGeom>
          <a:noFill/>
        </p:spPr>
        <p:txBody>
          <a:bodyPr wrap="square" rtlCol="0">
            <a:spAutoFit/>
          </a:bodyPr>
          <a:lstStyle/>
          <a:p>
            <a:r>
              <a:rPr lang="en-GB" sz="1400" dirty="0" smtClean="0">
                <a:solidFill>
                  <a:schemeClr val="tx2">
                    <a:lumMod val="75000"/>
                  </a:schemeClr>
                </a:solidFill>
              </a:rPr>
              <a:t>An Autistic person may not be able to predict this.  Being able to be flexible</a:t>
            </a:r>
            <a:r>
              <a:rPr lang="en-GB" sz="1400" dirty="0">
                <a:solidFill>
                  <a:schemeClr val="tx2">
                    <a:lumMod val="75000"/>
                  </a:schemeClr>
                </a:solidFill>
              </a:rPr>
              <a:t> </a:t>
            </a:r>
            <a:r>
              <a:rPr lang="en-GB" sz="1400" dirty="0" smtClean="0">
                <a:solidFill>
                  <a:schemeClr val="tx2">
                    <a:lumMod val="75000"/>
                  </a:schemeClr>
                </a:solidFill>
              </a:rPr>
              <a:t>and adapt to a new shopping routine may be a skill that they don’t have.</a:t>
            </a:r>
            <a:endParaRPr lang="en-GB" sz="1400" dirty="0">
              <a:solidFill>
                <a:schemeClr val="tx2">
                  <a:lumMod val="75000"/>
                </a:schemeClr>
              </a:solidFill>
            </a:endParaRPr>
          </a:p>
        </p:txBody>
      </p:sp>
    </p:spTree>
    <p:extLst>
      <p:ext uri="{BB962C8B-B14F-4D97-AF65-F5344CB8AC3E}">
        <p14:creationId xmlns:p14="http://schemas.microsoft.com/office/powerpoint/2010/main" val="9761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9" grpId="0" animBg="1"/>
      <p:bldP spid="12" grpId="0"/>
      <p:bldP spid="14" grpId="0" animBg="1"/>
      <p:bldP spid="15"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8107724" cy="784830"/>
          </a:xfrm>
          <a:prstGeom prst="rect">
            <a:avLst/>
          </a:prstGeom>
          <a:noFill/>
        </p:spPr>
        <p:txBody>
          <a:bodyPr wrap="square" rtlCol="0">
            <a:spAutoFit/>
          </a:bodyPr>
          <a:lstStyle/>
          <a:p>
            <a:r>
              <a:rPr lang="en-GB" sz="1500" dirty="0" smtClean="0"/>
              <a:t>If an Autistic person is severely impacted by their differences in social imagination, a change to the smallest detail may mean that they experience something as completely unknown, that they don’t understand how to cope with.  This can be very distressing.</a:t>
            </a:r>
            <a:endParaRPr lang="en-GB" sz="15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116" y="1897669"/>
            <a:ext cx="1423620" cy="1423620"/>
          </a:xfrm>
          <a:prstGeom prst="rect">
            <a:avLst/>
          </a:prstGeom>
        </p:spPr>
      </p:pic>
      <p:sp>
        <p:nvSpPr>
          <p:cNvPr id="6" name="Rectangle 5"/>
          <p:cNvSpPr/>
          <p:nvPr/>
        </p:nvSpPr>
        <p:spPr>
          <a:xfrm>
            <a:off x="598158" y="1811054"/>
            <a:ext cx="8006290" cy="1691318"/>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39752" y="1853586"/>
            <a:ext cx="6120680" cy="1600438"/>
          </a:xfrm>
          <a:prstGeom prst="rect">
            <a:avLst/>
          </a:prstGeom>
          <a:noFill/>
        </p:spPr>
        <p:txBody>
          <a:bodyPr wrap="square" rtlCol="0">
            <a:spAutoFit/>
          </a:bodyPr>
          <a:lstStyle/>
          <a:p>
            <a:r>
              <a:rPr lang="en-GB" sz="1400" dirty="0" smtClean="0">
                <a:solidFill>
                  <a:schemeClr val="accent6">
                    <a:lumMod val="50000"/>
                  </a:schemeClr>
                </a:solidFill>
              </a:rPr>
              <a:t>Jack’s parents bought new bedding for him, in the colours of his favourite football team.  That night, Jack wouldn’t go to bed.  He screamed and cried, and became distraught.</a:t>
            </a:r>
          </a:p>
          <a:p>
            <a:endParaRPr lang="en-GB" sz="1400" dirty="0" smtClean="0">
              <a:solidFill>
                <a:schemeClr val="accent5">
                  <a:lumMod val="50000"/>
                </a:schemeClr>
              </a:solidFill>
            </a:endParaRPr>
          </a:p>
          <a:p>
            <a:r>
              <a:rPr lang="en-GB" sz="1400" dirty="0"/>
              <a:t>Jack’s understanding of “bed” is linked to the detail of the specific bedding that he used to have.  The new bedding means that, for Jack, this is no longer the place that he goes to sleep. </a:t>
            </a:r>
            <a:endParaRPr lang="en-GB" sz="1400" dirty="0" smtClean="0">
              <a:solidFill>
                <a:schemeClr val="accent5">
                  <a:lumMod val="50000"/>
                </a:schemeClr>
              </a:solidFill>
            </a:endParaRPr>
          </a:p>
        </p:txBody>
      </p:sp>
      <p:sp>
        <p:nvSpPr>
          <p:cNvPr id="10" name="TextBox 9"/>
          <p:cNvSpPr txBox="1"/>
          <p:nvPr/>
        </p:nvSpPr>
        <p:spPr>
          <a:xfrm>
            <a:off x="2339752" y="3742969"/>
            <a:ext cx="6120680" cy="2031325"/>
          </a:xfrm>
          <a:prstGeom prst="rect">
            <a:avLst/>
          </a:prstGeom>
          <a:noFill/>
        </p:spPr>
        <p:txBody>
          <a:bodyPr wrap="square" rtlCol="0">
            <a:spAutoFit/>
          </a:bodyPr>
          <a:lstStyle/>
          <a:p>
            <a:r>
              <a:rPr lang="en-GB" sz="1400" dirty="0" smtClean="0">
                <a:solidFill>
                  <a:schemeClr val="accent6">
                    <a:lumMod val="50000"/>
                  </a:schemeClr>
                </a:solidFill>
              </a:rPr>
              <a:t>On her way to bed, Lucy touches the wall by the stairs, the bannister, her bedroom door and her toy shelves.  If she isn’t able to do this, she becomes very agitated and has to be taken downstairs to repeat the process from the start. </a:t>
            </a:r>
          </a:p>
          <a:p>
            <a:endParaRPr lang="en-GB" sz="1400" dirty="0" smtClean="0">
              <a:solidFill>
                <a:schemeClr val="accent5">
                  <a:lumMod val="50000"/>
                </a:schemeClr>
              </a:solidFill>
            </a:endParaRPr>
          </a:p>
          <a:p>
            <a:r>
              <a:rPr lang="en-GB" sz="1400" dirty="0" smtClean="0"/>
              <a:t>Lucy’s </a:t>
            </a:r>
            <a:r>
              <a:rPr lang="en-GB" sz="1400" dirty="0"/>
              <a:t>understanding of “going to bed” is linked to the details of her touching routine.  If she doesn’t carry out the precise routine, she </a:t>
            </a:r>
            <a:r>
              <a:rPr lang="en-GB" sz="1400" dirty="0" smtClean="0"/>
              <a:t>is doing something that isn’t “going </a:t>
            </a:r>
            <a:r>
              <a:rPr lang="en-GB" sz="1400" dirty="0"/>
              <a:t>to bed”.  </a:t>
            </a:r>
            <a:r>
              <a:rPr lang="en-GB" sz="1400" dirty="0" smtClean="0"/>
              <a:t>She doesn’t understand what it is that she is doing, and finds that very upsetting.</a:t>
            </a:r>
            <a:endParaRPr lang="en-GB" sz="1400" dirty="0" smtClean="0">
              <a:solidFill>
                <a:schemeClr val="accent5">
                  <a:lumMod val="5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16" y="3960750"/>
            <a:ext cx="1440420" cy="1371279"/>
          </a:xfrm>
          <a:prstGeom prst="rect">
            <a:avLst/>
          </a:prstGeom>
        </p:spPr>
      </p:pic>
      <p:sp>
        <p:nvSpPr>
          <p:cNvPr id="16" name="Rectangle 15"/>
          <p:cNvSpPr/>
          <p:nvPr/>
        </p:nvSpPr>
        <p:spPr>
          <a:xfrm>
            <a:off x="598404" y="3742970"/>
            <a:ext cx="8006290" cy="2031324"/>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67544" y="1400754"/>
            <a:ext cx="8107478" cy="323165"/>
          </a:xfrm>
          <a:prstGeom prst="rect">
            <a:avLst/>
          </a:prstGeom>
          <a:noFill/>
        </p:spPr>
        <p:txBody>
          <a:bodyPr wrap="square" rtlCol="0">
            <a:spAutoFit/>
          </a:bodyPr>
          <a:lstStyle/>
          <a:p>
            <a:r>
              <a:rPr lang="en-GB" sz="1500" b="1" dirty="0" smtClean="0"/>
              <a:t>Click on </a:t>
            </a:r>
            <a:r>
              <a:rPr lang="en-GB" sz="1500" dirty="0" smtClean="0"/>
              <a:t>to see an explanation of how these two Autistic people may be experiencing change.</a:t>
            </a:r>
            <a:endParaRPr lang="en-GB" sz="1500" dirty="0"/>
          </a:p>
        </p:txBody>
      </p:sp>
    </p:spTree>
    <p:extLst>
      <p:ext uri="{BB962C8B-B14F-4D97-AF65-F5344CB8AC3E}">
        <p14:creationId xmlns:p14="http://schemas.microsoft.com/office/powerpoint/2010/main" val="227422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115616" y="4437113"/>
            <a:ext cx="7386871" cy="1296144"/>
          </a:xfrm>
          <a:prstGeom prst="wedgeRoundRectCallout">
            <a:avLst>
              <a:gd name="adj1" fmla="val -56314"/>
              <a:gd name="adj2" fmla="val -33246"/>
              <a:gd name="adj3" fmla="val 16667"/>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chemeClr val="tx2">
                    <a:lumMod val="75000"/>
                  </a:schemeClr>
                </a:solidFill>
              </a:rPr>
              <a:t>My routines have purpose. Without them…[t]he plants don’t get watered. The dog may or may not get fed. I forget to shower. I get anxious about what’s for lunch before I’ve even finished breakfast. I  … just plain forget to do things … spend way too much energy on the blizzard of little choices that typical people find effortless and </a:t>
            </a:r>
            <a:r>
              <a:rPr lang="en-GB" sz="1400" dirty="0" smtClean="0">
                <a:solidFill>
                  <a:schemeClr val="tx2">
                    <a:lumMod val="75000"/>
                  </a:schemeClr>
                </a:solidFill>
              </a:rPr>
              <a:t>I </a:t>
            </a:r>
            <a:r>
              <a:rPr lang="en-GB" sz="1400" dirty="0">
                <a:solidFill>
                  <a:schemeClr val="tx2">
                    <a:lumMod val="75000"/>
                  </a:schemeClr>
                </a:solidFill>
              </a:rPr>
              <a:t>find exhausting, never getting around to the more important stuff. I become all details and no big picture.</a:t>
            </a:r>
          </a:p>
          <a:p>
            <a:pPr algn="ctr"/>
            <a:endParaRPr lang="en-GB" dirty="0">
              <a:solidFill>
                <a:schemeClr val="tx2">
                  <a:lumMod val="75000"/>
                </a:schemeClr>
              </a:solidFill>
            </a:endParaRPr>
          </a:p>
        </p:txBody>
      </p:sp>
      <p:sp>
        <p:nvSpPr>
          <p:cNvPr id="7" name="TextBox 6"/>
          <p:cNvSpPr txBox="1"/>
          <p:nvPr/>
        </p:nvSpPr>
        <p:spPr>
          <a:xfrm>
            <a:off x="621799" y="3068960"/>
            <a:ext cx="7848872" cy="784830"/>
          </a:xfrm>
          <a:prstGeom prst="rect">
            <a:avLst/>
          </a:prstGeom>
          <a:noFill/>
        </p:spPr>
        <p:txBody>
          <a:bodyPr wrap="square" rtlCol="0">
            <a:spAutoFit/>
          </a:bodyPr>
          <a:lstStyle/>
          <a:p>
            <a:r>
              <a:rPr lang="en-GB" sz="1500" dirty="0" smtClean="0"/>
              <a:t>We just saw how distressed Lucy gets when her bedtime routine is changed.  Autistic people who are less severely impacted by their social imagination differences can also be very reliant on routines to have this sense of order in their lives. </a:t>
            </a:r>
            <a:endParaRPr lang="en-GB" sz="15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528" y="813414"/>
            <a:ext cx="962424" cy="96242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8130" y="814638"/>
            <a:ext cx="921481" cy="9612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40924"/>
          <a:stretch/>
        </p:blipFill>
        <p:spPr>
          <a:xfrm>
            <a:off x="6948264" y="824473"/>
            <a:ext cx="935952" cy="961200"/>
          </a:xfrm>
          <a:prstGeom prst="rect">
            <a:avLst/>
          </a:prstGeom>
        </p:spPr>
      </p:pic>
      <p:sp>
        <p:nvSpPr>
          <p:cNvPr id="12" name="TextBox 11"/>
          <p:cNvSpPr txBox="1"/>
          <p:nvPr/>
        </p:nvSpPr>
        <p:spPr>
          <a:xfrm>
            <a:off x="579355" y="517821"/>
            <a:ext cx="3560597" cy="323165"/>
          </a:xfrm>
          <a:prstGeom prst="rect">
            <a:avLst/>
          </a:prstGeom>
          <a:noFill/>
        </p:spPr>
        <p:txBody>
          <a:bodyPr wrap="square" rtlCol="0">
            <a:spAutoFit/>
          </a:bodyPr>
          <a:lstStyle/>
          <a:p>
            <a:r>
              <a:rPr lang="en-GB" sz="1500" dirty="0" smtClean="0"/>
              <a:t>Think about the routines that you have.  </a:t>
            </a:r>
            <a:endParaRPr lang="en-GB" sz="1500" dirty="0"/>
          </a:p>
        </p:txBody>
      </p:sp>
      <p:sp>
        <p:nvSpPr>
          <p:cNvPr id="13" name="TextBox 12"/>
          <p:cNvSpPr txBox="1"/>
          <p:nvPr/>
        </p:nvSpPr>
        <p:spPr>
          <a:xfrm>
            <a:off x="4162501" y="1140738"/>
            <a:ext cx="936104" cy="307777"/>
          </a:xfrm>
          <a:prstGeom prst="rect">
            <a:avLst/>
          </a:prstGeom>
          <a:noFill/>
        </p:spPr>
        <p:txBody>
          <a:bodyPr wrap="square" rtlCol="0">
            <a:spAutoFit/>
          </a:bodyPr>
          <a:lstStyle/>
          <a:p>
            <a:r>
              <a:rPr lang="en-GB" sz="1400" dirty="0" smtClean="0"/>
              <a:t>Exercise.</a:t>
            </a:r>
            <a:endParaRPr lang="en-GB" sz="1400" dirty="0"/>
          </a:p>
        </p:txBody>
      </p:sp>
      <p:sp>
        <p:nvSpPr>
          <p:cNvPr id="14" name="TextBox 13"/>
          <p:cNvSpPr txBox="1"/>
          <p:nvPr/>
        </p:nvSpPr>
        <p:spPr>
          <a:xfrm>
            <a:off x="6061244" y="1141350"/>
            <a:ext cx="936104" cy="307777"/>
          </a:xfrm>
          <a:prstGeom prst="rect">
            <a:avLst/>
          </a:prstGeom>
          <a:noFill/>
        </p:spPr>
        <p:txBody>
          <a:bodyPr wrap="square" rtlCol="0">
            <a:spAutoFit/>
          </a:bodyPr>
          <a:lstStyle/>
          <a:p>
            <a:r>
              <a:rPr lang="en-GB" sz="1400" dirty="0" smtClean="0"/>
              <a:t>Beauty.</a:t>
            </a:r>
            <a:endParaRPr lang="en-GB" sz="1400" dirty="0"/>
          </a:p>
        </p:txBody>
      </p:sp>
      <p:sp>
        <p:nvSpPr>
          <p:cNvPr id="15" name="TextBox 14"/>
          <p:cNvSpPr txBox="1"/>
          <p:nvPr/>
        </p:nvSpPr>
        <p:spPr>
          <a:xfrm>
            <a:off x="8004590" y="1151185"/>
            <a:ext cx="936104" cy="307777"/>
          </a:xfrm>
          <a:prstGeom prst="rect">
            <a:avLst/>
          </a:prstGeom>
          <a:noFill/>
        </p:spPr>
        <p:txBody>
          <a:bodyPr wrap="square" rtlCol="0">
            <a:spAutoFit/>
          </a:bodyPr>
          <a:lstStyle/>
          <a:p>
            <a:r>
              <a:rPr lang="en-GB" sz="1400" dirty="0" smtClean="0"/>
              <a:t>Work.</a:t>
            </a:r>
            <a:endParaRPr lang="en-GB" sz="1400" dirty="0"/>
          </a:p>
        </p:txBody>
      </p:sp>
      <p:sp>
        <p:nvSpPr>
          <p:cNvPr id="16" name="TextBox 15"/>
          <p:cNvSpPr txBox="1"/>
          <p:nvPr/>
        </p:nvSpPr>
        <p:spPr>
          <a:xfrm>
            <a:off x="579355" y="1734151"/>
            <a:ext cx="3885521" cy="1246495"/>
          </a:xfrm>
          <a:prstGeom prst="rect">
            <a:avLst/>
          </a:prstGeom>
          <a:noFill/>
        </p:spPr>
        <p:txBody>
          <a:bodyPr wrap="square" rtlCol="0">
            <a:spAutoFit/>
          </a:bodyPr>
          <a:lstStyle/>
          <a:p>
            <a:r>
              <a:rPr lang="en-GB" sz="1500" dirty="0" smtClean="0"/>
              <a:t>Routines help us to:</a:t>
            </a:r>
          </a:p>
          <a:p>
            <a:pPr marL="285750" indent="-285750">
              <a:buFont typeface="Arial" panose="020B0604020202020204" pitchFamily="34" charset="0"/>
              <a:buChar char="•"/>
            </a:pPr>
            <a:r>
              <a:rPr lang="en-GB" sz="1500" dirty="0" smtClean="0"/>
              <a:t>Know what to expect or do next.</a:t>
            </a:r>
          </a:p>
          <a:p>
            <a:pPr marL="285750" indent="-285750">
              <a:buFont typeface="Arial" panose="020B0604020202020204" pitchFamily="34" charset="0"/>
              <a:buChar char="•"/>
            </a:pPr>
            <a:r>
              <a:rPr lang="en-GB" sz="1500" dirty="0" smtClean="0"/>
              <a:t>Do things in the right order.</a:t>
            </a:r>
          </a:p>
          <a:p>
            <a:pPr marL="285750" indent="-285750">
              <a:buFont typeface="Arial" panose="020B0604020202020204" pitchFamily="34" charset="0"/>
              <a:buChar char="•"/>
            </a:pPr>
            <a:r>
              <a:rPr lang="en-GB" sz="1500" dirty="0"/>
              <a:t>Feel in control, and that the world is orderly</a:t>
            </a:r>
            <a:endParaRPr lang="en-GB" sz="1500" dirty="0" smtClean="0"/>
          </a:p>
        </p:txBody>
      </p:sp>
      <p:sp>
        <p:nvSpPr>
          <p:cNvPr id="18" name="Rectangle 17"/>
          <p:cNvSpPr/>
          <p:nvPr/>
        </p:nvSpPr>
        <p:spPr>
          <a:xfrm>
            <a:off x="581662" y="3837872"/>
            <a:ext cx="7928224" cy="553998"/>
          </a:xfrm>
          <a:prstGeom prst="rect">
            <a:avLst/>
          </a:prstGeom>
        </p:spPr>
        <p:txBody>
          <a:bodyPr wrap="square">
            <a:spAutoFit/>
          </a:bodyPr>
          <a:lstStyle/>
          <a:p>
            <a:r>
              <a:rPr lang="en-GB" sz="1500" dirty="0"/>
              <a:t>Here’s Cynthia Kim, </a:t>
            </a:r>
            <a:r>
              <a:rPr lang="en-GB" sz="1500" dirty="0" smtClean="0"/>
              <a:t>an Autistic writer, talking about what her routines mean to her, on </a:t>
            </a:r>
            <a:r>
              <a:rPr lang="en-GB" sz="1500" dirty="0"/>
              <a:t>her website “</a:t>
            </a:r>
            <a:r>
              <a:rPr lang="en-GB" sz="1500" dirty="0">
                <a:hlinkClick r:id="rId6"/>
              </a:rPr>
              <a:t>Musings of an Aspie</a:t>
            </a:r>
            <a:r>
              <a:rPr lang="en-GB" sz="1500" dirty="0"/>
              <a:t>” </a:t>
            </a:r>
          </a:p>
        </p:txBody>
      </p:sp>
      <p:sp>
        <p:nvSpPr>
          <p:cNvPr id="19" name="Rectangle 18"/>
          <p:cNvSpPr/>
          <p:nvPr/>
        </p:nvSpPr>
        <p:spPr>
          <a:xfrm>
            <a:off x="3775244" y="1950875"/>
            <a:ext cx="4572000" cy="553998"/>
          </a:xfrm>
          <a:prstGeom prst="rect">
            <a:avLst/>
          </a:prstGeom>
        </p:spPr>
        <p:txBody>
          <a:bodyPr>
            <a:spAutoFit/>
          </a:bodyPr>
          <a:lstStyle/>
          <a:p>
            <a:pPr marL="285750" lvl="0" indent="-285750">
              <a:buFont typeface="Arial" panose="020B0604020202020204" pitchFamily="34" charset="0"/>
              <a:buChar char="•"/>
            </a:pPr>
            <a:r>
              <a:rPr lang="en-GB" sz="1500" dirty="0">
                <a:solidFill>
                  <a:prstClr val="black"/>
                </a:solidFill>
              </a:rPr>
              <a:t>Remember all the elements of a task or activity.</a:t>
            </a:r>
          </a:p>
          <a:p>
            <a:pPr marL="285750" lvl="0" indent="-285750">
              <a:buFont typeface="Arial" panose="020B0604020202020204" pitchFamily="34" charset="0"/>
              <a:buChar char="•"/>
            </a:pPr>
            <a:r>
              <a:rPr lang="en-GB" sz="1500" dirty="0">
                <a:solidFill>
                  <a:prstClr val="black"/>
                </a:solidFill>
              </a:rPr>
              <a:t>Keep track of our progress towards our goals.</a:t>
            </a:r>
          </a:p>
        </p:txBody>
      </p:sp>
      <p:sp>
        <p:nvSpPr>
          <p:cNvPr id="2" name="Rectangle 1"/>
          <p:cNvSpPr/>
          <p:nvPr/>
        </p:nvSpPr>
        <p:spPr>
          <a:xfrm>
            <a:off x="582405" y="1002830"/>
            <a:ext cx="2603598" cy="323165"/>
          </a:xfrm>
          <a:prstGeom prst="rect">
            <a:avLst/>
          </a:prstGeom>
        </p:spPr>
        <p:txBody>
          <a:bodyPr wrap="none">
            <a:spAutoFit/>
          </a:bodyPr>
          <a:lstStyle/>
          <a:p>
            <a:r>
              <a:rPr lang="en-GB" sz="1500" dirty="0"/>
              <a:t>Some common routines are:</a:t>
            </a:r>
          </a:p>
        </p:txBody>
      </p:sp>
    </p:spTree>
    <p:extLst>
      <p:ext uri="{BB962C8B-B14F-4D97-AF65-F5344CB8AC3E}">
        <p14:creationId xmlns:p14="http://schemas.microsoft.com/office/powerpoint/2010/main" val="412981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3" grpId="0"/>
      <p:bldP spid="14" grpId="0"/>
      <p:bldP spid="15" grpId="0"/>
      <p:bldP spid="1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0060" y="399149"/>
            <a:ext cx="8183880" cy="591926"/>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GB" sz="3200" dirty="0" smtClean="0">
                <a:solidFill>
                  <a:schemeClr val="bg2">
                    <a:lumMod val="25000"/>
                  </a:schemeClr>
                </a:solidFill>
                <a:effectLst/>
              </a:rPr>
              <a:t>Transitions</a:t>
            </a:r>
            <a:endParaRPr lang="en-GB" sz="3200" dirty="0">
              <a:solidFill>
                <a:schemeClr val="bg2">
                  <a:lumMod val="25000"/>
                </a:schemeClr>
              </a:solidFill>
              <a:effectLst/>
            </a:endParaRPr>
          </a:p>
        </p:txBody>
      </p:sp>
      <p:sp>
        <p:nvSpPr>
          <p:cNvPr id="4" name="TextBox 3"/>
          <p:cNvSpPr txBox="1"/>
          <p:nvPr/>
        </p:nvSpPr>
        <p:spPr>
          <a:xfrm>
            <a:off x="480060" y="1083516"/>
            <a:ext cx="7704856" cy="338554"/>
          </a:xfrm>
          <a:prstGeom prst="rect">
            <a:avLst/>
          </a:prstGeom>
          <a:noFill/>
        </p:spPr>
        <p:txBody>
          <a:bodyPr wrap="square" rtlCol="0">
            <a:spAutoFit/>
          </a:bodyPr>
          <a:lstStyle/>
          <a:p>
            <a:r>
              <a:rPr lang="en-GB" sz="1600" dirty="0" smtClean="0"/>
              <a:t>A transition is a process of change from one state to another.  Transitions can be:</a:t>
            </a:r>
            <a:endParaRPr lang="en-GB" sz="1600" dirty="0"/>
          </a:p>
        </p:txBody>
      </p:sp>
      <p:sp>
        <p:nvSpPr>
          <p:cNvPr id="12" name="TextBox 11"/>
          <p:cNvSpPr txBox="1"/>
          <p:nvPr/>
        </p:nvSpPr>
        <p:spPr>
          <a:xfrm>
            <a:off x="575310" y="3339597"/>
            <a:ext cx="7416824" cy="338554"/>
          </a:xfrm>
          <a:prstGeom prst="rect">
            <a:avLst/>
          </a:prstGeom>
          <a:noFill/>
        </p:spPr>
        <p:txBody>
          <a:bodyPr wrap="square" rtlCol="0">
            <a:spAutoFit/>
          </a:bodyPr>
          <a:lstStyle/>
          <a:p>
            <a:r>
              <a:rPr lang="en-GB" sz="1600" b="1" dirty="0" smtClean="0">
                <a:solidFill>
                  <a:schemeClr val="accent6">
                    <a:lumMod val="50000"/>
                  </a:schemeClr>
                </a:solidFill>
              </a:rPr>
              <a:t>Or smaller, everyday changes</a:t>
            </a:r>
            <a:endParaRPr lang="en-GB" sz="1600" b="1" dirty="0">
              <a:solidFill>
                <a:schemeClr val="accent6">
                  <a:lumMod val="50000"/>
                </a:schemeClr>
              </a:solidFill>
            </a:endParaRPr>
          </a:p>
        </p:txBody>
      </p:sp>
      <p:grpSp>
        <p:nvGrpSpPr>
          <p:cNvPr id="38" name="Group 37"/>
          <p:cNvGrpSpPr/>
          <p:nvPr/>
        </p:nvGrpSpPr>
        <p:grpSpPr>
          <a:xfrm>
            <a:off x="1209028" y="3678151"/>
            <a:ext cx="1643087" cy="1533223"/>
            <a:chOff x="604014" y="3720806"/>
            <a:chExt cx="1643087" cy="1533223"/>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342" y="3790978"/>
              <a:ext cx="1080000" cy="1080000"/>
            </a:xfrm>
            <a:prstGeom prst="rect">
              <a:avLst/>
            </a:prstGeom>
          </p:spPr>
        </p:pic>
        <p:sp>
          <p:nvSpPr>
            <p:cNvPr id="14" name="TextBox 13"/>
            <p:cNvSpPr txBox="1"/>
            <p:nvPr/>
          </p:nvSpPr>
          <p:spPr>
            <a:xfrm>
              <a:off x="775835" y="4792362"/>
              <a:ext cx="1471266" cy="461665"/>
            </a:xfrm>
            <a:prstGeom prst="rect">
              <a:avLst/>
            </a:prstGeom>
            <a:noFill/>
          </p:spPr>
          <p:txBody>
            <a:bodyPr wrap="square" rtlCol="0">
              <a:spAutoFit/>
            </a:bodyPr>
            <a:lstStyle/>
            <a:p>
              <a:r>
                <a:rPr lang="en-GB" sz="1200" dirty="0" smtClean="0"/>
                <a:t>Getting up, or going to bed</a:t>
              </a:r>
              <a:endParaRPr lang="en-GB" sz="1200" dirty="0"/>
            </a:p>
          </p:txBody>
        </p:sp>
        <p:sp>
          <p:nvSpPr>
            <p:cNvPr id="17" name="Rectangle 16"/>
            <p:cNvSpPr/>
            <p:nvPr/>
          </p:nvSpPr>
          <p:spPr>
            <a:xfrm>
              <a:off x="604014" y="3720806"/>
              <a:ext cx="1471266" cy="1533223"/>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p:cNvSpPr txBox="1"/>
          <p:nvPr/>
        </p:nvSpPr>
        <p:spPr>
          <a:xfrm>
            <a:off x="480060" y="1412776"/>
            <a:ext cx="7488832" cy="338554"/>
          </a:xfrm>
          <a:prstGeom prst="rect">
            <a:avLst/>
          </a:prstGeom>
          <a:noFill/>
        </p:spPr>
        <p:txBody>
          <a:bodyPr wrap="square" rtlCol="0">
            <a:spAutoFit/>
          </a:bodyPr>
          <a:lstStyle/>
          <a:p>
            <a:r>
              <a:rPr lang="en-GB" sz="1600" b="1" dirty="0" smtClean="0">
                <a:solidFill>
                  <a:schemeClr val="accent6">
                    <a:lumMod val="50000"/>
                  </a:schemeClr>
                </a:solidFill>
              </a:rPr>
              <a:t>Big, life changing events</a:t>
            </a:r>
            <a:endParaRPr lang="en-GB" sz="1600" b="1" dirty="0">
              <a:solidFill>
                <a:schemeClr val="accent6">
                  <a:lumMod val="50000"/>
                </a:schemeClr>
              </a:solidFill>
            </a:endParaRPr>
          </a:p>
        </p:txBody>
      </p:sp>
      <p:grpSp>
        <p:nvGrpSpPr>
          <p:cNvPr id="29" name="Group 28"/>
          <p:cNvGrpSpPr/>
          <p:nvPr/>
        </p:nvGrpSpPr>
        <p:grpSpPr>
          <a:xfrm>
            <a:off x="4400112" y="1785208"/>
            <a:ext cx="1909929" cy="1533222"/>
            <a:chOff x="3995935" y="1793985"/>
            <a:chExt cx="1909929" cy="1533222"/>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3616"/>
            <a:stretch/>
          </p:blipFill>
          <p:spPr>
            <a:xfrm>
              <a:off x="4295356" y="1847751"/>
              <a:ext cx="1311085" cy="1080000"/>
            </a:xfrm>
            <a:prstGeom prst="rect">
              <a:avLst/>
            </a:prstGeom>
          </p:spPr>
        </p:pic>
        <p:sp>
          <p:nvSpPr>
            <p:cNvPr id="11" name="TextBox 10"/>
            <p:cNvSpPr txBox="1"/>
            <p:nvPr/>
          </p:nvSpPr>
          <p:spPr>
            <a:xfrm>
              <a:off x="4112768" y="2859188"/>
              <a:ext cx="1793096" cy="461665"/>
            </a:xfrm>
            <a:prstGeom prst="rect">
              <a:avLst/>
            </a:prstGeom>
            <a:noFill/>
          </p:spPr>
          <p:txBody>
            <a:bodyPr wrap="square" rtlCol="0">
              <a:spAutoFit/>
            </a:bodyPr>
            <a:lstStyle/>
            <a:p>
              <a:r>
                <a:rPr lang="en-GB" sz="1200" dirty="0" smtClean="0"/>
                <a:t>Changes to the body with puberty, or aging.</a:t>
              </a:r>
              <a:endParaRPr lang="en-GB" sz="1200" dirty="0"/>
            </a:p>
          </p:txBody>
        </p:sp>
        <p:sp>
          <p:nvSpPr>
            <p:cNvPr id="22" name="Rectangle 21"/>
            <p:cNvSpPr/>
            <p:nvPr/>
          </p:nvSpPr>
          <p:spPr>
            <a:xfrm>
              <a:off x="3995935" y="1793985"/>
              <a:ext cx="1800201" cy="1533222"/>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p:cNvGrpSpPr/>
          <p:nvPr/>
        </p:nvGrpSpPr>
        <p:grpSpPr>
          <a:xfrm>
            <a:off x="2804570" y="1785208"/>
            <a:ext cx="1471266" cy="1533222"/>
            <a:chOff x="2360544" y="1793985"/>
            <a:chExt cx="1471266" cy="153322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4256" y="1825450"/>
              <a:ext cx="1080000" cy="1080000"/>
            </a:xfrm>
            <a:prstGeom prst="rect">
              <a:avLst/>
            </a:prstGeom>
            <a:solidFill>
              <a:schemeClr val="bg1"/>
            </a:solidFill>
          </p:spPr>
        </p:pic>
        <p:sp>
          <p:nvSpPr>
            <p:cNvPr id="9" name="TextBox 8"/>
            <p:cNvSpPr txBox="1"/>
            <p:nvPr/>
          </p:nvSpPr>
          <p:spPr>
            <a:xfrm>
              <a:off x="2477654" y="2961372"/>
              <a:ext cx="1302258" cy="276999"/>
            </a:xfrm>
            <a:prstGeom prst="rect">
              <a:avLst/>
            </a:prstGeom>
            <a:noFill/>
          </p:spPr>
          <p:txBody>
            <a:bodyPr wrap="square" rtlCol="0">
              <a:spAutoFit/>
            </a:bodyPr>
            <a:lstStyle/>
            <a:p>
              <a:r>
                <a:rPr lang="en-GB" sz="1200" dirty="0" smtClean="0"/>
                <a:t>A bereavement</a:t>
              </a:r>
              <a:endParaRPr lang="en-GB" sz="1200" dirty="0"/>
            </a:p>
          </p:txBody>
        </p:sp>
        <p:sp>
          <p:nvSpPr>
            <p:cNvPr id="23" name="Rectangle 22"/>
            <p:cNvSpPr/>
            <p:nvPr/>
          </p:nvSpPr>
          <p:spPr>
            <a:xfrm>
              <a:off x="2360544" y="1793985"/>
              <a:ext cx="1471266" cy="1533222"/>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p:cNvGrpSpPr/>
          <p:nvPr/>
        </p:nvGrpSpPr>
        <p:grpSpPr>
          <a:xfrm>
            <a:off x="6434316" y="1785208"/>
            <a:ext cx="1471266" cy="1545653"/>
            <a:chOff x="6084168" y="1793985"/>
            <a:chExt cx="1471266" cy="1545653"/>
          </a:xfrm>
        </p:grpSpPr>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9834" y="1839981"/>
              <a:ext cx="1219934" cy="1080000"/>
            </a:xfrm>
            <a:prstGeom prst="rect">
              <a:avLst/>
            </a:prstGeom>
          </p:spPr>
        </p:pic>
        <p:sp>
          <p:nvSpPr>
            <p:cNvPr id="21" name="Rectangle 20"/>
            <p:cNvSpPr/>
            <p:nvPr/>
          </p:nvSpPr>
          <p:spPr>
            <a:xfrm>
              <a:off x="6084168" y="1793985"/>
              <a:ext cx="1471266" cy="1533222"/>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6253176" y="2877973"/>
              <a:ext cx="1302258" cy="461665"/>
            </a:xfrm>
            <a:prstGeom prst="rect">
              <a:avLst/>
            </a:prstGeom>
            <a:noFill/>
          </p:spPr>
          <p:txBody>
            <a:bodyPr wrap="square" rtlCol="0">
              <a:spAutoFit/>
            </a:bodyPr>
            <a:lstStyle/>
            <a:p>
              <a:r>
                <a:rPr lang="en-GB" sz="1200" dirty="0" smtClean="0"/>
                <a:t>Becoming a parent</a:t>
              </a:r>
              <a:endParaRPr lang="en-GB" sz="1200" dirty="0"/>
            </a:p>
          </p:txBody>
        </p:sp>
      </p:grpSp>
      <p:grpSp>
        <p:nvGrpSpPr>
          <p:cNvPr id="27" name="Group 26"/>
          <p:cNvGrpSpPr/>
          <p:nvPr/>
        </p:nvGrpSpPr>
        <p:grpSpPr>
          <a:xfrm>
            <a:off x="1209028" y="1781861"/>
            <a:ext cx="1471266" cy="1533222"/>
            <a:chOff x="786774" y="1817679"/>
            <a:chExt cx="1471266" cy="1533222"/>
          </a:xfrm>
        </p:grpSpPr>
        <p:sp>
          <p:nvSpPr>
            <p:cNvPr id="7" name="TextBox 6"/>
            <p:cNvSpPr txBox="1"/>
            <p:nvPr/>
          </p:nvSpPr>
          <p:spPr>
            <a:xfrm>
              <a:off x="814822" y="2865542"/>
              <a:ext cx="1347312" cy="461665"/>
            </a:xfrm>
            <a:prstGeom prst="rect">
              <a:avLst/>
            </a:prstGeom>
            <a:noFill/>
          </p:spPr>
          <p:txBody>
            <a:bodyPr wrap="square" rtlCol="0">
              <a:spAutoFit/>
            </a:bodyPr>
            <a:lstStyle/>
            <a:p>
              <a:r>
                <a:rPr lang="en-GB" sz="1200" dirty="0" smtClean="0"/>
                <a:t>Starting, or leaving, school</a:t>
              </a:r>
              <a:endParaRPr lang="en-GB" sz="1200" dirty="0"/>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407" y="1857694"/>
              <a:ext cx="1080000" cy="1080000"/>
            </a:xfrm>
            <a:prstGeom prst="rect">
              <a:avLst/>
            </a:prstGeom>
            <a:solidFill>
              <a:schemeClr val="bg1"/>
            </a:solidFill>
          </p:spPr>
        </p:pic>
        <p:sp>
          <p:nvSpPr>
            <p:cNvPr id="26" name="Rectangle 25"/>
            <p:cNvSpPr/>
            <p:nvPr/>
          </p:nvSpPr>
          <p:spPr>
            <a:xfrm>
              <a:off x="786774" y="1817679"/>
              <a:ext cx="1471266" cy="1533222"/>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p:cNvGrpSpPr/>
          <p:nvPr/>
        </p:nvGrpSpPr>
        <p:grpSpPr>
          <a:xfrm>
            <a:off x="2917297" y="3678151"/>
            <a:ext cx="1703288" cy="1585266"/>
            <a:chOff x="2292648" y="3747377"/>
            <a:chExt cx="1703288" cy="1585266"/>
          </a:xfrm>
        </p:grpSpPr>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31037"/>
            <a:stretch/>
          </p:blipFill>
          <p:spPr>
            <a:xfrm>
              <a:off x="2518339" y="3790978"/>
              <a:ext cx="1273153" cy="1080000"/>
            </a:xfrm>
            <a:prstGeom prst="rect">
              <a:avLst/>
            </a:prstGeom>
            <a:solidFill>
              <a:schemeClr val="bg1"/>
            </a:solidFill>
          </p:spPr>
        </p:pic>
        <p:sp>
          <p:nvSpPr>
            <p:cNvPr id="16" name="TextBox 15"/>
            <p:cNvSpPr txBox="1"/>
            <p:nvPr/>
          </p:nvSpPr>
          <p:spPr>
            <a:xfrm>
              <a:off x="2313896" y="4870978"/>
              <a:ext cx="1682040" cy="461665"/>
            </a:xfrm>
            <a:prstGeom prst="rect">
              <a:avLst/>
            </a:prstGeom>
            <a:noFill/>
          </p:spPr>
          <p:txBody>
            <a:bodyPr wrap="square" rtlCol="0">
              <a:spAutoFit/>
            </a:bodyPr>
            <a:lstStyle/>
            <a:p>
              <a:r>
                <a:rPr lang="en-GB" sz="1200" dirty="0" smtClean="0"/>
                <a:t>Changing lessons, or coming in after break</a:t>
              </a:r>
              <a:endParaRPr lang="en-GB" sz="1200" dirty="0"/>
            </a:p>
          </p:txBody>
        </p:sp>
        <p:sp>
          <p:nvSpPr>
            <p:cNvPr id="31" name="Rectangle 30"/>
            <p:cNvSpPr/>
            <p:nvPr/>
          </p:nvSpPr>
          <p:spPr>
            <a:xfrm>
              <a:off x="2292648" y="3747377"/>
              <a:ext cx="1703287" cy="1533223"/>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p:cNvGrpSpPr/>
          <p:nvPr/>
        </p:nvGrpSpPr>
        <p:grpSpPr>
          <a:xfrm>
            <a:off x="4685767" y="3678151"/>
            <a:ext cx="1683368" cy="1533223"/>
            <a:chOff x="4516945" y="3747377"/>
            <a:chExt cx="1683368" cy="1533223"/>
          </a:xfrm>
        </p:grpSpPr>
        <p:sp>
          <p:nvSpPr>
            <p:cNvPr id="32" name="Rectangle 31"/>
            <p:cNvSpPr/>
            <p:nvPr/>
          </p:nvSpPr>
          <p:spPr>
            <a:xfrm>
              <a:off x="4516945" y="3747377"/>
              <a:ext cx="1683368" cy="1533223"/>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0212" y="3790978"/>
              <a:ext cx="1080000" cy="1018800"/>
            </a:xfrm>
            <a:prstGeom prst="rect">
              <a:avLst/>
            </a:prstGeom>
          </p:spPr>
        </p:pic>
        <p:sp>
          <p:nvSpPr>
            <p:cNvPr id="35" name="TextBox 34"/>
            <p:cNvSpPr txBox="1"/>
            <p:nvPr/>
          </p:nvSpPr>
          <p:spPr>
            <a:xfrm>
              <a:off x="4518273" y="4818935"/>
              <a:ext cx="1682040" cy="461665"/>
            </a:xfrm>
            <a:prstGeom prst="rect">
              <a:avLst/>
            </a:prstGeom>
            <a:noFill/>
          </p:spPr>
          <p:txBody>
            <a:bodyPr wrap="square" rtlCol="0">
              <a:spAutoFit/>
            </a:bodyPr>
            <a:lstStyle/>
            <a:p>
              <a:r>
                <a:rPr lang="en-GB" sz="1200" dirty="0" smtClean="0"/>
                <a:t>Starting or completing an activity</a:t>
              </a:r>
              <a:endParaRPr lang="en-GB" sz="1200" dirty="0"/>
            </a:p>
          </p:txBody>
        </p:sp>
      </p:grpSp>
      <p:grpSp>
        <p:nvGrpSpPr>
          <p:cNvPr id="41" name="Group 40"/>
          <p:cNvGrpSpPr/>
          <p:nvPr/>
        </p:nvGrpSpPr>
        <p:grpSpPr>
          <a:xfrm>
            <a:off x="6434316" y="3678151"/>
            <a:ext cx="1726880" cy="1533223"/>
            <a:chOff x="6434316" y="3720806"/>
            <a:chExt cx="1726880" cy="1533223"/>
          </a:xfrm>
        </p:grpSpPr>
        <p:sp>
          <p:nvSpPr>
            <p:cNvPr id="33" name="Rectangle 32"/>
            <p:cNvSpPr/>
            <p:nvPr/>
          </p:nvSpPr>
          <p:spPr>
            <a:xfrm>
              <a:off x="6434316" y="3720806"/>
              <a:ext cx="1471266" cy="1533223"/>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3324" y="3790978"/>
              <a:ext cx="1080000" cy="912600"/>
            </a:xfrm>
            <a:prstGeom prst="rect">
              <a:avLst/>
            </a:prstGeom>
          </p:spPr>
        </p:pic>
        <p:sp>
          <p:nvSpPr>
            <p:cNvPr id="37" name="TextBox 36"/>
            <p:cNvSpPr txBox="1"/>
            <p:nvPr/>
          </p:nvSpPr>
          <p:spPr>
            <a:xfrm>
              <a:off x="6479156" y="4884694"/>
              <a:ext cx="1682040" cy="276999"/>
            </a:xfrm>
            <a:prstGeom prst="rect">
              <a:avLst/>
            </a:prstGeom>
            <a:noFill/>
          </p:spPr>
          <p:txBody>
            <a:bodyPr wrap="square" rtlCol="0">
              <a:spAutoFit/>
            </a:bodyPr>
            <a:lstStyle/>
            <a:p>
              <a:r>
                <a:rPr lang="en-GB" sz="1200" dirty="0" smtClean="0"/>
                <a:t>Getting a haircut</a:t>
              </a:r>
              <a:endParaRPr lang="en-GB" sz="1200" dirty="0"/>
            </a:p>
          </p:txBody>
        </p:sp>
      </p:grpSp>
      <p:sp>
        <p:nvSpPr>
          <p:cNvPr id="42" name="TextBox 41"/>
          <p:cNvSpPr txBox="1"/>
          <p:nvPr/>
        </p:nvSpPr>
        <p:spPr>
          <a:xfrm>
            <a:off x="480060" y="5371355"/>
            <a:ext cx="8183880" cy="553998"/>
          </a:xfrm>
          <a:prstGeom prst="rect">
            <a:avLst/>
          </a:prstGeom>
          <a:noFill/>
        </p:spPr>
        <p:txBody>
          <a:bodyPr wrap="square" rtlCol="0">
            <a:spAutoFit/>
          </a:bodyPr>
          <a:lstStyle/>
          <a:p>
            <a:r>
              <a:rPr lang="en-GB" sz="1500" dirty="0" smtClean="0"/>
              <a:t>Autistic people can find all kinds of transitions difficult to cope with.  On the next slides, we’ll look at some strategies that can help to reduce the stress and anxiety associated with change. </a:t>
            </a:r>
            <a:endParaRPr lang="en-GB" sz="1500" dirty="0"/>
          </a:p>
        </p:txBody>
      </p:sp>
    </p:spTree>
    <p:extLst>
      <p:ext uri="{BB962C8B-B14F-4D97-AF65-F5344CB8AC3E}">
        <p14:creationId xmlns:p14="http://schemas.microsoft.com/office/powerpoint/2010/main" val="369348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7" t="9817" r="35279"/>
          <a:stretch/>
        </p:blipFill>
        <p:spPr>
          <a:xfrm>
            <a:off x="702865" y="2554101"/>
            <a:ext cx="1081668" cy="10852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5" y="3428783"/>
            <a:ext cx="1080000" cy="108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20" y="1145596"/>
            <a:ext cx="1404156" cy="800369"/>
          </a:xfrm>
          <a:prstGeom prst="rect">
            <a:avLst/>
          </a:prstGeom>
        </p:spPr>
      </p:pic>
      <p:sp>
        <p:nvSpPr>
          <p:cNvPr id="7" name="TextBox 6"/>
          <p:cNvSpPr txBox="1"/>
          <p:nvPr/>
        </p:nvSpPr>
        <p:spPr>
          <a:xfrm>
            <a:off x="539552" y="548680"/>
            <a:ext cx="7848872" cy="307777"/>
          </a:xfrm>
          <a:prstGeom prst="rect">
            <a:avLst/>
          </a:prstGeom>
          <a:noFill/>
        </p:spPr>
        <p:txBody>
          <a:bodyPr wrap="square" rtlCol="0">
            <a:spAutoFit/>
          </a:bodyPr>
          <a:lstStyle/>
          <a:p>
            <a:r>
              <a:rPr lang="en-GB" sz="1400" b="1" dirty="0" smtClean="0"/>
              <a:t>Click on </a:t>
            </a:r>
            <a:r>
              <a:rPr lang="en-GB" sz="1400" dirty="0" smtClean="0"/>
              <a:t>to see examples related to the pictures.</a:t>
            </a:r>
            <a:endParaRPr lang="en-GB" sz="1400" dirty="0"/>
          </a:p>
        </p:txBody>
      </p:sp>
      <p:sp>
        <p:nvSpPr>
          <p:cNvPr id="9" name="TextBox 8"/>
          <p:cNvSpPr txBox="1"/>
          <p:nvPr/>
        </p:nvSpPr>
        <p:spPr>
          <a:xfrm>
            <a:off x="2101725" y="922610"/>
            <a:ext cx="2254251" cy="1492716"/>
          </a:xfrm>
          <a:prstGeom prst="rect">
            <a:avLst/>
          </a:prstGeom>
          <a:noFill/>
        </p:spPr>
        <p:txBody>
          <a:bodyPr wrap="square" rtlCol="0">
            <a:spAutoFit/>
          </a:bodyPr>
          <a:lstStyle/>
          <a:p>
            <a:r>
              <a:rPr lang="en-GB" sz="1300" dirty="0" smtClean="0"/>
              <a:t>Timetables, schedules and diaries are all important aids.  A “Now and Next” visual timetable can help someone who has a lot of difficulty predicting what will happen next.</a:t>
            </a:r>
            <a:endParaRPr lang="en-GB" sz="1300" dirty="0"/>
          </a:p>
        </p:txBody>
      </p:sp>
      <p:sp>
        <p:nvSpPr>
          <p:cNvPr id="10" name="Rectangle 9"/>
          <p:cNvSpPr/>
          <p:nvPr/>
        </p:nvSpPr>
        <p:spPr>
          <a:xfrm>
            <a:off x="576401" y="896468"/>
            <a:ext cx="3887587" cy="1518858"/>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849782" y="2701293"/>
            <a:ext cx="2473339" cy="1492716"/>
          </a:xfrm>
          <a:prstGeom prst="rect">
            <a:avLst/>
          </a:prstGeom>
          <a:noFill/>
        </p:spPr>
        <p:txBody>
          <a:bodyPr wrap="square" rtlCol="0">
            <a:spAutoFit/>
          </a:bodyPr>
          <a:lstStyle/>
          <a:p>
            <a:r>
              <a:rPr lang="en-GB" sz="1300" dirty="0" smtClean="0"/>
              <a:t>Use timers to give a visual cue as to when an activity is going to come to an end can help a person prepare for a change.  These could be digital timers, sand timers, or countdown apps.</a:t>
            </a:r>
            <a:endParaRPr lang="en-GB" sz="1300" dirty="0"/>
          </a:p>
        </p:txBody>
      </p:sp>
      <p:sp>
        <p:nvSpPr>
          <p:cNvPr id="12" name="Rectangle 11"/>
          <p:cNvSpPr/>
          <p:nvPr/>
        </p:nvSpPr>
        <p:spPr>
          <a:xfrm>
            <a:off x="602356" y="2492895"/>
            <a:ext cx="3861632" cy="2101223"/>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5583" y="2329062"/>
            <a:ext cx="1080000" cy="1080000"/>
          </a:xfrm>
          <a:prstGeom prst="rect">
            <a:avLst/>
          </a:prstGeom>
          <a:solidFill>
            <a:schemeClr val="bg1"/>
          </a:solidFill>
        </p:spPr>
      </p:pic>
      <p:sp>
        <p:nvSpPr>
          <p:cNvPr id="14" name="TextBox 13"/>
          <p:cNvSpPr txBox="1"/>
          <p:nvPr/>
        </p:nvSpPr>
        <p:spPr>
          <a:xfrm>
            <a:off x="5905583" y="2301184"/>
            <a:ext cx="2573110" cy="2292935"/>
          </a:xfrm>
          <a:prstGeom prst="rect">
            <a:avLst/>
          </a:prstGeom>
          <a:noFill/>
        </p:spPr>
        <p:txBody>
          <a:bodyPr wrap="square" rtlCol="0">
            <a:spAutoFit/>
          </a:bodyPr>
          <a:lstStyle/>
          <a:p>
            <a:r>
              <a:rPr lang="en-GB" sz="1300" dirty="0" smtClean="0"/>
              <a:t>If you make appointments with someone, keep as much the same as possible every time:  day, time, place.</a:t>
            </a:r>
          </a:p>
          <a:p>
            <a:r>
              <a:rPr lang="en-GB" sz="1300" dirty="0" smtClean="0"/>
              <a:t>Be reliable:  don’t make changes to appointments unless it’s unavoidable.  Recognise that it may be very stressful for someone if you do – even if they usually appear to cope well with appointments.</a:t>
            </a:r>
            <a:endParaRPr lang="en-GB" sz="1300" dirty="0"/>
          </a:p>
        </p:txBody>
      </p:sp>
      <p:sp>
        <p:nvSpPr>
          <p:cNvPr id="15" name="Rectangle 14"/>
          <p:cNvSpPr/>
          <p:nvPr/>
        </p:nvSpPr>
        <p:spPr>
          <a:xfrm>
            <a:off x="4699118" y="2265499"/>
            <a:ext cx="3887587" cy="2328620"/>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2" y="999478"/>
            <a:ext cx="944207" cy="1141200"/>
          </a:xfrm>
          <a:prstGeom prst="rect">
            <a:avLst/>
          </a:prstGeom>
          <a:solidFill>
            <a:schemeClr val="bg1"/>
          </a:solidFill>
        </p:spPr>
      </p:pic>
      <p:sp>
        <p:nvSpPr>
          <p:cNvPr id="18" name="Rectangle 17"/>
          <p:cNvSpPr/>
          <p:nvPr/>
        </p:nvSpPr>
        <p:spPr>
          <a:xfrm>
            <a:off x="4706769" y="896469"/>
            <a:ext cx="3879936" cy="1308396"/>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926027" y="999478"/>
            <a:ext cx="2552665" cy="1092607"/>
          </a:xfrm>
          <a:prstGeom prst="rect">
            <a:avLst/>
          </a:prstGeom>
          <a:noFill/>
        </p:spPr>
        <p:txBody>
          <a:bodyPr wrap="square" rtlCol="0">
            <a:spAutoFit/>
          </a:bodyPr>
          <a:lstStyle/>
          <a:p>
            <a:r>
              <a:rPr lang="en-GB" sz="1300" dirty="0" smtClean="0"/>
              <a:t>Go on a visit to a new place, so the person can familiarise themselves with it, before anything else is expected of them.</a:t>
            </a:r>
          </a:p>
        </p:txBody>
      </p:sp>
      <p:sp>
        <p:nvSpPr>
          <p:cNvPr id="20" name="Rectangle 19"/>
          <p:cNvSpPr/>
          <p:nvPr/>
        </p:nvSpPr>
        <p:spPr>
          <a:xfrm>
            <a:off x="581697" y="4797152"/>
            <a:ext cx="7928740" cy="997255"/>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descr="C:\Users\anita.hurding\AppData\Local\Microsoft\Windows\Temporary Internet Files\Content.IE5\H381WUFO\Information[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684" y="4911355"/>
            <a:ext cx="764121" cy="76412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408740" y="4947166"/>
            <a:ext cx="6962171" cy="692497"/>
          </a:xfrm>
          <a:prstGeom prst="rect">
            <a:avLst/>
          </a:prstGeom>
          <a:noFill/>
        </p:spPr>
        <p:txBody>
          <a:bodyPr wrap="square" rtlCol="0">
            <a:spAutoFit/>
          </a:bodyPr>
          <a:lstStyle/>
          <a:p>
            <a:r>
              <a:rPr lang="en-GB" sz="1300" dirty="0"/>
              <a:t>Provide as much clear and specific information as possible in </a:t>
            </a:r>
            <a:r>
              <a:rPr lang="en-GB" sz="1300" dirty="0" smtClean="0"/>
              <a:t>advance. </a:t>
            </a:r>
          </a:p>
          <a:p>
            <a:r>
              <a:rPr lang="en-GB" sz="1300" dirty="0" smtClean="0"/>
              <a:t>An Autistic person may not make the same assumptions about appointments, procedures or events as neurotypical people do.  Giving information can reduce uncertainty and anxiety.</a:t>
            </a:r>
            <a:endParaRPr lang="en-GB" sz="1300" dirty="0"/>
          </a:p>
        </p:txBody>
      </p:sp>
    </p:spTree>
    <p:extLst>
      <p:ext uri="{BB962C8B-B14F-4D97-AF65-F5344CB8AC3E}">
        <p14:creationId xmlns:p14="http://schemas.microsoft.com/office/powerpoint/2010/main" val="162196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9"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638" y="404664"/>
            <a:ext cx="8183880" cy="591926"/>
          </a:xfrm>
        </p:spPr>
        <p:txBody>
          <a:bodyPr>
            <a:normAutofit/>
          </a:bodyPr>
          <a:lstStyle/>
          <a:p>
            <a:r>
              <a:rPr lang="en-GB" sz="3200" dirty="0" smtClean="0">
                <a:solidFill>
                  <a:schemeClr val="bg2">
                    <a:lumMod val="25000"/>
                  </a:schemeClr>
                </a:solidFill>
                <a:effectLst/>
              </a:rPr>
              <a:t>Repetitive behaviours</a:t>
            </a:r>
            <a:endParaRPr lang="en-GB" sz="3200" dirty="0">
              <a:solidFill>
                <a:schemeClr val="bg2">
                  <a:lumMod val="25000"/>
                </a:schemeClr>
              </a:solidFill>
              <a:effectLst/>
            </a:endParaRPr>
          </a:p>
        </p:txBody>
      </p:sp>
      <p:sp>
        <p:nvSpPr>
          <p:cNvPr id="8" name="TextBox 7"/>
          <p:cNvSpPr txBox="1"/>
          <p:nvPr/>
        </p:nvSpPr>
        <p:spPr>
          <a:xfrm>
            <a:off x="528795" y="926694"/>
            <a:ext cx="7848872" cy="1015663"/>
          </a:xfrm>
          <a:prstGeom prst="rect">
            <a:avLst/>
          </a:prstGeom>
          <a:noFill/>
        </p:spPr>
        <p:txBody>
          <a:bodyPr wrap="square" rtlCol="0">
            <a:spAutoFit/>
          </a:bodyPr>
          <a:lstStyle/>
          <a:p>
            <a:r>
              <a:rPr lang="en-GB" sz="1500" dirty="0" smtClean="0"/>
              <a:t>Just like routines, repetitive behaviours can provide a sense of calm and control. An individual may not use repetitive behaviours deliberately, or even be aware of them, but their stress and anxiety will increase if they are prevented from doing them. </a:t>
            </a:r>
          </a:p>
          <a:p>
            <a:r>
              <a:rPr lang="en-GB" sz="1500" dirty="0" smtClean="0"/>
              <a:t>Click on to see some examples of repetitive behaviours that Autistic people may display.</a:t>
            </a:r>
            <a:endParaRPr lang="en-GB" sz="15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15" y="2955151"/>
            <a:ext cx="1281600" cy="961200"/>
          </a:xfrm>
          <a:prstGeom prst="rect">
            <a:avLst/>
          </a:prstGeom>
        </p:spPr>
      </p:pic>
      <p:sp>
        <p:nvSpPr>
          <p:cNvPr id="9" name="TextBox 8"/>
          <p:cNvSpPr txBox="1"/>
          <p:nvPr/>
        </p:nvSpPr>
        <p:spPr>
          <a:xfrm>
            <a:off x="651785" y="2035503"/>
            <a:ext cx="3417335" cy="692497"/>
          </a:xfrm>
          <a:prstGeom prst="rect">
            <a:avLst/>
          </a:prstGeom>
          <a:noFill/>
        </p:spPr>
        <p:txBody>
          <a:bodyPr wrap="square" rtlCol="0">
            <a:spAutoFit/>
          </a:bodyPr>
          <a:lstStyle/>
          <a:p>
            <a:r>
              <a:rPr lang="en-GB" sz="1300" dirty="0" smtClean="0"/>
              <a:t>Earlier, we learned about Mary, who likes to </a:t>
            </a:r>
            <a:r>
              <a:rPr lang="en-GB" sz="1300" b="1" dirty="0" smtClean="0">
                <a:solidFill>
                  <a:schemeClr val="accent6">
                    <a:lumMod val="50000"/>
                  </a:schemeClr>
                </a:solidFill>
              </a:rPr>
              <a:t>sort and line up </a:t>
            </a:r>
            <a:r>
              <a:rPr lang="en-GB" sz="1300" dirty="0" smtClean="0"/>
              <a:t>her coloured pencils.  Here are two other examples.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07" y="4548106"/>
            <a:ext cx="1281600" cy="958552"/>
          </a:xfrm>
          <a:prstGeom prst="rect">
            <a:avLst/>
          </a:prstGeom>
        </p:spPr>
      </p:pic>
      <p:sp>
        <p:nvSpPr>
          <p:cNvPr id="11" name="Rectangle 10"/>
          <p:cNvSpPr/>
          <p:nvPr/>
        </p:nvSpPr>
        <p:spPr>
          <a:xfrm>
            <a:off x="1990215" y="2789420"/>
            <a:ext cx="2082893" cy="1292662"/>
          </a:xfrm>
          <a:prstGeom prst="rect">
            <a:avLst/>
          </a:prstGeom>
        </p:spPr>
        <p:txBody>
          <a:bodyPr wrap="square">
            <a:spAutoFit/>
          </a:bodyPr>
          <a:lstStyle/>
          <a:p>
            <a:r>
              <a:rPr lang="en-GB" sz="1300" dirty="0"/>
              <a:t>A neurotypical child might build a house, a tower or a person from blocks.  An Autistic child might, instead, </a:t>
            </a:r>
            <a:r>
              <a:rPr lang="en-GB" sz="1300" dirty="0" smtClean="0"/>
              <a:t>always sort </a:t>
            </a:r>
            <a:r>
              <a:rPr lang="en-GB" sz="1300" dirty="0"/>
              <a:t>them by shape or colour.</a:t>
            </a:r>
          </a:p>
        </p:txBody>
      </p:sp>
      <p:sp>
        <p:nvSpPr>
          <p:cNvPr id="12" name="TextBox 11"/>
          <p:cNvSpPr txBox="1"/>
          <p:nvPr/>
        </p:nvSpPr>
        <p:spPr>
          <a:xfrm>
            <a:off x="2022327" y="4180997"/>
            <a:ext cx="2018668" cy="1692771"/>
          </a:xfrm>
          <a:prstGeom prst="rect">
            <a:avLst/>
          </a:prstGeom>
          <a:noFill/>
        </p:spPr>
        <p:txBody>
          <a:bodyPr wrap="square" rtlCol="0">
            <a:spAutoFit/>
          </a:bodyPr>
          <a:lstStyle/>
          <a:p>
            <a:r>
              <a:rPr lang="en-GB" sz="1300" dirty="0" smtClean="0"/>
              <a:t>An Autistic person may feel stressed if can labels aren’t all the same way, or cups aren’t paired.</a:t>
            </a:r>
          </a:p>
          <a:p>
            <a:r>
              <a:rPr lang="en-GB" sz="1300" dirty="0" smtClean="0"/>
              <a:t>They may need to stop to turn cans round in the supermarket.</a:t>
            </a:r>
            <a:endParaRPr lang="en-GB" sz="1300" dirty="0"/>
          </a:p>
        </p:txBody>
      </p:sp>
      <p:sp>
        <p:nvSpPr>
          <p:cNvPr id="19" name="Rectangle 18"/>
          <p:cNvSpPr/>
          <p:nvPr/>
        </p:nvSpPr>
        <p:spPr>
          <a:xfrm>
            <a:off x="580955" y="1968876"/>
            <a:ext cx="3558997" cy="3908396"/>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320870" y="1976310"/>
            <a:ext cx="4186068" cy="1092607"/>
          </a:xfrm>
          <a:prstGeom prst="rect">
            <a:avLst/>
          </a:prstGeom>
          <a:noFill/>
        </p:spPr>
        <p:txBody>
          <a:bodyPr wrap="square" rtlCol="0">
            <a:spAutoFit/>
          </a:bodyPr>
          <a:lstStyle/>
          <a:p>
            <a:r>
              <a:rPr lang="en-GB" sz="1300" dirty="0" smtClean="0"/>
              <a:t>Autistic people may attempt to keep order by </a:t>
            </a:r>
            <a:r>
              <a:rPr lang="en-GB" sz="1300" b="1" dirty="0" smtClean="0">
                <a:solidFill>
                  <a:schemeClr val="accent6">
                    <a:lumMod val="50000"/>
                  </a:schemeClr>
                </a:solidFill>
              </a:rPr>
              <a:t>counting</a:t>
            </a:r>
            <a:r>
              <a:rPr lang="en-GB" sz="1300" dirty="0" smtClean="0"/>
              <a:t> things, either in their head or out loud.</a:t>
            </a:r>
            <a:endParaRPr lang="en-GB" sz="1300" dirty="0"/>
          </a:p>
          <a:p>
            <a:r>
              <a:rPr lang="en-GB" sz="1300" dirty="0" smtClean="0"/>
              <a:t>They might count footsteps, cars passing, stirring motions, clocks ticking, those cans on the supermarket shelf…</a:t>
            </a:r>
            <a:endParaRPr lang="en-GB" sz="13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231" y="3089408"/>
            <a:ext cx="900000" cy="900000"/>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44496" t="920" b="-920"/>
          <a:stretch/>
        </p:blipFill>
        <p:spPr>
          <a:xfrm>
            <a:off x="5506340" y="3089408"/>
            <a:ext cx="902767" cy="900000"/>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r="24020"/>
          <a:stretch/>
        </p:blipFill>
        <p:spPr>
          <a:xfrm>
            <a:off x="6562216" y="3089408"/>
            <a:ext cx="936102" cy="900000"/>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24414"/>
          <a:stretch/>
        </p:blipFill>
        <p:spPr>
          <a:xfrm>
            <a:off x="7651427" y="3089408"/>
            <a:ext cx="904371" cy="900000"/>
          </a:xfrm>
          <a:prstGeom prst="rect">
            <a:avLst/>
          </a:prstGeom>
        </p:spPr>
      </p:pic>
      <p:sp>
        <p:nvSpPr>
          <p:cNvPr id="20" name="Rectangle 19"/>
          <p:cNvSpPr/>
          <p:nvPr/>
        </p:nvSpPr>
        <p:spPr>
          <a:xfrm>
            <a:off x="4283968" y="1976310"/>
            <a:ext cx="4320480" cy="2105772"/>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293923" y="4381051"/>
            <a:ext cx="4234928" cy="1384995"/>
          </a:xfrm>
          <a:prstGeom prst="rect">
            <a:avLst/>
          </a:prstGeom>
          <a:noFill/>
        </p:spPr>
        <p:txBody>
          <a:bodyPr wrap="square" rtlCol="0">
            <a:spAutoFit/>
          </a:bodyPr>
          <a:lstStyle/>
          <a:p>
            <a:r>
              <a:rPr lang="en-GB" sz="1400" dirty="0" smtClean="0"/>
              <a:t>Turning lights on and off, eating food in a specific order, wearing the same jumper every Thursday, pacing, always cleaning glasses before speaking to someone, or sitting in the same spot in the café are all examples of repetitive behaviours that Autistic people may exhibit. </a:t>
            </a:r>
            <a:endParaRPr lang="en-GB" sz="1400" dirty="0"/>
          </a:p>
        </p:txBody>
      </p:sp>
    </p:spTree>
    <p:extLst>
      <p:ext uri="{BB962C8B-B14F-4D97-AF65-F5344CB8AC3E}">
        <p14:creationId xmlns:p14="http://schemas.microsoft.com/office/powerpoint/2010/main" val="3125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476672"/>
            <a:ext cx="8183880" cy="1612554"/>
          </a:xfrm>
        </p:spPr>
        <p:txBody>
          <a:bodyPr>
            <a:normAutofit fontScale="92500" lnSpcReduction="10000"/>
          </a:bodyPr>
          <a:lstStyle/>
          <a:p>
            <a:pPr marL="0" indent="0" algn="ctr">
              <a:buNone/>
            </a:pPr>
            <a:r>
              <a:rPr lang="en-GB" b="1" dirty="0" smtClean="0">
                <a:solidFill>
                  <a:schemeClr val="bg2">
                    <a:lumMod val="25000"/>
                  </a:schemeClr>
                </a:solidFill>
                <a:latin typeface="Arial" panose="020B0604020202020204" pitchFamily="34" charset="0"/>
                <a:cs typeface="Arial" panose="020B0604020202020204" pitchFamily="34" charset="0"/>
              </a:rPr>
              <a:t>Welcome to the fourth Autism Informed e-module</a:t>
            </a:r>
            <a:r>
              <a:rPr lang="en-GB" dirty="0" smtClean="0">
                <a:solidFill>
                  <a:schemeClr val="bg2">
                    <a:lumMod val="25000"/>
                  </a:schemeClr>
                </a:solidFill>
                <a:latin typeface="Arial" panose="020B0604020202020204" pitchFamily="34" charset="0"/>
                <a:cs typeface="Arial" panose="020B0604020202020204" pitchFamily="34" charset="0"/>
              </a:rPr>
              <a:t>.</a:t>
            </a:r>
          </a:p>
          <a:p>
            <a:pPr marL="0" indent="0">
              <a:buNone/>
            </a:pPr>
            <a:endParaRPr lang="en-GB" sz="1600" dirty="0" smtClean="0">
              <a:latin typeface="Arial" panose="020B0604020202020204" pitchFamily="34" charset="0"/>
              <a:cs typeface="Arial" panose="020B0604020202020204" pitchFamily="34" charset="0"/>
            </a:endParaRPr>
          </a:p>
          <a:p>
            <a:pPr marL="0" indent="0">
              <a:buNone/>
            </a:pPr>
            <a:r>
              <a:rPr lang="en-GB" sz="1900" dirty="0" smtClean="0">
                <a:latin typeface="Arial" panose="020B0604020202020204" pitchFamily="34" charset="0"/>
                <a:cs typeface="Arial" panose="020B0604020202020204" pitchFamily="34" charset="0"/>
              </a:rPr>
              <a:t>This PowerPoint learning module is best viewed in Slide Show mode.  If you are not currently viewing in this mode, you can switch by clicking on the “Slide Show” tab above, and then on “From Current Slide”.</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smtClean="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2000" dirty="0"/>
          </a:p>
        </p:txBody>
      </p:sp>
      <p:grpSp>
        <p:nvGrpSpPr>
          <p:cNvPr id="13" name="Group 12"/>
          <p:cNvGrpSpPr/>
          <p:nvPr/>
        </p:nvGrpSpPr>
        <p:grpSpPr>
          <a:xfrm>
            <a:off x="755505" y="2087832"/>
            <a:ext cx="7730967" cy="978587"/>
            <a:chOff x="706516" y="2936954"/>
            <a:chExt cx="7730967" cy="978587"/>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6516" y="2942459"/>
              <a:ext cx="7730967" cy="97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4769692" y="2936954"/>
              <a:ext cx="576064" cy="126501"/>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99592" y="3555501"/>
              <a:ext cx="504056" cy="0"/>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16267" y="3429000"/>
            <a:ext cx="7609900" cy="230832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Use your mouse, or the right arrow on your keyboard to move through the presentation.  Some of the slides may have links to websites with video or more information.  If you click on them, a webpage will open in a separate window.</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At some points, you will be asked to reflect on your own experiences.  You may wish to have a pen and paper to take notes of your responses.</a:t>
            </a:r>
          </a:p>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The module should take approximately 40 minutes to complete.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179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8033" y="286024"/>
            <a:ext cx="8183880" cy="591926"/>
          </a:xfrm>
        </p:spPr>
        <p:txBody>
          <a:bodyPr>
            <a:normAutofit/>
          </a:bodyPr>
          <a:lstStyle/>
          <a:p>
            <a:r>
              <a:rPr lang="en-GB" sz="2800" dirty="0">
                <a:solidFill>
                  <a:schemeClr val="bg2">
                    <a:lumMod val="25000"/>
                  </a:schemeClr>
                </a:solidFill>
                <a:effectLst/>
              </a:rPr>
              <a:t>S</a:t>
            </a:r>
            <a:r>
              <a:rPr lang="en-GB" sz="2800" dirty="0" smtClean="0">
                <a:solidFill>
                  <a:schemeClr val="bg2">
                    <a:lumMod val="25000"/>
                  </a:schemeClr>
                </a:solidFill>
                <a:effectLst/>
              </a:rPr>
              <a:t>timming</a:t>
            </a:r>
            <a:endParaRPr lang="en-GB" sz="2800" dirty="0">
              <a:solidFill>
                <a:schemeClr val="bg2">
                  <a:lumMod val="25000"/>
                </a:schemeClr>
              </a:solidFill>
              <a:effectLst/>
            </a:endParaRPr>
          </a:p>
        </p:txBody>
      </p:sp>
      <p:sp>
        <p:nvSpPr>
          <p:cNvPr id="4" name="TextBox 3"/>
          <p:cNvSpPr txBox="1"/>
          <p:nvPr/>
        </p:nvSpPr>
        <p:spPr>
          <a:xfrm>
            <a:off x="478033" y="838965"/>
            <a:ext cx="7920880" cy="78483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In the Autism Aware module, we saw a cartoon about stimming.  As a reminder, stimming is short for “self-stimulatory” behaviour.  It’s a very common </a:t>
            </a:r>
            <a:r>
              <a:rPr lang="en-GB" sz="1500" dirty="0">
                <a:latin typeface="Arial" panose="020B0604020202020204" pitchFamily="34" charset="0"/>
                <a:cs typeface="Arial" panose="020B0604020202020204" pitchFamily="34" charset="0"/>
              </a:rPr>
              <a:t>type of repetitive </a:t>
            </a:r>
            <a:r>
              <a:rPr lang="en-GB" sz="1500" dirty="0" smtClean="0">
                <a:latin typeface="Arial" panose="020B0604020202020204" pitchFamily="34" charset="0"/>
                <a:cs typeface="Arial" panose="020B0604020202020204" pitchFamily="34" charset="0"/>
              </a:rPr>
              <a:t>behaviour, that increases a particular kind of sensory input.</a:t>
            </a:r>
            <a:endParaRPr lang="en-GB" sz="1500" dirty="0">
              <a:latin typeface="Arial" panose="020B0604020202020204" pitchFamily="34" charset="0"/>
              <a:cs typeface="Arial" panose="020B0604020202020204" pitchFamily="34" charset="0"/>
            </a:endParaRPr>
          </a:p>
        </p:txBody>
      </p:sp>
      <p:sp>
        <p:nvSpPr>
          <p:cNvPr id="10" name="Rectangle 9"/>
          <p:cNvSpPr/>
          <p:nvPr/>
        </p:nvSpPr>
        <p:spPr>
          <a:xfrm>
            <a:off x="778625" y="3384884"/>
            <a:ext cx="3194415" cy="1477328"/>
          </a:xfrm>
          <a:prstGeom prst="rect">
            <a:avLst/>
          </a:prstGeom>
        </p:spPr>
        <p:txBody>
          <a:bodyPr wrap="square">
            <a:spAutoFit/>
          </a:bodyPr>
          <a:lstStyle/>
          <a:p>
            <a:pPr marL="285750" lvl="0" indent="-285750">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Soothing or calming anxiety</a:t>
            </a:r>
          </a:p>
          <a:p>
            <a:pPr marL="285750" lvl="0" indent="-285750">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Providing </a:t>
            </a:r>
            <a:r>
              <a:rPr lang="en-GB" sz="1500" dirty="0" smtClean="0">
                <a:solidFill>
                  <a:prstClr val="black"/>
                </a:solidFill>
                <a:latin typeface="Arial" panose="020B0604020202020204" pitchFamily="34" charset="0"/>
                <a:cs typeface="Arial" panose="020B0604020202020204" pitchFamily="34" charset="0"/>
              </a:rPr>
              <a:t>pleasure</a:t>
            </a:r>
          </a:p>
          <a:p>
            <a:pPr marL="285750" lvl="0" indent="-285750">
              <a:buFont typeface="Arial" panose="020B0604020202020204" pitchFamily="34" charset="0"/>
              <a:buChar char="•"/>
            </a:pPr>
            <a:r>
              <a:rPr lang="en-GB" sz="1500" dirty="0" smtClean="0">
                <a:solidFill>
                  <a:prstClr val="black"/>
                </a:solidFill>
                <a:latin typeface="Arial" panose="020B0604020202020204" pitchFamily="34" charset="0"/>
                <a:cs typeface="Arial" panose="020B0604020202020204" pitchFamily="34" charset="0"/>
              </a:rPr>
              <a:t>Releasing </a:t>
            </a:r>
            <a:r>
              <a:rPr lang="en-GB" sz="1500" dirty="0">
                <a:solidFill>
                  <a:prstClr val="black"/>
                </a:solidFill>
                <a:latin typeface="Arial" panose="020B0604020202020204" pitchFamily="34" charset="0"/>
                <a:cs typeface="Arial" panose="020B0604020202020204" pitchFamily="34" charset="0"/>
              </a:rPr>
              <a:t>energy or anxiety</a:t>
            </a:r>
          </a:p>
          <a:p>
            <a:pPr marL="285750" lvl="0" indent="-285750">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Aiding focus and </a:t>
            </a:r>
            <a:r>
              <a:rPr lang="en-GB" sz="1500" dirty="0" smtClean="0">
                <a:solidFill>
                  <a:prstClr val="black"/>
                </a:solidFill>
                <a:latin typeface="Arial" panose="020B0604020202020204" pitchFamily="34" charset="0"/>
                <a:cs typeface="Arial" panose="020B0604020202020204" pitchFamily="34" charset="0"/>
              </a:rPr>
              <a:t>concentration</a:t>
            </a:r>
          </a:p>
          <a:p>
            <a:pPr marL="285750" lvl="0" indent="-285750">
              <a:buFont typeface="Arial" panose="020B0604020202020204" pitchFamily="34" charset="0"/>
              <a:buChar char="•"/>
            </a:pPr>
            <a:r>
              <a:rPr lang="en-GB" sz="1500" dirty="0" smtClean="0">
                <a:solidFill>
                  <a:prstClr val="black"/>
                </a:solidFill>
                <a:latin typeface="Arial" panose="020B0604020202020204" pitchFamily="34" charset="0"/>
                <a:cs typeface="Arial" panose="020B0604020202020204" pitchFamily="34" charset="0"/>
              </a:rPr>
              <a:t>Distracting from negative emotions or experiences</a:t>
            </a:r>
            <a:endParaRPr lang="en-GB" sz="1500" dirty="0">
              <a:solidFill>
                <a:prstClr val="black"/>
              </a:solidFill>
              <a:latin typeface="Arial" panose="020B0604020202020204" pitchFamily="34" charset="0"/>
              <a:cs typeface="Arial" panose="020B0604020202020204" pitchFamily="34" charset="0"/>
            </a:endParaRPr>
          </a:p>
        </p:txBody>
      </p:sp>
      <p:sp>
        <p:nvSpPr>
          <p:cNvPr id="11" name="TextBox 10"/>
          <p:cNvSpPr txBox="1"/>
          <p:nvPr/>
        </p:nvSpPr>
        <p:spPr>
          <a:xfrm>
            <a:off x="478033" y="1648600"/>
            <a:ext cx="7920880" cy="1015663"/>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Most people engage in some kind of stimming behaviours.  </a:t>
            </a:r>
          </a:p>
          <a:p>
            <a:r>
              <a:rPr lang="en-GB" sz="1500" dirty="0" smtClean="0">
                <a:latin typeface="Arial" panose="020B0604020202020204" pitchFamily="34" charset="0"/>
                <a:cs typeface="Arial" panose="020B0604020202020204" pitchFamily="34" charset="0"/>
              </a:rPr>
              <a:t>If you’ve ever tapped your feet because you need to control your impatience, doodled to help you listen to someone on the phone, or rocked backwards and forwards because you are upset, you have been stimming!</a:t>
            </a:r>
            <a:endParaRPr lang="en-GB" sz="1500" dirty="0">
              <a:latin typeface="Arial" panose="020B0604020202020204" pitchFamily="34" charset="0"/>
              <a:cs typeface="Arial" panose="020B0604020202020204" pitchFamily="34" charset="0"/>
            </a:endParaRPr>
          </a:p>
        </p:txBody>
      </p:sp>
      <p:sp>
        <p:nvSpPr>
          <p:cNvPr id="12" name="Rectangle 11"/>
          <p:cNvSpPr/>
          <p:nvPr/>
        </p:nvSpPr>
        <p:spPr>
          <a:xfrm>
            <a:off x="581840" y="5085184"/>
            <a:ext cx="7923531" cy="738664"/>
          </a:xfrm>
          <a:prstGeom prst="rect">
            <a:avLst/>
          </a:prstGeom>
          <a:solidFill>
            <a:schemeClr val="accent2">
              <a:lumMod val="20000"/>
              <a:lumOff val="80000"/>
            </a:schemeClr>
          </a:solidFill>
          <a:ln w="22225">
            <a:solidFill>
              <a:schemeClr val="tx2">
                <a:lumMod val="75000"/>
              </a:schemeClr>
            </a:solidFill>
          </a:ln>
        </p:spPr>
        <p:txBody>
          <a:bodyPr wrap="square">
            <a:spAutoFit/>
          </a:bodyPr>
          <a:lstStyle/>
          <a:p>
            <a:pPr lvl="0" algn="ctr"/>
            <a:r>
              <a:rPr lang="en-GB" sz="1400" b="1" dirty="0">
                <a:solidFill>
                  <a:prstClr val="black"/>
                </a:solidFill>
                <a:latin typeface="Arial" panose="020B0604020202020204" pitchFamily="34" charset="0"/>
                <a:cs typeface="Arial" panose="020B0604020202020204" pitchFamily="34" charset="0"/>
              </a:rPr>
              <a:t>Autistic people may be more reliant on stimming behaviour to help them function on a day to day basis.  They may also exhibit more unusual behaviours</a:t>
            </a:r>
            <a:r>
              <a:rPr lang="en-GB" sz="1400" b="1" dirty="0" smtClean="0">
                <a:solidFill>
                  <a:prstClr val="black"/>
                </a:solidFill>
                <a:latin typeface="Arial" panose="020B0604020202020204" pitchFamily="34" charset="0"/>
                <a:cs typeface="Arial" panose="020B0604020202020204" pitchFamily="34" charset="0"/>
              </a:rPr>
              <a:t>.</a:t>
            </a:r>
          </a:p>
          <a:p>
            <a:pPr lvl="0" algn="ctr"/>
            <a:r>
              <a:rPr lang="en-GB" sz="1400" b="1" dirty="0" smtClean="0">
                <a:solidFill>
                  <a:prstClr val="black"/>
                </a:solidFill>
                <a:latin typeface="Arial" panose="020B0604020202020204" pitchFamily="34" charset="0"/>
                <a:cs typeface="Arial" panose="020B0604020202020204" pitchFamily="34" charset="0"/>
              </a:rPr>
              <a:t>We’ll see some examples on the next page.</a:t>
            </a:r>
            <a:endParaRPr lang="en-GB" sz="1400" b="1" dirty="0">
              <a:solidFill>
                <a:prstClr val="black"/>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040" y="3321727"/>
            <a:ext cx="1489031" cy="1368705"/>
          </a:xfrm>
          <a:prstGeom prst="rect">
            <a:avLst/>
          </a:prstGeom>
        </p:spPr>
      </p:pic>
      <p:sp>
        <p:nvSpPr>
          <p:cNvPr id="16" name="Rectangular Callout 15"/>
          <p:cNvSpPr/>
          <p:nvPr/>
        </p:nvSpPr>
        <p:spPr>
          <a:xfrm>
            <a:off x="5682621" y="3290500"/>
            <a:ext cx="2913416" cy="1656000"/>
          </a:xfrm>
          <a:prstGeom prst="wedgeRectCallout">
            <a:avLst>
              <a:gd name="adj1" fmla="val -66986"/>
              <a:gd name="adj2" fmla="val -16911"/>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dirty="0">
                <a:solidFill>
                  <a:schemeClr val="tx2">
                    <a:lumMod val="75000"/>
                  </a:schemeClr>
                </a:solidFill>
              </a:rPr>
              <a:t>If anything, </a:t>
            </a:r>
            <a:r>
              <a:rPr lang="en-GB" sz="1300" dirty="0">
                <a:solidFill>
                  <a:schemeClr val="tx2">
                    <a:lumMod val="75000"/>
                  </a:schemeClr>
                </a:solidFill>
                <a:hlinkClick r:id="rId4"/>
              </a:rPr>
              <a:t>stimming </a:t>
            </a:r>
            <a:r>
              <a:rPr lang="en-GB" sz="1300" dirty="0">
                <a:solidFill>
                  <a:schemeClr val="tx2">
                    <a:lumMod val="75000"/>
                  </a:schemeClr>
                </a:solidFill>
              </a:rPr>
              <a:t>improves my concentration. It’s a release, like sneezing or scratching an itch. Have you ever tried to ignore an itch? What if someone told you it was wrong to scratch yourself to relieve an itch? What would that do for your concentration?</a:t>
            </a:r>
          </a:p>
          <a:p>
            <a:pPr algn="ctr"/>
            <a:endParaRPr lang="en-GB" sz="1300" dirty="0">
              <a:solidFill>
                <a:schemeClr val="tx2">
                  <a:lumMod val="75000"/>
                </a:schemeClr>
              </a:solidFill>
            </a:endParaRPr>
          </a:p>
        </p:txBody>
      </p:sp>
      <p:sp>
        <p:nvSpPr>
          <p:cNvPr id="6" name="TextBox 5"/>
          <p:cNvSpPr txBox="1"/>
          <p:nvPr/>
        </p:nvSpPr>
        <p:spPr>
          <a:xfrm>
            <a:off x="3980651" y="2930460"/>
            <a:ext cx="4522069" cy="307777"/>
          </a:xfrm>
          <a:prstGeom prst="rect">
            <a:avLst/>
          </a:prstGeom>
          <a:noFill/>
        </p:spPr>
        <p:txBody>
          <a:bodyPr wrap="square" rtlCol="0">
            <a:spAutoFit/>
          </a:bodyPr>
          <a:lstStyle/>
          <a:p>
            <a:r>
              <a:rPr lang="en-GB" sz="1400" b="1" dirty="0" smtClean="0"/>
              <a:t>Click on </a:t>
            </a:r>
            <a:r>
              <a:rPr lang="en-GB" sz="1400" dirty="0" smtClean="0"/>
              <a:t>to see what this girl says about stimming.</a:t>
            </a:r>
            <a:endParaRPr lang="en-GB" sz="1400" dirty="0"/>
          </a:p>
        </p:txBody>
      </p:sp>
      <p:sp>
        <p:nvSpPr>
          <p:cNvPr id="7" name="Rectangle 6"/>
          <p:cNvSpPr/>
          <p:nvPr/>
        </p:nvSpPr>
        <p:spPr>
          <a:xfrm>
            <a:off x="479769" y="2664263"/>
            <a:ext cx="3445699" cy="784830"/>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The purpose of stimming can vary from individual to individual, and can include:</a:t>
            </a:r>
          </a:p>
        </p:txBody>
      </p:sp>
    </p:spTree>
    <p:extLst>
      <p:ext uri="{BB962C8B-B14F-4D97-AF65-F5344CB8AC3E}">
        <p14:creationId xmlns:p14="http://schemas.microsoft.com/office/powerpoint/2010/main" val="120085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372877" y="1318382"/>
            <a:ext cx="2383135" cy="3057153"/>
          </a:xfrm>
          <a:prstGeom prst="rect">
            <a:avLst/>
          </a:prstGeom>
          <a:effectLst>
            <a:softEdge rad="127000"/>
          </a:effectLst>
        </p:spPr>
      </p:pic>
      <p:sp>
        <p:nvSpPr>
          <p:cNvPr id="6" name="Line Callout 1 5"/>
          <p:cNvSpPr/>
          <p:nvPr/>
        </p:nvSpPr>
        <p:spPr>
          <a:xfrm>
            <a:off x="5738675" y="953768"/>
            <a:ext cx="2821545" cy="1728192"/>
          </a:xfrm>
          <a:prstGeom prst="borderCallout1">
            <a:avLst>
              <a:gd name="adj1" fmla="val 26431"/>
              <a:gd name="adj2" fmla="val -1015"/>
              <a:gd name="adj3" fmla="val 80070"/>
              <a:gd name="adj4" fmla="val -2469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Aural:  </a:t>
            </a:r>
            <a:r>
              <a:rPr lang="en-GB" sz="1400" dirty="0" smtClean="0">
                <a:solidFill>
                  <a:schemeClr val="bg1"/>
                </a:solidFill>
                <a:latin typeface="Arial" panose="020B0604020202020204" pitchFamily="34" charset="0"/>
                <a:cs typeface="Arial" panose="020B0604020202020204" pitchFamily="34" charset="0"/>
              </a:rPr>
              <a:t>listening to the same sound over and over (</a:t>
            </a:r>
            <a:r>
              <a:rPr lang="en-GB" sz="1400" dirty="0" err="1" smtClean="0">
                <a:solidFill>
                  <a:schemeClr val="bg1"/>
                </a:solidFill>
                <a:latin typeface="Arial" panose="020B0604020202020204" pitchFamily="34" charset="0"/>
                <a:cs typeface="Arial" panose="020B0604020202020204" pitchFamily="34" charset="0"/>
              </a:rPr>
              <a:t>eg</a:t>
            </a:r>
            <a:r>
              <a:rPr lang="en-GB" sz="1400" dirty="0" smtClean="0">
                <a:solidFill>
                  <a:schemeClr val="bg1"/>
                </a:solidFill>
                <a:latin typeface="Arial" panose="020B0604020202020204" pitchFamily="34" charset="0"/>
                <a:cs typeface="Arial" panose="020B0604020202020204" pitchFamily="34" charset="0"/>
              </a:rPr>
              <a:t> rewinding a song to hear the same line, repeatedly pressing the same button on a sound toy)</a:t>
            </a:r>
          </a:p>
          <a:p>
            <a:pPr algn="ctr"/>
            <a:r>
              <a:rPr lang="en-GB" sz="1400" dirty="0" smtClean="0">
                <a:solidFill>
                  <a:schemeClr val="bg1"/>
                </a:solidFill>
                <a:latin typeface="Arial" panose="020B0604020202020204" pitchFamily="34" charset="0"/>
                <a:cs typeface="Arial" panose="020B0604020202020204" pitchFamily="34" charset="0"/>
              </a:rPr>
              <a:t>Making vocal sounds or tapping, snapping noises.</a:t>
            </a:r>
            <a:endParaRPr lang="en-GB" sz="1400" dirty="0">
              <a:solidFill>
                <a:schemeClr val="bg1"/>
              </a:solidFill>
              <a:latin typeface="Arial" panose="020B0604020202020204" pitchFamily="34" charset="0"/>
              <a:cs typeface="Arial" panose="020B0604020202020204" pitchFamily="34" charset="0"/>
            </a:endParaRPr>
          </a:p>
        </p:txBody>
      </p:sp>
      <p:sp>
        <p:nvSpPr>
          <p:cNvPr id="7" name="Line Callout 1 6"/>
          <p:cNvSpPr/>
          <p:nvPr/>
        </p:nvSpPr>
        <p:spPr>
          <a:xfrm>
            <a:off x="670877" y="1043534"/>
            <a:ext cx="2736304" cy="1332636"/>
          </a:xfrm>
          <a:prstGeom prst="borderCallout1">
            <a:avLst>
              <a:gd name="adj1" fmla="val 35096"/>
              <a:gd name="adj2" fmla="val 99440"/>
              <a:gd name="adj3" fmla="val 52504"/>
              <a:gd name="adj4" fmla="val 121436"/>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Visual:  </a:t>
            </a:r>
            <a:r>
              <a:rPr lang="en-GB" sz="1400" dirty="0" smtClean="0">
                <a:latin typeface="Arial" panose="020B0604020202020204" pitchFamily="34" charset="0"/>
                <a:cs typeface="Arial" panose="020B0604020202020204" pitchFamily="34" charset="0"/>
              </a:rPr>
              <a:t>staring at lights, or spinning objects</a:t>
            </a:r>
          </a:p>
          <a:p>
            <a:pPr algn="ctr"/>
            <a:r>
              <a:rPr lang="en-GB" sz="1400" dirty="0" smtClean="0">
                <a:latin typeface="Arial" panose="020B0604020202020204" pitchFamily="34" charset="0"/>
                <a:cs typeface="Arial" panose="020B0604020202020204" pitchFamily="34" charset="0"/>
              </a:rPr>
              <a:t>Flicking hands, fingers in front of eyes</a:t>
            </a:r>
          </a:p>
          <a:p>
            <a:pPr algn="ctr"/>
            <a:r>
              <a:rPr lang="en-GB" sz="1400" dirty="0" smtClean="0">
                <a:latin typeface="Arial" panose="020B0604020202020204" pitchFamily="34" charset="0"/>
                <a:cs typeface="Arial" panose="020B0604020202020204" pitchFamily="34" charset="0"/>
              </a:rPr>
              <a:t>Repetitive blinking or eye rolling.</a:t>
            </a:r>
            <a:endParaRPr lang="en-GB" sz="1400" dirty="0">
              <a:latin typeface="Arial" panose="020B0604020202020204" pitchFamily="34" charset="0"/>
              <a:cs typeface="Arial" panose="020B0604020202020204" pitchFamily="34" charset="0"/>
            </a:endParaRPr>
          </a:p>
        </p:txBody>
      </p:sp>
      <p:sp>
        <p:nvSpPr>
          <p:cNvPr id="9" name="Line Callout 1 8"/>
          <p:cNvSpPr/>
          <p:nvPr/>
        </p:nvSpPr>
        <p:spPr>
          <a:xfrm>
            <a:off x="672013" y="2483248"/>
            <a:ext cx="2376264" cy="1224582"/>
          </a:xfrm>
          <a:prstGeom prst="borderCallout1">
            <a:avLst>
              <a:gd name="adj1" fmla="val 23017"/>
              <a:gd name="adj2" fmla="val 100902"/>
              <a:gd name="adj3" fmla="val -15854"/>
              <a:gd name="adj4" fmla="val 142513"/>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Taste / Smell:  </a:t>
            </a:r>
            <a:r>
              <a:rPr lang="en-GB" sz="1400" dirty="0" smtClean="0">
                <a:latin typeface="Arial" panose="020B0604020202020204" pitchFamily="34" charset="0"/>
                <a:cs typeface="Arial" panose="020B0604020202020204" pitchFamily="34" charset="0"/>
              </a:rPr>
              <a:t>sniffing objects or people, holding objects close to nose</a:t>
            </a:r>
          </a:p>
          <a:p>
            <a:pPr algn="ctr"/>
            <a:r>
              <a:rPr lang="en-GB" sz="1400" dirty="0" smtClean="0">
                <a:latin typeface="Arial" panose="020B0604020202020204" pitchFamily="34" charset="0"/>
                <a:cs typeface="Arial" panose="020B0604020202020204" pitchFamily="34" charset="0"/>
              </a:rPr>
              <a:t>Licking or chewing on non-edible things</a:t>
            </a:r>
          </a:p>
        </p:txBody>
      </p:sp>
      <p:sp>
        <p:nvSpPr>
          <p:cNvPr id="10" name="Line Callout 1 9"/>
          <p:cNvSpPr/>
          <p:nvPr/>
        </p:nvSpPr>
        <p:spPr>
          <a:xfrm>
            <a:off x="6817084" y="2846959"/>
            <a:ext cx="1690464" cy="1583501"/>
          </a:xfrm>
          <a:prstGeom prst="borderCallout1">
            <a:avLst>
              <a:gd name="adj1" fmla="val 21393"/>
              <a:gd name="adj2" fmla="val -1506"/>
              <a:gd name="adj3" fmla="val 4007"/>
              <a:gd name="adj4" fmla="val -8148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Tactile:  </a:t>
            </a:r>
            <a:r>
              <a:rPr lang="en-GB" sz="1400" dirty="0" smtClean="0">
                <a:latin typeface="Arial" panose="020B0604020202020204" pitchFamily="34" charset="0"/>
                <a:cs typeface="Arial" panose="020B0604020202020204" pitchFamily="34" charset="0"/>
              </a:rPr>
              <a:t>rubbing, scratching, stroking, picking, “fiddling”</a:t>
            </a:r>
          </a:p>
          <a:p>
            <a:pPr algn="ctr"/>
            <a:r>
              <a:rPr lang="en-GB" sz="1400" dirty="0" smtClean="0">
                <a:latin typeface="Arial" panose="020B0604020202020204" pitchFamily="34" charset="0"/>
                <a:cs typeface="Arial" panose="020B0604020202020204" pitchFamily="34" charset="0"/>
              </a:rPr>
              <a:t>Can be objects or other parts of the body</a:t>
            </a:r>
          </a:p>
        </p:txBody>
      </p:sp>
      <p:sp>
        <p:nvSpPr>
          <p:cNvPr id="11" name="Line Callout 1 10"/>
          <p:cNvSpPr/>
          <p:nvPr/>
        </p:nvSpPr>
        <p:spPr>
          <a:xfrm>
            <a:off x="704005" y="3855747"/>
            <a:ext cx="6002192" cy="574714"/>
          </a:xfrm>
          <a:prstGeom prst="borderCallout1">
            <a:avLst>
              <a:gd name="adj1" fmla="val 1124"/>
              <a:gd name="adj2" fmla="val 51469"/>
              <a:gd name="adj3" fmla="val -128570"/>
              <a:gd name="adj4" fmla="val 60426"/>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t>Body awareness:  </a:t>
            </a:r>
            <a:r>
              <a:rPr lang="en-GB" sz="1400" dirty="0" smtClean="0">
                <a:latin typeface="Arial" panose="020B0604020202020204" pitchFamily="34" charset="0"/>
                <a:cs typeface="Arial" panose="020B0604020202020204" pitchFamily="34" charset="0"/>
              </a:rPr>
              <a:t>rocking, swinging, jumping, pacing, spinning, tiptoeing</a:t>
            </a:r>
            <a:endParaRPr lang="en-GB" sz="1400" dirty="0">
              <a:latin typeface="Arial" panose="020B0604020202020204" pitchFamily="34" charset="0"/>
              <a:cs typeface="Arial" panose="020B0604020202020204" pitchFamily="34" charset="0"/>
            </a:endParaRPr>
          </a:p>
        </p:txBody>
      </p:sp>
      <p:sp>
        <p:nvSpPr>
          <p:cNvPr id="12" name="TextBox 11"/>
          <p:cNvSpPr txBox="1"/>
          <p:nvPr/>
        </p:nvSpPr>
        <p:spPr>
          <a:xfrm>
            <a:off x="451817" y="482699"/>
            <a:ext cx="7836671"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Click on </a:t>
            </a:r>
            <a:r>
              <a:rPr lang="en-GB" sz="1400" dirty="0" smtClean="0">
                <a:latin typeface="Arial" panose="020B0604020202020204" pitchFamily="34" charset="0"/>
                <a:cs typeface="Arial" panose="020B0604020202020204" pitchFamily="34" charset="0"/>
              </a:rPr>
              <a:t>to see examples of stimming behaviours that Autistic people may display.</a:t>
            </a:r>
            <a:endParaRPr lang="en-GB" sz="1400" dirty="0">
              <a:latin typeface="Arial" panose="020B0604020202020204" pitchFamily="34" charset="0"/>
              <a:cs typeface="Arial" panose="020B0604020202020204" pitchFamily="34" charset="0"/>
            </a:endParaRPr>
          </a:p>
        </p:txBody>
      </p:sp>
      <p:sp>
        <p:nvSpPr>
          <p:cNvPr id="2" name="Oval 1"/>
          <p:cNvSpPr/>
          <p:nvPr/>
        </p:nvSpPr>
        <p:spPr>
          <a:xfrm>
            <a:off x="3949340" y="169783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021348" y="215893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238973" y="30431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364348" y="282597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004308" y="223215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51817" y="4581128"/>
            <a:ext cx="8224639" cy="1246495"/>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GB" sz="1500" dirty="0" smtClean="0">
                <a:solidFill>
                  <a:schemeClr val="accent6">
                    <a:lumMod val="20000"/>
                    <a:lumOff val="80000"/>
                  </a:schemeClr>
                </a:solidFill>
              </a:rPr>
              <a:t>Unusual stimming behaviours can be uncomfortable for neurotypical people to witness. Because stimming behaviours can provide a critical coping strategy for Autistic people, it’s important that they aren’t just prevented from doing them. If a behaviour is unsafe for the Autistic person or those around them, it would be preferable to find an alternative stimming behaviour that fulfils the same need for the person. </a:t>
            </a:r>
            <a:endParaRPr lang="en-GB" sz="1500" dirty="0">
              <a:solidFill>
                <a:schemeClr val="accent6">
                  <a:lumMod val="20000"/>
                  <a:lumOff val="80000"/>
                </a:schemeClr>
              </a:solidFill>
            </a:endParaRPr>
          </a:p>
        </p:txBody>
      </p:sp>
    </p:spTree>
    <p:extLst>
      <p:ext uri="{BB962C8B-B14F-4D97-AF65-F5344CB8AC3E}">
        <p14:creationId xmlns:p14="http://schemas.microsoft.com/office/powerpoint/2010/main" val="8057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747" y="404664"/>
            <a:ext cx="8183880" cy="576064"/>
          </a:xfrm>
        </p:spPr>
        <p:txBody>
          <a:bodyPr>
            <a:normAutofit fontScale="90000"/>
          </a:bodyPr>
          <a:lstStyle/>
          <a:p>
            <a:r>
              <a:rPr lang="en-GB" dirty="0" smtClean="0">
                <a:solidFill>
                  <a:schemeClr val="bg2">
                    <a:lumMod val="25000"/>
                  </a:schemeClr>
                </a:solidFill>
                <a:effectLst/>
              </a:rPr>
              <a:t>Intense Interests</a:t>
            </a:r>
            <a:endParaRPr lang="en-GB" dirty="0">
              <a:solidFill>
                <a:schemeClr val="bg2">
                  <a:lumMod val="25000"/>
                </a:schemeClr>
              </a:solidFill>
              <a:effectLst/>
            </a:endParaRPr>
          </a:p>
        </p:txBody>
      </p:sp>
      <p:sp>
        <p:nvSpPr>
          <p:cNvPr id="4" name="TextBox 3"/>
          <p:cNvSpPr txBox="1"/>
          <p:nvPr/>
        </p:nvSpPr>
        <p:spPr>
          <a:xfrm>
            <a:off x="539552" y="1049115"/>
            <a:ext cx="7920880" cy="830997"/>
          </a:xfrm>
          <a:prstGeom prst="rect">
            <a:avLst/>
          </a:prstGeom>
          <a:noFill/>
        </p:spPr>
        <p:txBody>
          <a:bodyPr wrap="square" rtlCol="0">
            <a:spAutoFit/>
          </a:bodyPr>
          <a:lstStyle/>
          <a:p>
            <a:r>
              <a:rPr lang="en-GB" sz="1600" dirty="0" smtClean="0"/>
              <a:t>In the Social Communication and Interaction module, we looked at Autistic people’s conversational styles.  We saw how for some people, their conversation can revolve around a particular interest.</a:t>
            </a:r>
            <a:endParaRPr lang="en-GB" sz="1600" dirty="0"/>
          </a:p>
        </p:txBody>
      </p:sp>
      <p:sp>
        <p:nvSpPr>
          <p:cNvPr id="11" name="TextBox 10"/>
          <p:cNvSpPr txBox="1"/>
          <p:nvPr/>
        </p:nvSpPr>
        <p:spPr>
          <a:xfrm>
            <a:off x="536328" y="3822226"/>
            <a:ext cx="7907028" cy="830997"/>
          </a:xfrm>
          <a:prstGeom prst="rect">
            <a:avLst/>
          </a:prstGeom>
          <a:noFill/>
        </p:spPr>
        <p:txBody>
          <a:bodyPr wrap="square" rtlCol="0">
            <a:spAutoFit/>
          </a:bodyPr>
          <a:lstStyle/>
          <a:p>
            <a:r>
              <a:rPr lang="en-GB" sz="1600" dirty="0" smtClean="0"/>
              <a:t>Having intense interests is one of the characteristics that diagnosticians look for when deciding whether someone is Autistic or not.  The diagnostic manual, DSM-V describes this characteristic as:</a:t>
            </a:r>
            <a:endParaRPr lang="en-GB" sz="1600" dirty="0"/>
          </a:p>
        </p:txBody>
      </p:sp>
      <p:sp>
        <p:nvSpPr>
          <p:cNvPr id="12" name="Rectangle 11"/>
          <p:cNvSpPr/>
          <p:nvPr/>
        </p:nvSpPr>
        <p:spPr>
          <a:xfrm>
            <a:off x="611560" y="4691732"/>
            <a:ext cx="8084067" cy="353943"/>
          </a:xfrm>
          <a:prstGeom prst="rect">
            <a:avLst/>
          </a:prstGeom>
        </p:spPr>
        <p:txBody>
          <a:bodyPr wrap="square">
            <a:spAutoFit/>
          </a:bodyPr>
          <a:lstStyle/>
          <a:p>
            <a:r>
              <a:rPr lang="en-GB" sz="1700" b="1" dirty="0" smtClean="0">
                <a:solidFill>
                  <a:schemeClr val="tx2">
                    <a:lumMod val="75000"/>
                  </a:schemeClr>
                </a:solidFill>
              </a:rPr>
              <a:t>“highly </a:t>
            </a:r>
            <a:r>
              <a:rPr lang="en-GB" sz="1700" b="1" dirty="0">
                <a:solidFill>
                  <a:schemeClr val="tx2">
                    <a:lumMod val="75000"/>
                  </a:schemeClr>
                </a:solidFill>
              </a:rPr>
              <a:t>restricted, fixated interests that are abnormal in intensity or </a:t>
            </a:r>
            <a:r>
              <a:rPr lang="en-GB" sz="1700" b="1" dirty="0" smtClean="0">
                <a:solidFill>
                  <a:schemeClr val="tx2">
                    <a:lumMod val="75000"/>
                  </a:schemeClr>
                </a:solidFill>
              </a:rPr>
              <a:t>focus”</a:t>
            </a:r>
            <a:endParaRPr lang="en-GB" sz="1700" b="1" dirty="0">
              <a:solidFill>
                <a:schemeClr val="tx2">
                  <a:lumMod val="75000"/>
                </a:schemeClr>
              </a:solidFill>
            </a:endParaRPr>
          </a:p>
        </p:txBody>
      </p:sp>
      <p:sp>
        <p:nvSpPr>
          <p:cNvPr id="14" name="TextBox 13"/>
          <p:cNvSpPr txBox="1"/>
          <p:nvPr/>
        </p:nvSpPr>
        <p:spPr>
          <a:xfrm>
            <a:off x="611560" y="5445224"/>
            <a:ext cx="7841946" cy="338554"/>
          </a:xfrm>
          <a:prstGeom prst="rect">
            <a:avLst/>
          </a:prstGeom>
          <a:noFill/>
        </p:spPr>
        <p:txBody>
          <a:bodyPr wrap="square" rtlCol="0">
            <a:spAutoFit/>
          </a:bodyPr>
          <a:lstStyle/>
          <a:p>
            <a:r>
              <a:rPr lang="en-GB" sz="1600" dirty="0" smtClean="0"/>
              <a:t>Let’s have a closer look at what this means.</a:t>
            </a:r>
            <a:endParaRPr lang="en-GB" sz="1600" dirty="0"/>
          </a:p>
        </p:txBody>
      </p:sp>
      <p:pic>
        <p:nvPicPr>
          <p:cNvPr id="3" name="Picture 2"/>
          <p:cNvPicPr>
            <a:picLocks noChangeAspect="1"/>
          </p:cNvPicPr>
          <p:nvPr/>
        </p:nvPicPr>
        <p:blipFill>
          <a:blip r:embed="rId2"/>
          <a:stretch>
            <a:fillRect/>
          </a:stretch>
        </p:blipFill>
        <p:spPr>
          <a:xfrm>
            <a:off x="1443652" y="2099141"/>
            <a:ext cx="6419880" cy="1507604"/>
          </a:xfrm>
          <a:prstGeom prst="rect">
            <a:avLst/>
          </a:prstGeom>
          <a:ln w="38100">
            <a:solidFill>
              <a:schemeClr val="accent1">
                <a:lumMod val="75000"/>
              </a:schemeClr>
            </a:solidFill>
          </a:ln>
        </p:spPr>
      </p:pic>
    </p:spTree>
    <p:extLst>
      <p:ext uri="{BB962C8B-B14F-4D97-AF65-F5344CB8AC3E}">
        <p14:creationId xmlns:p14="http://schemas.microsoft.com/office/powerpoint/2010/main" val="1192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548680"/>
            <a:ext cx="8064896" cy="584775"/>
          </a:xfrm>
          <a:prstGeom prst="rect">
            <a:avLst/>
          </a:prstGeom>
          <a:solidFill>
            <a:schemeClr val="accent2">
              <a:lumMod val="20000"/>
              <a:lumOff val="80000"/>
            </a:schemeClr>
          </a:solidFill>
          <a:ln>
            <a:solidFill>
              <a:schemeClr val="tx2">
                <a:lumMod val="75000"/>
              </a:schemeClr>
            </a:solidFill>
          </a:ln>
        </p:spPr>
        <p:txBody>
          <a:bodyPr wrap="square">
            <a:spAutoFit/>
          </a:bodyPr>
          <a:lstStyle/>
          <a:p>
            <a:pPr algn="ctr"/>
            <a:r>
              <a:rPr lang="en-GB" sz="1600" dirty="0" smtClean="0">
                <a:solidFill>
                  <a:schemeClr val="tx2">
                    <a:lumMod val="75000"/>
                  </a:schemeClr>
                </a:solidFill>
              </a:rPr>
              <a:t>Sometimes, a person’s special interest can be </a:t>
            </a:r>
            <a:r>
              <a:rPr lang="en-GB" sz="1600" b="1" dirty="0" smtClean="0">
                <a:solidFill>
                  <a:schemeClr val="tx2">
                    <a:lumMod val="75000"/>
                  </a:schemeClr>
                </a:solidFill>
              </a:rPr>
              <a:t>unusual </a:t>
            </a:r>
            <a:r>
              <a:rPr lang="en-GB" sz="1600" dirty="0" smtClean="0">
                <a:solidFill>
                  <a:schemeClr val="tx2">
                    <a:lumMod val="75000"/>
                  </a:schemeClr>
                </a:solidFill>
              </a:rPr>
              <a:t>in subject, or very </a:t>
            </a:r>
            <a:r>
              <a:rPr lang="en-GB" sz="1600" b="1" dirty="0" smtClean="0">
                <a:solidFill>
                  <a:schemeClr val="tx2">
                    <a:lumMod val="75000"/>
                  </a:schemeClr>
                </a:solidFill>
              </a:rPr>
              <a:t>narrow</a:t>
            </a:r>
            <a:r>
              <a:rPr lang="en-GB" sz="1600" dirty="0" smtClean="0">
                <a:solidFill>
                  <a:schemeClr val="tx2">
                    <a:lumMod val="75000"/>
                  </a:schemeClr>
                </a:solidFill>
              </a:rPr>
              <a:t> and specific in focus. </a:t>
            </a:r>
            <a:endParaRPr lang="en-GB" sz="1600" dirty="0">
              <a:solidFill>
                <a:schemeClr val="tx2">
                  <a:lumMod val="75000"/>
                </a:schemeClr>
              </a:solidFill>
            </a:endParaRPr>
          </a:p>
        </p:txBody>
      </p:sp>
      <p:sp>
        <p:nvSpPr>
          <p:cNvPr id="4" name="TextBox 3"/>
          <p:cNvSpPr txBox="1"/>
          <p:nvPr/>
        </p:nvSpPr>
        <p:spPr>
          <a:xfrm>
            <a:off x="582633" y="1457827"/>
            <a:ext cx="2880320" cy="369332"/>
          </a:xfrm>
          <a:prstGeom prst="rect">
            <a:avLst/>
          </a:prstGeom>
          <a:noFill/>
        </p:spPr>
        <p:txBody>
          <a:bodyPr wrap="square" rtlCol="0">
            <a:spAutoFit/>
          </a:bodyPr>
          <a:lstStyle/>
          <a:p>
            <a:r>
              <a:rPr lang="en-GB" dirty="0" smtClean="0"/>
              <a:t>Here are some examples:</a:t>
            </a:r>
            <a:endParaRPr lang="en-GB" dirty="0"/>
          </a:p>
        </p:txBody>
      </p:sp>
      <p:sp>
        <p:nvSpPr>
          <p:cNvPr id="5" name="TextBox 4"/>
          <p:cNvSpPr txBox="1"/>
          <p:nvPr/>
        </p:nvSpPr>
        <p:spPr>
          <a:xfrm>
            <a:off x="558609" y="1827159"/>
            <a:ext cx="4032448" cy="2308324"/>
          </a:xfrm>
          <a:prstGeom prst="rect">
            <a:avLst/>
          </a:prstGeom>
          <a:noFill/>
        </p:spPr>
        <p:txBody>
          <a:bodyPr wrap="square" rtlCol="0">
            <a:spAutoFit/>
          </a:bodyPr>
          <a:lstStyle/>
          <a:p>
            <a:pPr marL="285750" indent="-285750">
              <a:buFont typeface="Wingdings" panose="05000000000000000000" pitchFamily="2" charset="2"/>
              <a:buChar char="Ø"/>
            </a:pPr>
            <a:r>
              <a:rPr lang="en-GB" sz="1600" dirty="0" smtClean="0"/>
              <a:t>Manual cash registers</a:t>
            </a:r>
          </a:p>
          <a:p>
            <a:pPr marL="285750" indent="-285750">
              <a:buFont typeface="Wingdings" panose="05000000000000000000" pitchFamily="2" charset="2"/>
              <a:buChar char="Ø"/>
            </a:pPr>
            <a:r>
              <a:rPr lang="en-GB" sz="1600" dirty="0" smtClean="0"/>
              <a:t>Mid-12</a:t>
            </a:r>
            <a:r>
              <a:rPr lang="en-GB" sz="1600" baseline="30000" dirty="0" smtClean="0"/>
              <a:t>th</a:t>
            </a:r>
            <a:r>
              <a:rPr lang="en-GB" sz="1600" dirty="0" smtClean="0"/>
              <a:t> century Cistercian monasteries</a:t>
            </a:r>
          </a:p>
          <a:p>
            <a:pPr marL="285750" indent="-285750">
              <a:buFont typeface="Wingdings" panose="05000000000000000000" pitchFamily="2" charset="2"/>
              <a:buChar char="Ø"/>
            </a:pPr>
            <a:r>
              <a:rPr lang="en-GB" sz="1600" dirty="0" smtClean="0"/>
              <a:t>Postcodes</a:t>
            </a:r>
          </a:p>
          <a:p>
            <a:pPr marL="285750" indent="-285750">
              <a:buFont typeface="Wingdings" panose="05000000000000000000" pitchFamily="2" charset="2"/>
              <a:buChar char="Ø"/>
            </a:pPr>
            <a:r>
              <a:rPr lang="en-GB" sz="1600" dirty="0" smtClean="0"/>
              <a:t>Milk bottle tops</a:t>
            </a:r>
          </a:p>
          <a:p>
            <a:pPr marL="285750" indent="-285750">
              <a:buFont typeface="Wingdings" panose="05000000000000000000" pitchFamily="2" charset="2"/>
              <a:buChar char="Ø"/>
            </a:pPr>
            <a:r>
              <a:rPr lang="en-GB" sz="1600" dirty="0" smtClean="0"/>
              <a:t>Blue postage stamps</a:t>
            </a:r>
          </a:p>
          <a:p>
            <a:pPr marL="285750" indent="-285750">
              <a:buFont typeface="Wingdings" panose="05000000000000000000" pitchFamily="2" charset="2"/>
              <a:buChar char="Ø"/>
            </a:pPr>
            <a:r>
              <a:rPr lang="en-GB" sz="1600" dirty="0" smtClean="0"/>
              <a:t>Cogwheels </a:t>
            </a:r>
          </a:p>
          <a:p>
            <a:pPr marL="285750" indent="-285750">
              <a:buFont typeface="Wingdings" panose="05000000000000000000" pitchFamily="2" charset="2"/>
              <a:buChar char="Ø"/>
            </a:pPr>
            <a:r>
              <a:rPr lang="en-GB" sz="1600" dirty="0" smtClean="0"/>
              <a:t>The American Stock Market</a:t>
            </a:r>
          </a:p>
          <a:p>
            <a:pPr marL="285750" indent="-285750">
              <a:buFont typeface="Wingdings" panose="05000000000000000000" pitchFamily="2" charset="2"/>
              <a:buChar char="Ø"/>
            </a:pPr>
            <a:r>
              <a:rPr lang="en-GB" sz="1600" dirty="0" smtClean="0"/>
              <a:t>Photographing doorways</a:t>
            </a:r>
          </a:p>
        </p:txBody>
      </p:sp>
      <p:sp>
        <p:nvSpPr>
          <p:cNvPr id="14" name="TextBox 13"/>
          <p:cNvSpPr txBox="1"/>
          <p:nvPr/>
        </p:nvSpPr>
        <p:spPr>
          <a:xfrm>
            <a:off x="548252" y="4528061"/>
            <a:ext cx="8059612" cy="584775"/>
          </a:xfrm>
          <a:prstGeom prst="rect">
            <a:avLst/>
          </a:prstGeom>
          <a:noFill/>
        </p:spPr>
        <p:txBody>
          <a:bodyPr wrap="square" rtlCol="0">
            <a:spAutoFit/>
          </a:bodyPr>
          <a:lstStyle/>
          <a:p>
            <a:r>
              <a:rPr lang="en-GB" sz="1600" dirty="0" smtClean="0"/>
              <a:t>People with intensely focussed interests may have extensive collections of objects, or an extreme interest in statistics about their subject.  </a:t>
            </a:r>
            <a:endParaRPr lang="en-GB" sz="1600" dirty="0"/>
          </a:p>
        </p:txBody>
      </p:sp>
      <p:sp>
        <p:nvSpPr>
          <p:cNvPr id="2" name="TextBox 1"/>
          <p:cNvSpPr txBox="1"/>
          <p:nvPr/>
        </p:nvSpPr>
        <p:spPr>
          <a:xfrm>
            <a:off x="582633" y="5157192"/>
            <a:ext cx="7877799" cy="584775"/>
          </a:xfrm>
          <a:prstGeom prst="rect">
            <a:avLst/>
          </a:prstGeom>
          <a:noFill/>
        </p:spPr>
        <p:txBody>
          <a:bodyPr wrap="square" rtlCol="0">
            <a:spAutoFit/>
          </a:bodyPr>
          <a:lstStyle/>
          <a:p>
            <a:r>
              <a:rPr lang="en-GB" sz="1600" dirty="0" smtClean="0"/>
              <a:t>Some people have an interest that lasts a lifetime.  Others may have intense focus on one subject, and then lose all interest and move on to something else.</a:t>
            </a:r>
            <a:endParaRPr lang="en-GB" sz="1600" dirty="0"/>
          </a:p>
        </p:txBody>
      </p:sp>
      <p:grpSp>
        <p:nvGrpSpPr>
          <p:cNvPr id="16" name="Group 15"/>
          <p:cNvGrpSpPr/>
          <p:nvPr/>
        </p:nvGrpSpPr>
        <p:grpSpPr>
          <a:xfrm>
            <a:off x="4372974" y="1503103"/>
            <a:ext cx="3919516" cy="2796954"/>
            <a:chOff x="4372974" y="1503103"/>
            <a:chExt cx="3919516" cy="279695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162" y="1503103"/>
              <a:ext cx="1886175" cy="148742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15702">
              <a:off x="5475382" y="1980257"/>
              <a:ext cx="1303015" cy="184264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95023">
              <a:off x="6544477" y="1637550"/>
              <a:ext cx="1677988" cy="9661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2974" y="2406676"/>
              <a:ext cx="1462374" cy="142192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12637">
              <a:off x="6448984" y="2173628"/>
              <a:ext cx="1760283" cy="124518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0588" y="2863181"/>
              <a:ext cx="1061902" cy="143687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642869">
              <a:off x="6392951" y="3381170"/>
              <a:ext cx="1675272" cy="91220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772517">
              <a:off x="5301765" y="3146908"/>
              <a:ext cx="1576815" cy="1148322"/>
            </a:xfrm>
            <a:prstGeom prst="rect">
              <a:avLst/>
            </a:prstGeom>
          </p:spPr>
        </p:pic>
      </p:grpSp>
    </p:spTree>
    <p:extLst>
      <p:ext uri="{BB962C8B-B14F-4D97-AF65-F5344CB8AC3E}">
        <p14:creationId xmlns:p14="http://schemas.microsoft.com/office/powerpoint/2010/main" val="8469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9832" y="3748009"/>
            <a:ext cx="5437908" cy="2031325"/>
          </a:xfrm>
          <a:prstGeom prst="rect">
            <a:avLst/>
          </a:prstGeom>
        </p:spPr>
        <p:txBody>
          <a:bodyPr wrap="square">
            <a:spAutoFit/>
          </a:bodyPr>
          <a:lstStyle/>
          <a:p>
            <a:r>
              <a:rPr lang="en-GB" sz="1400" dirty="0" smtClean="0"/>
              <a:t>“… when </a:t>
            </a:r>
            <a:r>
              <a:rPr lang="en-GB" sz="1400" dirty="0"/>
              <a:t>I took up running, I didn’t just go out and jog a few times a week. I read books about training for marathons. I found workout plans online and joined a training site to get personalized drills. I learned about Fartlek and track workouts and running technique. I signed up for road races. Ten years later, I spend more on running clothes and shoes than on everyday clothes. I use a heart rate monitor and a distance tracker to record my workouts. If I go on vacation, I pack all of running stuff. I don’t just like to run occasionally; running is an integral part of my life</a:t>
            </a:r>
            <a:r>
              <a:rPr lang="en-GB" sz="1400" dirty="0" smtClean="0"/>
              <a:t>.”</a:t>
            </a:r>
            <a:endParaRPr lang="en-GB" sz="14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64"/>
          <a:stretch/>
        </p:blipFill>
        <p:spPr>
          <a:xfrm>
            <a:off x="620250" y="3748009"/>
            <a:ext cx="2250445" cy="1960944"/>
          </a:xfrm>
          <a:prstGeom prst="rect">
            <a:avLst/>
          </a:prstGeom>
        </p:spPr>
      </p:pic>
      <p:sp>
        <p:nvSpPr>
          <p:cNvPr id="8" name="Rectangle 7"/>
          <p:cNvSpPr/>
          <p:nvPr/>
        </p:nvSpPr>
        <p:spPr>
          <a:xfrm>
            <a:off x="516968" y="548680"/>
            <a:ext cx="8087479" cy="800219"/>
          </a:xfrm>
          <a:prstGeom prst="rect">
            <a:avLst/>
          </a:prstGeom>
          <a:solidFill>
            <a:schemeClr val="accent2">
              <a:lumMod val="20000"/>
              <a:lumOff val="80000"/>
            </a:schemeClr>
          </a:solidFill>
          <a:ln>
            <a:solidFill>
              <a:schemeClr val="tx2">
                <a:lumMod val="75000"/>
              </a:schemeClr>
            </a:solidFill>
          </a:ln>
        </p:spPr>
        <p:txBody>
          <a:bodyPr wrap="square">
            <a:spAutoFit/>
          </a:bodyPr>
          <a:lstStyle/>
          <a:p>
            <a:pPr algn="ctr"/>
            <a:r>
              <a:rPr lang="en-GB" sz="1600" dirty="0" smtClean="0">
                <a:solidFill>
                  <a:schemeClr val="tx2">
                    <a:lumMod val="75000"/>
                  </a:schemeClr>
                </a:solidFill>
              </a:rPr>
              <a:t>Other people can have interests that are more likely to be shared by others</a:t>
            </a:r>
            <a:r>
              <a:rPr lang="en-GB" sz="1400" dirty="0" smtClean="0">
                <a:solidFill>
                  <a:schemeClr val="tx2">
                    <a:lumMod val="75000"/>
                  </a:schemeClr>
                </a:solidFill>
              </a:rPr>
              <a:t>.  </a:t>
            </a:r>
          </a:p>
          <a:p>
            <a:r>
              <a:rPr lang="en-GB" sz="1400" dirty="0" smtClean="0">
                <a:solidFill>
                  <a:schemeClr val="tx2">
                    <a:lumMod val="75000"/>
                  </a:schemeClr>
                </a:solidFill>
              </a:rPr>
              <a:t>In this case, it’s the </a:t>
            </a:r>
            <a:r>
              <a:rPr lang="en-GB" sz="1600" b="1" dirty="0" smtClean="0">
                <a:solidFill>
                  <a:schemeClr val="tx2">
                    <a:lumMod val="75000"/>
                  </a:schemeClr>
                </a:solidFill>
              </a:rPr>
              <a:t>intensity</a:t>
            </a:r>
            <a:r>
              <a:rPr lang="en-GB" sz="1600" dirty="0" smtClean="0">
                <a:solidFill>
                  <a:schemeClr val="tx2">
                    <a:lumMod val="75000"/>
                  </a:schemeClr>
                </a:solidFill>
              </a:rPr>
              <a:t> </a:t>
            </a:r>
            <a:r>
              <a:rPr lang="en-GB" sz="1400" dirty="0" smtClean="0">
                <a:solidFill>
                  <a:schemeClr val="tx2">
                    <a:lumMod val="75000"/>
                  </a:schemeClr>
                </a:solidFill>
              </a:rPr>
              <a:t>that characterises it as an Autistic trait. Autistic people are unlikely to “have a passing interest” in a subject.  Their interest tends to be all or nothing. </a:t>
            </a:r>
            <a:endParaRPr lang="en-GB" sz="1400" dirty="0">
              <a:solidFill>
                <a:schemeClr val="tx2">
                  <a:lumMod val="75000"/>
                </a:schemeClr>
              </a:solidFill>
            </a:endParaRPr>
          </a:p>
        </p:txBody>
      </p:sp>
      <p:sp>
        <p:nvSpPr>
          <p:cNvPr id="9" name="Rectangle 8"/>
          <p:cNvSpPr/>
          <p:nvPr/>
        </p:nvSpPr>
        <p:spPr>
          <a:xfrm>
            <a:off x="629817" y="3224789"/>
            <a:ext cx="7884366" cy="307777"/>
          </a:xfrm>
          <a:prstGeom prst="rect">
            <a:avLst/>
          </a:prstGeom>
        </p:spPr>
        <p:txBody>
          <a:bodyPr wrap="square">
            <a:spAutoFit/>
          </a:bodyPr>
          <a:lstStyle/>
          <a:p>
            <a:r>
              <a:rPr lang="en-GB" sz="1400" dirty="0" smtClean="0"/>
              <a:t>Here’s Cynthia </a:t>
            </a:r>
            <a:r>
              <a:rPr lang="en-GB" sz="1400" dirty="0"/>
              <a:t>Kim</a:t>
            </a:r>
            <a:r>
              <a:rPr lang="en-GB" sz="1400" dirty="0" smtClean="0"/>
              <a:t>, again, this time talking </a:t>
            </a:r>
            <a:r>
              <a:rPr lang="en-GB" sz="1400" dirty="0"/>
              <a:t>about one of her special interests, </a:t>
            </a:r>
            <a:r>
              <a:rPr lang="en-GB" sz="1400" dirty="0" smtClean="0">
                <a:hlinkClick r:id="rId4"/>
              </a:rPr>
              <a:t>running</a:t>
            </a:r>
            <a:r>
              <a:rPr lang="en-GB" sz="1400" dirty="0" smtClean="0"/>
              <a:t>, </a:t>
            </a:r>
            <a:endParaRPr lang="en-GB" sz="1400" dirty="0"/>
          </a:p>
        </p:txBody>
      </p:sp>
      <p:sp>
        <p:nvSpPr>
          <p:cNvPr id="11" name="Rectangle 10"/>
          <p:cNvSpPr/>
          <p:nvPr/>
        </p:nvSpPr>
        <p:spPr>
          <a:xfrm>
            <a:off x="516968" y="3224789"/>
            <a:ext cx="8087479" cy="2580475"/>
          </a:xfrm>
          <a:prstGeom prst="rect">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20250" y="1619664"/>
            <a:ext cx="6039982" cy="1384995"/>
          </a:xfrm>
          <a:prstGeom prst="rect">
            <a:avLst/>
          </a:prstGeom>
          <a:noFill/>
        </p:spPr>
        <p:txBody>
          <a:bodyPr wrap="square" rtlCol="0">
            <a:spAutoFit/>
          </a:bodyPr>
          <a:lstStyle/>
          <a:p>
            <a:r>
              <a:rPr lang="en-GB" sz="1400" dirty="0" smtClean="0"/>
              <a:t>“If something catches my interest, I need to find out everything I can about it.  Otherwise it’s like a piece of torn fabric, with rough edges that irritate and nag at me, and are ugly.  I feel really insecure, as though the world will fall apart around me because of the tears and holes.</a:t>
            </a:r>
            <a:endParaRPr lang="en-GB" sz="1400" dirty="0"/>
          </a:p>
          <a:p>
            <a:r>
              <a:rPr lang="en-GB" sz="1400" dirty="0" smtClean="0"/>
              <a:t>I need to “fix” the tears, the gaps in my knowledge, so that everything is whole and safe and beautiful again.”</a:t>
            </a:r>
            <a:endParaRPr lang="en-GB" sz="1400" dirty="0"/>
          </a:p>
        </p:txBody>
      </p:sp>
      <p:sp>
        <p:nvSpPr>
          <p:cNvPr id="14" name="Rectangle 13"/>
          <p:cNvSpPr/>
          <p:nvPr/>
        </p:nvSpPr>
        <p:spPr>
          <a:xfrm>
            <a:off x="516968" y="1541617"/>
            <a:ext cx="8087479" cy="1500434"/>
          </a:xfrm>
          <a:prstGeom prst="rect">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0133" y="1628800"/>
            <a:ext cx="1757608" cy="1297812"/>
          </a:xfrm>
          <a:prstGeom prst="rect">
            <a:avLst/>
          </a:prstGeom>
        </p:spPr>
      </p:pic>
    </p:spTree>
    <p:extLst>
      <p:ext uri="{BB962C8B-B14F-4D97-AF65-F5344CB8AC3E}">
        <p14:creationId xmlns:p14="http://schemas.microsoft.com/office/powerpoint/2010/main" val="20085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animBg="1"/>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3964" y="463592"/>
            <a:ext cx="7920880" cy="553998"/>
          </a:xfrm>
          <a:prstGeom prst="rect">
            <a:avLst/>
          </a:prstGeom>
          <a:noFill/>
        </p:spPr>
        <p:txBody>
          <a:bodyPr wrap="square" rtlCol="0">
            <a:spAutoFit/>
          </a:bodyPr>
          <a:lstStyle/>
          <a:p>
            <a:r>
              <a:rPr lang="en-GB" sz="1500" dirty="0" smtClean="0"/>
              <a:t>Having an intense special interest can cause problems for Autistic people.  </a:t>
            </a:r>
            <a:r>
              <a:rPr lang="en-GB" sz="1500" b="1" dirty="0" smtClean="0"/>
              <a:t>Click on </a:t>
            </a:r>
            <a:r>
              <a:rPr lang="en-GB" sz="1500" dirty="0" smtClean="0"/>
              <a:t>to see an example.</a:t>
            </a:r>
            <a:endParaRPr lang="en-GB" sz="15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147" y="1067258"/>
            <a:ext cx="2208245" cy="1656184"/>
          </a:xfrm>
          <a:prstGeom prst="rect">
            <a:avLst/>
          </a:prstGeom>
        </p:spPr>
      </p:pic>
      <p:sp>
        <p:nvSpPr>
          <p:cNvPr id="8" name="TextBox 7"/>
          <p:cNvSpPr txBox="1"/>
          <p:nvPr/>
        </p:nvSpPr>
        <p:spPr>
          <a:xfrm>
            <a:off x="2826392" y="976348"/>
            <a:ext cx="5729755" cy="2031325"/>
          </a:xfrm>
          <a:prstGeom prst="rect">
            <a:avLst/>
          </a:prstGeom>
          <a:noFill/>
        </p:spPr>
        <p:txBody>
          <a:bodyPr wrap="square" rtlCol="0">
            <a:spAutoFit/>
          </a:bodyPr>
          <a:lstStyle/>
          <a:p>
            <a:r>
              <a:rPr lang="en-GB" sz="1400" dirty="0" smtClean="0"/>
              <a:t>Daniel</a:t>
            </a:r>
            <a:r>
              <a:rPr lang="en-GB" sz="1400" dirty="0"/>
              <a:t> </a:t>
            </a:r>
            <a:r>
              <a:rPr lang="en-GB" sz="1400" dirty="0" smtClean="0"/>
              <a:t>is 24.  His special interest is shoes.  He is non-verbal, so he expresses his interest through his actions.</a:t>
            </a:r>
          </a:p>
          <a:p>
            <a:r>
              <a:rPr lang="en-GB" sz="1400" dirty="0" smtClean="0"/>
              <a:t>At home, he plays with his shoes and his parents’ shoes all the time.  When visitors come, he’ll try to take their shoes and squirrel them away in his collection.</a:t>
            </a:r>
          </a:p>
          <a:p>
            <a:endParaRPr lang="en-GB" sz="1400" dirty="0"/>
          </a:p>
          <a:p>
            <a:r>
              <a:rPr lang="en-GB" sz="1400" dirty="0" smtClean="0"/>
              <a:t>Out and about, he’ll run up to strangers and try to examine their shoes.  He’ll want to stand and stare into shoe shop windows all day, and can become very distressed if his parents try to move him on.</a:t>
            </a:r>
            <a:endParaRPr lang="en-GB" sz="1400" dirty="0"/>
          </a:p>
        </p:txBody>
      </p:sp>
      <p:sp>
        <p:nvSpPr>
          <p:cNvPr id="10" name="Rectangle 9"/>
          <p:cNvSpPr/>
          <p:nvPr/>
        </p:nvSpPr>
        <p:spPr>
          <a:xfrm>
            <a:off x="523579" y="976348"/>
            <a:ext cx="8087479" cy="2031326"/>
          </a:xfrm>
          <a:prstGeom prst="rect">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23579" y="3022928"/>
            <a:ext cx="8060055" cy="553998"/>
          </a:xfrm>
          <a:prstGeom prst="rect">
            <a:avLst/>
          </a:prstGeom>
          <a:noFill/>
        </p:spPr>
        <p:txBody>
          <a:bodyPr wrap="square" rtlCol="0">
            <a:spAutoFit/>
          </a:bodyPr>
          <a:lstStyle/>
          <a:p>
            <a:r>
              <a:rPr lang="en-GB" sz="1500" dirty="0" smtClean="0"/>
              <a:t>Special interests can also have a positive impact on people’s lives.  </a:t>
            </a:r>
            <a:r>
              <a:rPr lang="en-GB" sz="1500" b="1" dirty="0" smtClean="0"/>
              <a:t>Click on </a:t>
            </a:r>
            <a:r>
              <a:rPr lang="en-GB" sz="1500" dirty="0" smtClean="0"/>
              <a:t>to see how special interests enhance these people’s lives.</a:t>
            </a:r>
            <a:endParaRPr lang="en-GB" sz="15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32" y="3592180"/>
            <a:ext cx="759727" cy="2212796"/>
          </a:xfrm>
          <a:prstGeom prst="rect">
            <a:avLst/>
          </a:prstGeom>
        </p:spPr>
      </p:pic>
      <p:sp>
        <p:nvSpPr>
          <p:cNvPr id="13" name="Rectangular Callout 12"/>
          <p:cNvSpPr/>
          <p:nvPr/>
        </p:nvSpPr>
        <p:spPr>
          <a:xfrm>
            <a:off x="1475656" y="3581724"/>
            <a:ext cx="2067156" cy="2233707"/>
          </a:xfrm>
          <a:prstGeom prst="wedgeRectCallout">
            <a:avLst>
              <a:gd name="adj1" fmla="val -65059"/>
              <a:gd name="adj2" fmla="val -22206"/>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dirty="0">
                <a:solidFill>
                  <a:schemeClr val="tx2">
                    <a:lumMod val="75000"/>
                  </a:schemeClr>
                </a:solidFill>
              </a:rPr>
              <a:t>When I’m going through stress or life changes, I literally need my </a:t>
            </a:r>
            <a:r>
              <a:rPr lang="en-GB" sz="1300" dirty="0">
                <a:solidFill>
                  <a:schemeClr val="tx2">
                    <a:lumMod val="75000"/>
                  </a:schemeClr>
                </a:solidFill>
                <a:hlinkClick r:id="rId4"/>
              </a:rPr>
              <a:t>special interests </a:t>
            </a:r>
            <a:r>
              <a:rPr lang="en-GB" sz="1300" dirty="0">
                <a:solidFill>
                  <a:schemeClr val="tx2">
                    <a:lumMod val="75000"/>
                  </a:schemeClr>
                </a:solidFill>
              </a:rPr>
              <a:t>to stay functional.  …  </a:t>
            </a:r>
            <a:r>
              <a:rPr lang="en-GB" sz="1300" dirty="0" smtClean="0">
                <a:solidFill>
                  <a:schemeClr val="tx2">
                    <a:lumMod val="75000"/>
                  </a:schemeClr>
                </a:solidFill>
              </a:rPr>
              <a:t>A </a:t>
            </a:r>
            <a:r>
              <a:rPr lang="en-GB" sz="1300" dirty="0">
                <a:solidFill>
                  <a:schemeClr val="tx2">
                    <a:lumMod val="75000"/>
                  </a:schemeClr>
                </a:solidFill>
              </a:rPr>
              <a:t>special interest is a place I can control, where I can fully define the rules of play. It’s predictable, accessible and free from unwanted disturbances.</a:t>
            </a:r>
          </a:p>
          <a:p>
            <a:pPr algn="ctr"/>
            <a:endParaRPr lang="en-GB" dirty="0">
              <a:solidFill>
                <a:schemeClr val="tx2">
                  <a:lumMod val="75000"/>
                </a:schemeClr>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3603596"/>
            <a:ext cx="1013113" cy="109498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8415" y="4814343"/>
            <a:ext cx="974609" cy="974609"/>
          </a:xfrm>
          <a:prstGeom prst="rect">
            <a:avLst/>
          </a:prstGeom>
        </p:spPr>
      </p:pic>
      <p:sp>
        <p:nvSpPr>
          <p:cNvPr id="17" name="Rectangular Callout 16"/>
          <p:cNvSpPr/>
          <p:nvPr/>
        </p:nvSpPr>
        <p:spPr>
          <a:xfrm>
            <a:off x="5156448" y="3797424"/>
            <a:ext cx="2067156" cy="746502"/>
          </a:xfrm>
          <a:prstGeom prst="wedgeRectCallout">
            <a:avLst>
              <a:gd name="adj1" fmla="val -83638"/>
              <a:gd name="adj2" fmla="val -2608"/>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dirty="0" smtClean="0">
                <a:solidFill>
                  <a:schemeClr val="tx2">
                    <a:lumMod val="75000"/>
                  </a:schemeClr>
                </a:solidFill>
              </a:rPr>
              <a:t>I turned my special interest into a successful academic career. </a:t>
            </a:r>
            <a:endParaRPr lang="en-GB" sz="1300" dirty="0">
              <a:solidFill>
                <a:schemeClr val="tx2">
                  <a:lumMod val="75000"/>
                </a:schemeClr>
              </a:solidFill>
            </a:endParaRPr>
          </a:p>
          <a:p>
            <a:pPr algn="ctr"/>
            <a:endParaRPr lang="en-GB" dirty="0">
              <a:solidFill>
                <a:schemeClr val="tx2">
                  <a:lumMod val="75000"/>
                </a:schemeClr>
              </a:solidFill>
            </a:endParaRPr>
          </a:p>
        </p:txBody>
      </p:sp>
      <p:sp>
        <p:nvSpPr>
          <p:cNvPr id="15" name="Rectangular Callout 14"/>
          <p:cNvSpPr/>
          <p:nvPr/>
        </p:nvSpPr>
        <p:spPr>
          <a:xfrm>
            <a:off x="5192868" y="4928396"/>
            <a:ext cx="3231976" cy="746502"/>
          </a:xfrm>
          <a:prstGeom prst="wedgeRectCallout">
            <a:avLst>
              <a:gd name="adj1" fmla="val -74508"/>
              <a:gd name="adj2" fmla="val 19441"/>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dirty="0" smtClean="0">
                <a:solidFill>
                  <a:schemeClr val="tx2">
                    <a:lumMod val="75000"/>
                  </a:schemeClr>
                </a:solidFill>
              </a:rPr>
              <a:t>I joined my local history society, and I can spend time with people without worrying that I’m always boring them.</a:t>
            </a:r>
            <a:endParaRPr lang="en-GB" sz="1300" dirty="0">
              <a:solidFill>
                <a:schemeClr val="tx2">
                  <a:lumMod val="75000"/>
                </a:schemeClr>
              </a:solidFill>
            </a:endParaRPr>
          </a:p>
          <a:p>
            <a:pPr algn="ctr"/>
            <a:endParaRPr lang="en-GB" dirty="0">
              <a:solidFill>
                <a:schemeClr val="tx2">
                  <a:lumMod val="75000"/>
                </a:schemeClr>
              </a:solidFill>
            </a:endParaRPr>
          </a:p>
        </p:txBody>
      </p:sp>
    </p:spTree>
    <p:extLst>
      <p:ext uri="{BB962C8B-B14F-4D97-AF65-F5344CB8AC3E}">
        <p14:creationId xmlns:p14="http://schemas.microsoft.com/office/powerpoint/2010/main" val="373840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7"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920" y="332656"/>
            <a:ext cx="8183880" cy="591926"/>
          </a:xfrm>
        </p:spPr>
        <p:txBody>
          <a:bodyPr>
            <a:normAutofit fontScale="90000"/>
          </a:bodyPr>
          <a:lstStyle/>
          <a:p>
            <a:r>
              <a:rPr lang="en-GB" dirty="0" smtClean="0">
                <a:solidFill>
                  <a:schemeClr val="bg2">
                    <a:lumMod val="25000"/>
                  </a:schemeClr>
                </a:solidFill>
                <a:effectLst/>
              </a:rPr>
              <a:t>Girls and women</a:t>
            </a:r>
            <a:endParaRPr lang="en-GB" dirty="0">
              <a:solidFill>
                <a:schemeClr val="bg2">
                  <a:lumMod val="25000"/>
                </a:schemeClr>
              </a:solidFill>
              <a:effectLst/>
            </a:endParaRPr>
          </a:p>
        </p:txBody>
      </p:sp>
      <p:sp>
        <p:nvSpPr>
          <p:cNvPr id="3" name="TextBox 2"/>
          <p:cNvSpPr txBox="1"/>
          <p:nvPr/>
        </p:nvSpPr>
        <p:spPr>
          <a:xfrm>
            <a:off x="475328" y="863326"/>
            <a:ext cx="8088454" cy="1246495"/>
          </a:xfrm>
          <a:prstGeom prst="rect">
            <a:avLst/>
          </a:prstGeom>
          <a:noFill/>
        </p:spPr>
        <p:txBody>
          <a:bodyPr wrap="square" rtlCol="0">
            <a:spAutoFit/>
          </a:bodyPr>
          <a:lstStyle/>
          <a:p>
            <a:r>
              <a:rPr lang="en-GB" sz="1500" dirty="0" smtClean="0">
                <a:solidFill>
                  <a:prstClr val="black"/>
                </a:solidFill>
                <a:latin typeface="Arial" panose="020B0604020202020204" pitchFamily="34" charset="0"/>
                <a:cs typeface="Arial" panose="020B0604020202020204" pitchFamily="34" charset="0"/>
              </a:rPr>
              <a:t>Historically, 3 </a:t>
            </a:r>
            <a:r>
              <a:rPr lang="en-GB" sz="1500" dirty="0">
                <a:solidFill>
                  <a:prstClr val="black"/>
                </a:solidFill>
                <a:latin typeface="Arial" panose="020B0604020202020204" pitchFamily="34" charset="0"/>
                <a:cs typeface="Arial" panose="020B0604020202020204" pitchFamily="34" charset="0"/>
              </a:rPr>
              <a:t>in 4 people diagnosed with Autism </a:t>
            </a:r>
            <a:r>
              <a:rPr lang="en-GB" sz="1500" dirty="0" smtClean="0">
                <a:solidFill>
                  <a:prstClr val="black"/>
                </a:solidFill>
                <a:latin typeface="Arial" panose="020B0604020202020204" pitchFamily="34" charset="0"/>
                <a:cs typeface="Arial" panose="020B0604020202020204" pitchFamily="34" charset="0"/>
              </a:rPr>
              <a:t>have been  </a:t>
            </a:r>
            <a:r>
              <a:rPr lang="en-GB" sz="1500" dirty="0">
                <a:solidFill>
                  <a:prstClr val="black"/>
                </a:solidFill>
                <a:latin typeface="Arial" panose="020B0604020202020204" pitchFamily="34" charset="0"/>
                <a:cs typeface="Arial" panose="020B0604020202020204" pitchFamily="34" charset="0"/>
              </a:rPr>
              <a:t>male.  Until recently, it was thought that Autism affected males more than females.  Now though, it is recognised that some of the gap in diagnosis rates is because girls and women can have subtly different presentations of Autism, which can be more difficult to identify.   </a:t>
            </a:r>
            <a:endParaRPr lang="en-GB" sz="1500" dirty="0" smtClean="0">
              <a:solidFill>
                <a:prstClr val="black"/>
              </a:solidFill>
              <a:latin typeface="Arial" panose="020B0604020202020204" pitchFamily="34" charset="0"/>
              <a:cs typeface="Arial" panose="020B0604020202020204" pitchFamily="34" charset="0"/>
            </a:endParaRPr>
          </a:p>
          <a:p>
            <a:r>
              <a:rPr lang="en-GB" sz="1500" b="1" dirty="0" smtClean="0">
                <a:solidFill>
                  <a:prstClr val="black"/>
                </a:solidFill>
                <a:latin typeface="Arial" panose="020B0604020202020204" pitchFamily="34" charset="0"/>
                <a:cs typeface="Arial" panose="020B0604020202020204" pitchFamily="34" charset="0"/>
              </a:rPr>
              <a:t>Click on </a:t>
            </a:r>
            <a:r>
              <a:rPr lang="en-GB" sz="1500" dirty="0" smtClean="0">
                <a:solidFill>
                  <a:prstClr val="black"/>
                </a:solidFill>
                <a:latin typeface="Arial" panose="020B0604020202020204" pitchFamily="34" charset="0"/>
                <a:cs typeface="Arial" panose="020B0604020202020204" pitchFamily="34" charset="0"/>
              </a:rPr>
              <a:t>to see some examples:</a:t>
            </a:r>
            <a:endParaRPr lang="en-GB" sz="1500"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021" y="2895262"/>
            <a:ext cx="1885950" cy="1733550"/>
          </a:xfrm>
          <a:prstGeom prst="ellipse">
            <a:avLst/>
          </a:prstGeom>
          <a:ln>
            <a:noFill/>
          </a:ln>
          <a:effectLst>
            <a:softEdge rad="112500"/>
          </a:effectLst>
        </p:spPr>
      </p:pic>
      <p:sp>
        <p:nvSpPr>
          <p:cNvPr id="11" name="Rectangular Callout 10"/>
          <p:cNvSpPr/>
          <p:nvPr/>
        </p:nvSpPr>
        <p:spPr>
          <a:xfrm>
            <a:off x="5076056" y="2222867"/>
            <a:ext cx="3341672" cy="1206133"/>
          </a:xfrm>
          <a:prstGeom prst="wedgeRectCallout">
            <a:avLst>
              <a:gd name="adj1" fmla="val -58142"/>
              <a:gd name="adj2" fmla="val 78254"/>
            </a:avLst>
          </a:prstGeom>
          <a:no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6">
                    <a:lumMod val="50000"/>
                  </a:schemeClr>
                </a:solidFill>
                <a:latin typeface="Calibri" panose="020F0502020204030204" pitchFamily="34" charset="0"/>
                <a:cs typeface="Arial" panose="020B0604020202020204" pitchFamily="34" charset="0"/>
              </a:rPr>
              <a:t>I’m more likely to be able to control  my emotions  and behaviour in social settings, such as at school. </a:t>
            </a:r>
          </a:p>
          <a:p>
            <a:r>
              <a:rPr lang="en-GB" sz="1400" b="1" dirty="0">
                <a:solidFill>
                  <a:schemeClr val="accent6">
                    <a:lumMod val="50000"/>
                  </a:schemeClr>
                </a:solidFill>
                <a:latin typeface="Calibri" panose="020F0502020204030204" pitchFamily="34" charset="0"/>
                <a:cs typeface="Arial" panose="020B0604020202020204" pitchFamily="34" charset="0"/>
              </a:rPr>
              <a:t>I’m more likely to have  my meltdowns in private than in public.</a:t>
            </a:r>
          </a:p>
        </p:txBody>
      </p:sp>
      <p:sp>
        <p:nvSpPr>
          <p:cNvPr id="12" name="Rectangular Callout 11"/>
          <p:cNvSpPr/>
          <p:nvPr/>
        </p:nvSpPr>
        <p:spPr>
          <a:xfrm>
            <a:off x="5242128" y="3794369"/>
            <a:ext cx="3341672" cy="1845821"/>
          </a:xfrm>
          <a:prstGeom prst="wedgeRectCallout">
            <a:avLst>
              <a:gd name="adj1" fmla="val -62791"/>
              <a:gd name="adj2" fmla="val -46265"/>
            </a:avLst>
          </a:prstGeom>
          <a:no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6">
                    <a:lumMod val="50000"/>
                  </a:schemeClr>
                </a:solidFill>
                <a:latin typeface="Calibri" panose="020F0502020204030204" pitchFamily="34" charset="0"/>
                <a:cs typeface="Arial" panose="020B0604020202020204" pitchFamily="34" charset="0"/>
              </a:rPr>
              <a:t>I often make really intimate relationships with others.  My friendships are based on a shared interest, or working with someone.  </a:t>
            </a:r>
          </a:p>
          <a:p>
            <a:r>
              <a:rPr lang="en-GB" sz="1400" b="1" dirty="0">
                <a:solidFill>
                  <a:schemeClr val="accent6">
                    <a:lumMod val="50000"/>
                  </a:schemeClr>
                </a:solidFill>
                <a:latin typeface="Calibri" panose="020F0502020204030204" pitchFamily="34" charset="0"/>
                <a:cs typeface="Arial" panose="020B0604020202020204" pitchFamily="34" charset="0"/>
              </a:rPr>
              <a:t>When the job or interest changes, I don’t know how to keep the friendships going, and I drift away from the people I’ve been close to.</a:t>
            </a:r>
          </a:p>
        </p:txBody>
      </p:sp>
      <p:sp>
        <p:nvSpPr>
          <p:cNvPr id="13" name="Rectangular Callout 12"/>
          <p:cNvSpPr/>
          <p:nvPr/>
        </p:nvSpPr>
        <p:spPr>
          <a:xfrm>
            <a:off x="487514" y="3610735"/>
            <a:ext cx="3341672" cy="1008112"/>
          </a:xfrm>
          <a:prstGeom prst="wedgeRectCallout">
            <a:avLst>
              <a:gd name="adj1" fmla="val 65745"/>
              <a:gd name="adj2" fmla="val -23864"/>
            </a:avLst>
          </a:prstGeom>
          <a:no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6">
                    <a:lumMod val="50000"/>
                  </a:schemeClr>
                </a:solidFill>
                <a:latin typeface="Calibri" panose="020F0502020204030204" pitchFamily="34" charset="0"/>
                <a:cs typeface="Arial" panose="020B0604020202020204" pitchFamily="34" charset="0"/>
              </a:rPr>
              <a:t>I engage in a lot more pretend play than boys my age.  </a:t>
            </a:r>
          </a:p>
          <a:p>
            <a:r>
              <a:rPr lang="en-GB" sz="1400" b="1" dirty="0">
                <a:solidFill>
                  <a:schemeClr val="accent6">
                    <a:lumMod val="50000"/>
                  </a:schemeClr>
                </a:solidFill>
                <a:latin typeface="Calibri" panose="020F0502020204030204" pitchFamily="34" charset="0"/>
                <a:cs typeface="Arial" panose="020B0604020202020204" pitchFamily="34" charset="0"/>
              </a:rPr>
              <a:t>My play tends not to be fluid, but to have elaborate, intricate rules that govern it.</a:t>
            </a:r>
          </a:p>
        </p:txBody>
      </p:sp>
      <p:sp>
        <p:nvSpPr>
          <p:cNvPr id="14" name="Rectangular Callout 13"/>
          <p:cNvSpPr/>
          <p:nvPr/>
        </p:nvSpPr>
        <p:spPr>
          <a:xfrm>
            <a:off x="1873005" y="4717279"/>
            <a:ext cx="3197656" cy="1008112"/>
          </a:xfrm>
          <a:prstGeom prst="wedgeRectCallout">
            <a:avLst>
              <a:gd name="adj1" fmla="val 32229"/>
              <a:gd name="adj2" fmla="val -120615"/>
            </a:avLst>
          </a:prstGeom>
          <a:no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6">
                    <a:lumMod val="50000"/>
                  </a:schemeClr>
                </a:solidFill>
                <a:latin typeface="Calibri" panose="020F0502020204030204" pitchFamily="34" charset="0"/>
                <a:cs typeface="Arial" panose="020B0604020202020204" pitchFamily="34" charset="0"/>
              </a:rPr>
              <a:t>I watch my peers closely and mimic their behaviour. </a:t>
            </a:r>
          </a:p>
          <a:p>
            <a:r>
              <a:rPr lang="en-GB" sz="1400" b="1" dirty="0">
                <a:solidFill>
                  <a:schemeClr val="accent6">
                    <a:lumMod val="50000"/>
                  </a:schemeClr>
                </a:solidFill>
                <a:latin typeface="Calibri" panose="020F0502020204030204" pitchFamily="34" charset="0"/>
                <a:cs typeface="Arial" panose="020B0604020202020204" pitchFamily="34" charset="0"/>
              </a:rPr>
              <a:t> My understanding of social interactions appears to be much higher than it is.</a:t>
            </a:r>
          </a:p>
        </p:txBody>
      </p:sp>
      <p:sp>
        <p:nvSpPr>
          <p:cNvPr id="15" name="Rectangular Callout 14"/>
          <p:cNvSpPr/>
          <p:nvPr/>
        </p:nvSpPr>
        <p:spPr>
          <a:xfrm>
            <a:off x="1041832" y="2305813"/>
            <a:ext cx="3341672" cy="1008112"/>
          </a:xfrm>
          <a:prstGeom prst="wedgeRectCallout">
            <a:avLst>
              <a:gd name="adj1" fmla="val 52181"/>
              <a:gd name="adj2" fmla="val 89371"/>
            </a:avLst>
          </a:prstGeom>
          <a:no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6">
                    <a:lumMod val="50000"/>
                  </a:schemeClr>
                </a:solidFill>
                <a:latin typeface="Calibri" panose="020F0502020204030204" pitchFamily="34" charset="0"/>
                <a:cs typeface="Arial" panose="020B0604020202020204" pitchFamily="34" charset="0"/>
              </a:rPr>
              <a:t>I tend to  engage in more social interactions than boys.  </a:t>
            </a:r>
          </a:p>
          <a:p>
            <a:r>
              <a:rPr lang="en-GB" sz="1400" b="1" dirty="0">
                <a:solidFill>
                  <a:schemeClr val="accent6">
                    <a:lumMod val="50000"/>
                  </a:schemeClr>
                </a:solidFill>
                <a:latin typeface="Calibri" panose="020F0502020204030204" pitchFamily="34" charset="0"/>
                <a:cs typeface="Arial" panose="020B0604020202020204" pitchFamily="34" charset="0"/>
              </a:rPr>
              <a:t>Usually I’m led by others, rather than initiating social contact myself.</a:t>
            </a:r>
          </a:p>
        </p:txBody>
      </p:sp>
    </p:spTree>
    <p:extLst>
      <p:ext uri="{BB962C8B-B14F-4D97-AF65-F5344CB8AC3E}">
        <p14:creationId xmlns:p14="http://schemas.microsoft.com/office/powerpoint/2010/main" val="135211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 y="476672"/>
            <a:ext cx="8183880" cy="504056"/>
          </a:xfrm>
        </p:spPr>
        <p:txBody>
          <a:bodyPr>
            <a:normAutofit fontScale="90000"/>
          </a:bodyPr>
          <a:lstStyle/>
          <a:p>
            <a:r>
              <a:rPr lang="en-GB" dirty="0" smtClean="0">
                <a:solidFill>
                  <a:schemeClr val="bg2">
                    <a:lumMod val="25000"/>
                  </a:schemeClr>
                </a:solidFill>
                <a:effectLst/>
              </a:rPr>
              <a:t>Getting it Right For Every Child</a:t>
            </a:r>
            <a:endParaRPr lang="en-GB" dirty="0">
              <a:solidFill>
                <a:schemeClr val="bg2">
                  <a:lumMod val="25000"/>
                </a:schemeClr>
              </a:solidFill>
              <a:effectLst/>
            </a:endParaRPr>
          </a:p>
        </p:txBody>
      </p:sp>
      <p:sp>
        <p:nvSpPr>
          <p:cNvPr id="3" name="TextBox 2"/>
          <p:cNvSpPr txBox="1"/>
          <p:nvPr/>
        </p:nvSpPr>
        <p:spPr>
          <a:xfrm>
            <a:off x="539552" y="980728"/>
            <a:ext cx="7992888" cy="1015663"/>
          </a:xfrm>
          <a:prstGeom prst="rect">
            <a:avLst/>
          </a:prstGeom>
          <a:noFill/>
        </p:spPr>
        <p:txBody>
          <a:bodyPr wrap="square" rtlCol="0">
            <a:spAutoFit/>
          </a:bodyPr>
          <a:lstStyle/>
          <a:p>
            <a:r>
              <a:rPr lang="en-GB" sz="1500" dirty="0">
                <a:solidFill>
                  <a:prstClr val="black"/>
                </a:solidFill>
                <a:latin typeface="Arial" panose="020B0604020202020204" pitchFamily="34" charset="0"/>
                <a:cs typeface="Arial" panose="020B0604020202020204" pitchFamily="34" charset="0"/>
                <a:hlinkClick r:id="rId3"/>
              </a:rPr>
              <a:t>Getting it Right for Every Child </a:t>
            </a:r>
            <a:r>
              <a:rPr lang="en-GB" sz="1500" dirty="0">
                <a:solidFill>
                  <a:prstClr val="black"/>
                </a:solidFill>
                <a:latin typeface="Arial" panose="020B0604020202020204" pitchFamily="34" charset="0"/>
                <a:cs typeface="Arial" panose="020B0604020202020204" pitchFamily="34" charset="0"/>
              </a:rPr>
              <a:t>(GIRFEC) is the Scottish Government’s  approach to </a:t>
            </a:r>
            <a:r>
              <a:rPr lang="en-GB" sz="1500" dirty="0" smtClean="0">
                <a:solidFill>
                  <a:prstClr val="black"/>
                </a:solidFill>
                <a:latin typeface="Arial" panose="020B0604020202020204" pitchFamily="34" charset="0"/>
                <a:cs typeface="Arial" panose="020B0604020202020204" pitchFamily="34" charset="0"/>
              </a:rPr>
              <a:t>improving outcomes for </a:t>
            </a:r>
            <a:r>
              <a:rPr lang="en-GB" sz="1500" dirty="0">
                <a:solidFill>
                  <a:prstClr val="black"/>
                </a:solidFill>
                <a:latin typeface="Arial" panose="020B0604020202020204" pitchFamily="34" charset="0"/>
                <a:cs typeface="Arial" panose="020B0604020202020204" pitchFamily="34" charset="0"/>
              </a:rPr>
              <a:t>children and young </a:t>
            </a:r>
            <a:r>
              <a:rPr lang="en-GB" sz="1500" dirty="0" smtClean="0">
                <a:solidFill>
                  <a:prstClr val="black"/>
                </a:solidFill>
                <a:latin typeface="Arial" panose="020B0604020202020204" pitchFamily="34" charset="0"/>
                <a:cs typeface="Arial" panose="020B0604020202020204" pitchFamily="34" charset="0"/>
              </a:rPr>
              <a:t>people.  GIRFEC aims to make sure that  everyone who supports children and young people has a consistent approach, and puts the child at the centre of all decision making.  </a:t>
            </a:r>
          </a:p>
        </p:txBody>
      </p:sp>
      <p:sp>
        <p:nvSpPr>
          <p:cNvPr id="7" name="TextBox 6"/>
          <p:cNvSpPr txBox="1"/>
          <p:nvPr/>
        </p:nvSpPr>
        <p:spPr>
          <a:xfrm>
            <a:off x="544406" y="5013176"/>
            <a:ext cx="7988034" cy="738664"/>
          </a:xfrm>
          <a:prstGeom prst="rect">
            <a:avLst/>
          </a:prstGeom>
          <a:noFill/>
        </p:spPr>
        <p:txBody>
          <a:bodyPr wrap="square" rtlCol="0">
            <a:spAutoFit/>
          </a:bodyPr>
          <a:lstStyle/>
          <a:p>
            <a:r>
              <a:rPr lang="en-GB" sz="1400" dirty="0" smtClean="0"/>
              <a:t>The GIRFEC approach means taking note of each child’s strengths and needs, responding to them as a unique individual, and providing them with the environment they need to achieve their potential.</a:t>
            </a:r>
            <a:endParaRPr lang="en-GB" sz="1400" dirty="0"/>
          </a:p>
        </p:txBody>
      </p:sp>
      <p:sp>
        <p:nvSpPr>
          <p:cNvPr id="8" name="TextBox 7"/>
          <p:cNvSpPr txBox="1"/>
          <p:nvPr/>
        </p:nvSpPr>
        <p:spPr>
          <a:xfrm>
            <a:off x="2468167" y="2159462"/>
            <a:ext cx="6192688" cy="738664"/>
          </a:xfrm>
          <a:prstGeom prst="rect">
            <a:avLst/>
          </a:prstGeom>
          <a:noFill/>
        </p:spPr>
        <p:txBody>
          <a:bodyPr wrap="square" rtlCol="0">
            <a:spAutoFit/>
          </a:bodyPr>
          <a:lstStyle/>
          <a:p>
            <a:r>
              <a:rPr lang="en-GB" sz="1400" dirty="0" smtClean="0"/>
              <a:t>We’ve noted throughout these modules that every Autistic person is unique:  there is no straight-line scale from “mild” to “severe” that people can be placed on.  </a:t>
            </a:r>
            <a:endParaRPr lang="en-GB" sz="1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132856"/>
            <a:ext cx="1836360" cy="1412776"/>
          </a:xfrm>
          <a:prstGeom prst="rect">
            <a:avLst/>
          </a:prstGeom>
        </p:spPr>
      </p:pic>
      <p:sp>
        <p:nvSpPr>
          <p:cNvPr id="12" name="TextBox 11"/>
          <p:cNvSpPr txBox="1"/>
          <p:nvPr/>
        </p:nvSpPr>
        <p:spPr>
          <a:xfrm>
            <a:off x="539552" y="3645024"/>
            <a:ext cx="7977287" cy="1169551"/>
          </a:xfrm>
          <a:prstGeom prst="rect">
            <a:avLst/>
          </a:prstGeom>
          <a:noFill/>
        </p:spPr>
        <p:txBody>
          <a:bodyPr wrap="square" rtlCol="0">
            <a:spAutoFit/>
          </a:bodyPr>
          <a:lstStyle/>
          <a:p>
            <a:r>
              <a:rPr lang="en-GB" sz="1400" dirty="0" smtClean="0"/>
              <a:t>Some students may </a:t>
            </a:r>
            <a:r>
              <a:rPr lang="en-GB" sz="1400" dirty="0"/>
              <a:t>need </a:t>
            </a:r>
            <a:r>
              <a:rPr lang="en-GB" sz="1400" dirty="0" smtClean="0"/>
              <a:t>intensive 1:1 </a:t>
            </a:r>
            <a:r>
              <a:rPr lang="en-GB" sz="1400" dirty="0"/>
              <a:t>support in a specialist environment. </a:t>
            </a:r>
            <a:r>
              <a:rPr lang="en-GB" sz="1400" dirty="0" smtClean="0"/>
              <a:t>Others </a:t>
            </a:r>
            <a:r>
              <a:rPr lang="en-GB" sz="1400" dirty="0"/>
              <a:t>may flourish in mainstream school with some </a:t>
            </a:r>
            <a:r>
              <a:rPr lang="en-GB" sz="1400" dirty="0" smtClean="0"/>
              <a:t>understanding and accommodation </a:t>
            </a:r>
            <a:r>
              <a:rPr lang="en-GB" sz="1400" dirty="0"/>
              <a:t>of </a:t>
            </a:r>
            <a:r>
              <a:rPr lang="en-GB" sz="1400" dirty="0" smtClean="0"/>
              <a:t>their specific sensory processing, communication or social imagination differences.</a:t>
            </a:r>
            <a:endParaRPr lang="en-GB" sz="1400" dirty="0"/>
          </a:p>
          <a:p>
            <a:r>
              <a:rPr lang="en-GB" sz="1400" dirty="0" smtClean="0"/>
              <a:t>Even an Autistic student who appears to cope well with the school environment may find particular and very specific aspects of the school environment intolerable for them.</a:t>
            </a:r>
            <a:endParaRPr lang="en-GB" sz="1400" dirty="0"/>
          </a:p>
        </p:txBody>
      </p:sp>
      <p:sp>
        <p:nvSpPr>
          <p:cNvPr id="13" name="Rectangle 12"/>
          <p:cNvSpPr/>
          <p:nvPr/>
        </p:nvSpPr>
        <p:spPr>
          <a:xfrm>
            <a:off x="2467815" y="3019269"/>
            <a:ext cx="6246440" cy="523220"/>
          </a:xfrm>
          <a:prstGeom prst="rect">
            <a:avLst/>
          </a:prstGeom>
        </p:spPr>
        <p:txBody>
          <a:bodyPr wrap="square">
            <a:spAutoFit/>
          </a:bodyPr>
          <a:lstStyle/>
          <a:p>
            <a:r>
              <a:rPr lang="en-GB" sz="1400" dirty="0"/>
              <a:t>Autistic children and young people can be impacted in very different ways, and need very different kinds of support to achieve their </a:t>
            </a:r>
            <a:r>
              <a:rPr lang="en-GB" sz="1400" dirty="0" smtClean="0"/>
              <a:t>potential.</a:t>
            </a:r>
            <a:endParaRPr lang="en-GB" sz="1400" dirty="0"/>
          </a:p>
        </p:txBody>
      </p:sp>
    </p:spTree>
    <p:extLst>
      <p:ext uri="{BB962C8B-B14F-4D97-AF65-F5344CB8AC3E}">
        <p14:creationId xmlns:p14="http://schemas.microsoft.com/office/powerpoint/2010/main" val="2792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370" y="3553266"/>
            <a:ext cx="1545460" cy="156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806833" y="3212976"/>
            <a:ext cx="432048" cy="432048"/>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N</a:t>
            </a:r>
          </a:p>
        </p:txBody>
      </p:sp>
      <p:sp>
        <p:nvSpPr>
          <p:cNvPr id="5" name="Oval 4"/>
          <p:cNvSpPr/>
          <p:nvPr/>
        </p:nvSpPr>
        <p:spPr>
          <a:xfrm>
            <a:off x="3133033" y="4818865"/>
            <a:ext cx="432048" cy="432048"/>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S</a:t>
            </a:r>
          </a:p>
        </p:txBody>
      </p:sp>
      <p:sp>
        <p:nvSpPr>
          <p:cNvPr id="6" name="Oval 5"/>
          <p:cNvSpPr/>
          <p:nvPr/>
        </p:nvSpPr>
        <p:spPr>
          <a:xfrm>
            <a:off x="3173249" y="4186668"/>
            <a:ext cx="432048" cy="432048"/>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H</a:t>
            </a:r>
          </a:p>
        </p:txBody>
      </p:sp>
      <p:sp>
        <p:nvSpPr>
          <p:cNvPr id="7" name="Oval 6"/>
          <p:cNvSpPr/>
          <p:nvPr/>
        </p:nvSpPr>
        <p:spPr>
          <a:xfrm>
            <a:off x="3250490" y="3605901"/>
            <a:ext cx="432048" cy="432048"/>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A</a:t>
            </a:r>
          </a:p>
        </p:txBody>
      </p:sp>
      <p:sp>
        <p:nvSpPr>
          <p:cNvPr id="8" name="Oval 7"/>
          <p:cNvSpPr/>
          <p:nvPr/>
        </p:nvSpPr>
        <p:spPr>
          <a:xfrm>
            <a:off x="4418901" y="3212976"/>
            <a:ext cx="432048" cy="432048"/>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A</a:t>
            </a:r>
          </a:p>
        </p:txBody>
      </p:sp>
      <p:sp>
        <p:nvSpPr>
          <p:cNvPr id="9" name="Oval 8"/>
          <p:cNvSpPr/>
          <p:nvPr/>
        </p:nvSpPr>
        <p:spPr>
          <a:xfrm>
            <a:off x="4976418" y="3605901"/>
            <a:ext cx="432048" cy="432048"/>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R</a:t>
            </a:r>
          </a:p>
        </p:txBody>
      </p:sp>
      <p:sp>
        <p:nvSpPr>
          <p:cNvPr id="10" name="Oval 9"/>
          <p:cNvSpPr/>
          <p:nvPr/>
        </p:nvSpPr>
        <p:spPr>
          <a:xfrm>
            <a:off x="5038918" y="4186668"/>
            <a:ext cx="432048" cy="432048"/>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R</a:t>
            </a:r>
          </a:p>
        </p:txBody>
      </p:sp>
      <p:sp>
        <p:nvSpPr>
          <p:cNvPr id="11" name="Oval 10"/>
          <p:cNvSpPr/>
          <p:nvPr/>
        </p:nvSpPr>
        <p:spPr>
          <a:xfrm>
            <a:off x="5094114" y="4818865"/>
            <a:ext cx="432048" cy="432048"/>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I</a:t>
            </a:r>
          </a:p>
        </p:txBody>
      </p:sp>
      <p:sp>
        <p:nvSpPr>
          <p:cNvPr id="12" name="Line Callout 1 11"/>
          <p:cNvSpPr/>
          <p:nvPr/>
        </p:nvSpPr>
        <p:spPr>
          <a:xfrm>
            <a:off x="5797217" y="4509120"/>
            <a:ext cx="2838963" cy="1152128"/>
          </a:xfrm>
          <a:prstGeom prst="borderCallout1">
            <a:avLst>
              <a:gd name="adj1" fmla="val 39089"/>
              <a:gd name="adj2" fmla="val -2147"/>
              <a:gd name="adj3" fmla="val 47028"/>
              <a:gd name="adj4" fmla="val -9035"/>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prstClr val="black"/>
                </a:solidFill>
                <a:latin typeface="Calibri" panose="020F0502020204030204" pitchFamily="34" charset="0"/>
              </a:rPr>
              <a:t>INCLUDED:</a:t>
            </a:r>
          </a:p>
          <a:p>
            <a:r>
              <a:rPr lang="en-GB" sz="1200" dirty="0">
                <a:solidFill>
                  <a:prstClr val="black"/>
                </a:solidFill>
                <a:latin typeface="Calibri" panose="020F0502020204030204" pitchFamily="34" charset="0"/>
              </a:rPr>
              <a:t>Social opportunities not appropriate to communication and interaction style</a:t>
            </a:r>
          </a:p>
          <a:p>
            <a:r>
              <a:rPr lang="en-GB" sz="1200" dirty="0" smtClean="0">
                <a:solidFill>
                  <a:prstClr val="black"/>
                </a:solidFill>
                <a:latin typeface="Calibri" panose="020F0502020204030204" pitchFamily="34" charset="0"/>
              </a:rPr>
              <a:t>Length of time </a:t>
            </a:r>
            <a:r>
              <a:rPr lang="en-GB" sz="1200" dirty="0">
                <a:solidFill>
                  <a:prstClr val="black"/>
                </a:solidFill>
                <a:latin typeface="Calibri" panose="020F0502020204030204" pitchFamily="34" charset="0"/>
              </a:rPr>
              <a:t>required to develop relationships</a:t>
            </a:r>
          </a:p>
        </p:txBody>
      </p:sp>
      <p:sp>
        <p:nvSpPr>
          <p:cNvPr id="13" name="Line Callout 1 12"/>
          <p:cNvSpPr/>
          <p:nvPr/>
        </p:nvSpPr>
        <p:spPr>
          <a:xfrm>
            <a:off x="5810824" y="2519755"/>
            <a:ext cx="2752267" cy="792087"/>
          </a:xfrm>
          <a:prstGeom prst="borderCallout1">
            <a:avLst>
              <a:gd name="adj1" fmla="val 50129"/>
              <a:gd name="adj2" fmla="val -1492"/>
              <a:gd name="adj3" fmla="val 147818"/>
              <a:gd name="adj4" fmla="val -17802"/>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prstClr val="black"/>
                </a:solidFill>
                <a:latin typeface="Calibri" panose="020F0502020204030204" pitchFamily="34" charset="0"/>
              </a:rPr>
              <a:t>RESPECTED</a:t>
            </a:r>
            <a:r>
              <a:rPr lang="en-GB" sz="1400" b="1" dirty="0" smtClean="0">
                <a:solidFill>
                  <a:prstClr val="black"/>
                </a:solidFill>
                <a:latin typeface="Calibri" panose="020F0502020204030204" pitchFamily="34" charset="0"/>
              </a:rPr>
              <a:t>:  </a:t>
            </a:r>
          </a:p>
          <a:p>
            <a:r>
              <a:rPr lang="en-GB" sz="1200" dirty="0" smtClean="0">
                <a:solidFill>
                  <a:prstClr val="black"/>
                </a:solidFill>
                <a:latin typeface="Calibri" panose="020F0502020204030204" pitchFamily="34" charset="0"/>
              </a:rPr>
              <a:t>Susceptible to bullying because of unusual behaviours.</a:t>
            </a:r>
            <a:endParaRPr lang="en-GB" sz="1200" dirty="0">
              <a:solidFill>
                <a:prstClr val="black"/>
              </a:solidFill>
              <a:latin typeface="Calibri" panose="020F0502020204030204" pitchFamily="34" charset="0"/>
            </a:endParaRPr>
          </a:p>
          <a:p>
            <a:endParaRPr lang="en-GB" sz="1400" b="1" dirty="0">
              <a:solidFill>
                <a:prstClr val="black"/>
              </a:solidFill>
              <a:latin typeface="Calibri" panose="020F0502020204030204" pitchFamily="34" charset="0"/>
            </a:endParaRPr>
          </a:p>
        </p:txBody>
      </p:sp>
      <p:sp>
        <p:nvSpPr>
          <p:cNvPr id="14" name="Line Callout 1 13"/>
          <p:cNvSpPr/>
          <p:nvPr/>
        </p:nvSpPr>
        <p:spPr>
          <a:xfrm>
            <a:off x="5840564" y="3483328"/>
            <a:ext cx="2752267" cy="919364"/>
          </a:xfrm>
          <a:prstGeom prst="borderCallout1">
            <a:avLst>
              <a:gd name="adj1" fmla="val 34004"/>
              <a:gd name="adj2" fmla="val -1477"/>
              <a:gd name="adj3" fmla="val 94139"/>
              <a:gd name="adj4" fmla="val -14767"/>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prstClr val="black"/>
                </a:solidFill>
                <a:latin typeface="Calibri" panose="020F0502020204030204" pitchFamily="34" charset="0"/>
              </a:rPr>
              <a:t>RESPONSIBLE:</a:t>
            </a:r>
          </a:p>
          <a:p>
            <a:r>
              <a:rPr lang="en-GB" sz="1200" dirty="0" smtClean="0">
                <a:solidFill>
                  <a:prstClr val="black"/>
                </a:solidFill>
                <a:latin typeface="Calibri" panose="020F0502020204030204" pitchFamily="34" charset="0"/>
              </a:rPr>
              <a:t>Incorrect </a:t>
            </a:r>
            <a:r>
              <a:rPr lang="en-GB" sz="1200" dirty="0">
                <a:solidFill>
                  <a:prstClr val="black"/>
                </a:solidFill>
                <a:latin typeface="Calibri" panose="020F0502020204030204" pitchFamily="34" charset="0"/>
              </a:rPr>
              <a:t>a</a:t>
            </a:r>
            <a:r>
              <a:rPr lang="en-GB" sz="1200" dirty="0" smtClean="0">
                <a:solidFill>
                  <a:prstClr val="black"/>
                </a:solidFill>
                <a:latin typeface="Calibri" panose="020F0502020204030204" pitchFamily="34" charset="0"/>
              </a:rPr>
              <a:t>ssumptions </a:t>
            </a:r>
            <a:r>
              <a:rPr lang="en-GB" sz="1200" dirty="0">
                <a:solidFill>
                  <a:prstClr val="black"/>
                </a:solidFill>
                <a:latin typeface="Calibri" panose="020F0502020204030204" pitchFamily="34" charset="0"/>
              </a:rPr>
              <a:t>about capability based on communication style</a:t>
            </a:r>
          </a:p>
        </p:txBody>
      </p:sp>
      <p:sp>
        <p:nvSpPr>
          <p:cNvPr id="15" name="Line Callout 1 14"/>
          <p:cNvSpPr/>
          <p:nvPr/>
        </p:nvSpPr>
        <p:spPr>
          <a:xfrm>
            <a:off x="4886844" y="1400204"/>
            <a:ext cx="3712142" cy="976292"/>
          </a:xfrm>
          <a:prstGeom prst="borderCallout1">
            <a:avLst>
              <a:gd name="adj1" fmla="val 96716"/>
              <a:gd name="adj2" fmla="val 1884"/>
              <a:gd name="adj3" fmla="val 185207"/>
              <a:gd name="adj4" fmla="val -4267"/>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prstClr val="black"/>
                </a:solidFill>
                <a:latin typeface="Calibri" panose="020F0502020204030204" pitchFamily="34" charset="0"/>
              </a:rPr>
              <a:t>ACHIEVING:</a:t>
            </a:r>
          </a:p>
          <a:p>
            <a:r>
              <a:rPr lang="en-GB" sz="1200" dirty="0">
                <a:solidFill>
                  <a:prstClr val="black"/>
                </a:solidFill>
                <a:latin typeface="Calibri" panose="020F0502020204030204" pitchFamily="34" charset="0"/>
              </a:rPr>
              <a:t>Materials presented in ways that are not understood</a:t>
            </a:r>
          </a:p>
          <a:p>
            <a:r>
              <a:rPr lang="en-GB" sz="1200" dirty="0">
                <a:solidFill>
                  <a:prstClr val="black"/>
                </a:solidFill>
                <a:latin typeface="Calibri" panose="020F0502020204030204" pitchFamily="34" charset="0"/>
              </a:rPr>
              <a:t>Exclusions due to difficulty understanding classroom rules and etiquette</a:t>
            </a:r>
          </a:p>
        </p:txBody>
      </p:sp>
      <p:sp>
        <p:nvSpPr>
          <p:cNvPr id="16" name="Line Callout 1 15"/>
          <p:cNvSpPr/>
          <p:nvPr/>
        </p:nvSpPr>
        <p:spPr>
          <a:xfrm>
            <a:off x="2879754" y="1556792"/>
            <a:ext cx="1695350" cy="962963"/>
          </a:xfrm>
          <a:prstGeom prst="borderCallout1">
            <a:avLst>
              <a:gd name="adj1" fmla="val 170664"/>
              <a:gd name="adj2" fmla="val 61930"/>
              <a:gd name="adj3" fmla="val 100636"/>
              <a:gd name="adj4" fmla="val 49974"/>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prstClr val="black"/>
                </a:solidFill>
                <a:latin typeface="Calibri" panose="020F0502020204030204" pitchFamily="34" charset="0"/>
              </a:rPr>
              <a:t>NURTURED:</a:t>
            </a:r>
          </a:p>
          <a:p>
            <a:r>
              <a:rPr lang="en-GB" sz="1200" dirty="0">
                <a:solidFill>
                  <a:prstClr val="black"/>
                </a:solidFill>
                <a:latin typeface="Calibri" panose="020F0502020204030204" pitchFamily="34" charset="0"/>
              </a:rPr>
              <a:t>Differences in expressing and perceiving </a:t>
            </a:r>
            <a:r>
              <a:rPr lang="en-GB" sz="1200" dirty="0" smtClean="0">
                <a:solidFill>
                  <a:prstClr val="black"/>
                </a:solidFill>
                <a:latin typeface="Calibri" panose="020F0502020204030204" pitchFamily="34" charset="0"/>
              </a:rPr>
              <a:t>relationships</a:t>
            </a:r>
          </a:p>
          <a:p>
            <a:endParaRPr lang="en-GB" sz="1200" dirty="0">
              <a:solidFill>
                <a:prstClr val="black"/>
              </a:solidFill>
              <a:latin typeface="Calibri" panose="020F0502020204030204" pitchFamily="34" charset="0"/>
            </a:endParaRPr>
          </a:p>
        </p:txBody>
      </p:sp>
      <p:sp>
        <p:nvSpPr>
          <p:cNvPr id="17" name="Line Callout 1 16"/>
          <p:cNvSpPr/>
          <p:nvPr/>
        </p:nvSpPr>
        <p:spPr>
          <a:xfrm>
            <a:off x="514028" y="1668988"/>
            <a:ext cx="2160240" cy="1152128"/>
          </a:xfrm>
          <a:prstGeom prst="borderCallout1">
            <a:avLst>
              <a:gd name="adj1" fmla="val 170245"/>
              <a:gd name="adj2" fmla="val 128973"/>
              <a:gd name="adj3" fmla="val 97246"/>
              <a:gd name="adj4" fmla="val 102811"/>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prstClr val="black"/>
                </a:solidFill>
                <a:latin typeface="Calibri" panose="020F0502020204030204" pitchFamily="34" charset="0"/>
              </a:rPr>
              <a:t>ACTIVE:</a:t>
            </a:r>
          </a:p>
          <a:p>
            <a:r>
              <a:rPr lang="en-GB" sz="1200" dirty="0">
                <a:solidFill>
                  <a:prstClr val="black"/>
                </a:solidFill>
                <a:latin typeface="Calibri" panose="020F0502020204030204" pitchFamily="34" charset="0"/>
              </a:rPr>
              <a:t>Difficulty understanding rules and interactions around </a:t>
            </a:r>
            <a:r>
              <a:rPr lang="en-GB" sz="1200" dirty="0" smtClean="0">
                <a:solidFill>
                  <a:prstClr val="black"/>
                </a:solidFill>
                <a:latin typeface="Calibri" panose="020F0502020204030204" pitchFamily="34" charset="0"/>
              </a:rPr>
              <a:t>activities</a:t>
            </a:r>
          </a:p>
          <a:p>
            <a:r>
              <a:rPr lang="en-GB" sz="1200" dirty="0" smtClean="0">
                <a:solidFill>
                  <a:prstClr val="black"/>
                </a:solidFill>
                <a:latin typeface="Calibri" panose="020F0502020204030204" pitchFamily="34" charset="0"/>
              </a:rPr>
              <a:t>Difficulty with team activities</a:t>
            </a:r>
            <a:endParaRPr lang="en-GB" sz="1200" dirty="0">
              <a:solidFill>
                <a:prstClr val="black"/>
              </a:solidFill>
              <a:latin typeface="Calibri" panose="020F0502020204030204" pitchFamily="34" charset="0"/>
            </a:endParaRPr>
          </a:p>
        </p:txBody>
      </p:sp>
      <p:sp>
        <p:nvSpPr>
          <p:cNvPr id="18" name="Line Callout 1 17"/>
          <p:cNvSpPr/>
          <p:nvPr/>
        </p:nvSpPr>
        <p:spPr>
          <a:xfrm>
            <a:off x="514028" y="3036010"/>
            <a:ext cx="2160240" cy="1001940"/>
          </a:xfrm>
          <a:prstGeom prst="borderCallout1">
            <a:avLst>
              <a:gd name="adj1" fmla="val 68468"/>
              <a:gd name="adj2" fmla="val 99921"/>
              <a:gd name="adj3" fmla="val 120681"/>
              <a:gd name="adj4" fmla="val 125482"/>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prstClr val="black"/>
                </a:solidFill>
                <a:latin typeface="Calibri" panose="020F0502020204030204" pitchFamily="34" charset="0"/>
              </a:rPr>
              <a:t>HEALTHY:</a:t>
            </a:r>
          </a:p>
          <a:p>
            <a:r>
              <a:rPr lang="en-GB" sz="1200" dirty="0">
                <a:solidFill>
                  <a:prstClr val="black"/>
                </a:solidFill>
                <a:latin typeface="Calibri" panose="020F0502020204030204" pitchFamily="34" charset="0"/>
              </a:rPr>
              <a:t>Difficulty </a:t>
            </a:r>
            <a:r>
              <a:rPr lang="en-GB" sz="1200" dirty="0" smtClean="0">
                <a:solidFill>
                  <a:prstClr val="black"/>
                </a:solidFill>
                <a:latin typeface="Calibri" panose="020F0502020204030204" pitchFamily="34" charset="0"/>
              </a:rPr>
              <a:t>expressing emotions</a:t>
            </a:r>
          </a:p>
          <a:p>
            <a:r>
              <a:rPr lang="en-GB" sz="1200" dirty="0" smtClean="0">
                <a:solidFill>
                  <a:prstClr val="black"/>
                </a:solidFill>
                <a:latin typeface="Calibri" panose="020F0502020204030204" pitchFamily="34" charset="0"/>
              </a:rPr>
              <a:t>Different experience of pain</a:t>
            </a:r>
            <a:endParaRPr lang="en-GB" sz="1200" dirty="0">
              <a:solidFill>
                <a:prstClr val="black"/>
              </a:solidFill>
              <a:latin typeface="Calibri" panose="020F0502020204030204" pitchFamily="34" charset="0"/>
            </a:endParaRPr>
          </a:p>
          <a:p>
            <a:r>
              <a:rPr lang="en-GB" sz="1200" dirty="0">
                <a:solidFill>
                  <a:prstClr val="black"/>
                </a:solidFill>
                <a:latin typeface="Calibri" panose="020F0502020204030204" pitchFamily="34" charset="0"/>
              </a:rPr>
              <a:t>Misunderstanding health advice</a:t>
            </a:r>
          </a:p>
          <a:p>
            <a:endParaRPr lang="en-GB" sz="1400" dirty="0">
              <a:solidFill>
                <a:prstClr val="black"/>
              </a:solidFill>
              <a:latin typeface="Calibri" panose="020F0502020204030204" pitchFamily="34" charset="0"/>
            </a:endParaRPr>
          </a:p>
        </p:txBody>
      </p:sp>
      <p:sp>
        <p:nvSpPr>
          <p:cNvPr id="19" name="Line Callout 1 18"/>
          <p:cNvSpPr/>
          <p:nvPr/>
        </p:nvSpPr>
        <p:spPr>
          <a:xfrm>
            <a:off x="514028" y="4695786"/>
            <a:ext cx="2088232" cy="1110254"/>
          </a:xfrm>
          <a:prstGeom prst="borderCallout1">
            <a:avLst>
              <a:gd name="adj1" fmla="val 40784"/>
              <a:gd name="adj2" fmla="val 101138"/>
              <a:gd name="adj3" fmla="val 38886"/>
              <a:gd name="adj4" fmla="val 127050"/>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prstClr val="black"/>
                </a:solidFill>
                <a:latin typeface="Calibri" panose="020F0502020204030204" pitchFamily="34" charset="0"/>
              </a:rPr>
              <a:t>SAFE:</a:t>
            </a:r>
          </a:p>
          <a:p>
            <a:r>
              <a:rPr lang="en-GB" sz="1200" dirty="0">
                <a:solidFill>
                  <a:prstClr val="black"/>
                </a:solidFill>
                <a:latin typeface="Calibri" panose="020F0502020204030204" pitchFamily="34" charset="0"/>
              </a:rPr>
              <a:t>Misunderstanding </a:t>
            </a:r>
            <a:r>
              <a:rPr lang="en-GB" sz="1200" dirty="0" smtClean="0">
                <a:solidFill>
                  <a:prstClr val="black"/>
                </a:solidFill>
                <a:latin typeface="Calibri" panose="020F0502020204030204" pitchFamily="34" charset="0"/>
              </a:rPr>
              <a:t>social norms or people’s </a:t>
            </a:r>
            <a:r>
              <a:rPr lang="en-GB" sz="1200" dirty="0">
                <a:solidFill>
                  <a:prstClr val="black"/>
                </a:solidFill>
                <a:latin typeface="Calibri" panose="020F0502020204030204" pitchFamily="34" charset="0"/>
              </a:rPr>
              <a:t>intentions</a:t>
            </a:r>
          </a:p>
          <a:p>
            <a:r>
              <a:rPr lang="en-GB" sz="1200" dirty="0" smtClean="0">
                <a:solidFill>
                  <a:prstClr val="black"/>
                </a:solidFill>
                <a:latin typeface="Calibri" panose="020F0502020204030204" pitchFamily="34" charset="0"/>
              </a:rPr>
              <a:t>Not understanding potential consequences of their actions</a:t>
            </a:r>
            <a:endParaRPr lang="en-GB" sz="1200" dirty="0">
              <a:solidFill>
                <a:prstClr val="black"/>
              </a:solidFill>
              <a:latin typeface="Calibri" panose="020F0502020204030204" pitchFamily="34" charset="0"/>
            </a:endParaRPr>
          </a:p>
        </p:txBody>
      </p:sp>
      <p:sp>
        <p:nvSpPr>
          <p:cNvPr id="20" name="Rectangle 19"/>
          <p:cNvSpPr/>
          <p:nvPr/>
        </p:nvSpPr>
        <p:spPr>
          <a:xfrm>
            <a:off x="514028" y="448576"/>
            <a:ext cx="8122152" cy="954107"/>
          </a:xfrm>
          <a:prstGeom prst="rect">
            <a:avLst/>
          </a:prstGeom>
        </p:spPr>
        <p:txBody>
          <a:bodyPr wrap="square">
            <a:spAutoFit/>
          </a:bodyPr>
          <a:lstStyle/>
          <a:p>
            <a:r>
              <a:rPr lang="en-GB" sz="1400" dirty="0">
                <a:solidFill>
                  <a:prstClr val="black"/>
                </a:solidFill>
                <a:latin typeface="Arial" panose="020B0604020202020204" pitchFamily="34" charset="0"/>
                <a:cs typeface="Arial" panose="020B0604020202020204" pitchFamily="34" charset="0"/>
              </a:rPr>
              <a:t>One of the key GIRFEC tools is the SHANARRI indicators, which give a framework for assessing children and young people’s wellbeing..</a:t>
            </a:r>
          </a:p>
          <a:p>
            <a:r>
              <a:rPr lang="en-GB" sz="1400" b="1" dirty="0" smtClean="0">
                <a:cs typeface="Arial" panose="020B0604020202020204" pitchFamily="34" charset="0"/>
              </a:rPr>
              <a:t>Click the </a:t>
            </a:r>
            <a:r>
              <a:rPr lang="en-GB" sz="1400" b="1" dirty="0">
                <a:cs typeface="Arial" panose="020B0604020202020204" pitchFamily="34" charset="0"/>
              </a:rPr>
              <a:t>circles </a:t>
            </a:r>
            <a:r>
              <a:rPr lang="en-GB" sz="1400" dirty="0">
                <a:cs typeface="Arial" panose="020B0604020202020204" pitchFamily="34" charset="0"/>
              </a:rPr>
              <a:t>to see some </a:t>
            </a:r>
            <a:r>
              <a:rPr lang="en-GB" sz="1400" dirty="0" smtClean="0">
                <a:cs typeface="Arial" panose="020B0604020202020204" pitchFamily="34" charset="0"/>
              </a:rPr>
              <a:t>of the barriers to achieving their potential that Autistic children and young people may experience in each area.</a:t>
            </a:r>
            <a:endParaRPr lang="en-GB" sz="1400" dirty="0">
              <a:cs typeface="Arial" panose="020B0604020202020204" pitchFamily="34" charset="0"/>
            </a:endParaRPr>
          </a:p>
        </p:txBody>
      </p:sp>
    </p:spTree>
    <p:extLst>
      <p:ext uri="{BB962C8B-B14F-4D97-AF65-F5344CB8AC3E}">
        <p14:creationId xmlns:p14="http://schemas.microsoft.com/office/powerpoint/2010/main" val="372699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645" y="404664"/>
            <a:ext cx="8183880" cy="591926"/>
          </a:xfrm>
        </p:spPr>
        <p:txBody>
          <a:bodyPr>
            <a:normAutofit fontScale="90000"/>
          </a:bodyPr>
          <a:lstStyle/>
          <a:p>
            <a:r>
              <a:rPr lang="en-GB" dirty="0" smtClean="0">
                <a:solidFill>
                  <a:schemeClr val="bg2">
                    <a:lumMod val="25000"/>
                  </a:schemeClr>
                </a:solidFill>
                <a:effectLst/>
              </a:rPr>
              <a:t>Strengths</a:t>
            </a:r>
            <a:endParaRPr lang="en-GB" dirty="0">
              <a:solidFill>
                <a:schemeClr val="bg2">
                  <a:lumMod val="25000"/>
                </a:schemeClr>
              </a:solidFill>
              <a:effectLst/>
            </a:endParaRPr>
          </a:p>
        </p:txBody>
      </p:sp>
      <p:sp>
        <p:nvSpPr>
          <p:cNvPr id="5" name="Rectangle 4"/>
          <p:cNvSpPr/>
          <p:nvPr/>
        </p:nvSpPr>
        <p:spPr>
          <a:xfrm>
            <a:off x="484499" y="951630"/>
            <a:ext cx="8136904" cy="738664"/>
          </a:xfrm>
          <a:prstGeom prst="rect">
            <a:avLst/>
          </a:prstGeom>
        </p:spPr>
        <p:txBody>
          <a:bodyPr wrap="square">
            <a:spAutoFit/>
          </a:bodyPr>
          <a:lstStyle/>
          <a:p>
            <a:r>
              <a:rPr lang="en-GB" sz="1400" dirty="0" smtClean="0"/>
              <a:t>Autistic people can face many challenges living in the neurotypical world, and we’ve tended to focus on these as we worked through the characteristics of Autism.  Individuals can also have many strengths that can make them exceptional friends and employees.  Here are some of them:</a:t>
            </a:r>
            <a:endParaRPr lang="en-GB" sz="1400" dirty="0">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009" y="2655981"/>
            <a:ext cx="2190750" cy="2114550"/>
          </a:xfrm>
          <a:prstGeom prst="rect">
            <a:avLst/>
          </a:prstGeom>
        </p:spPr>
      </p:pic>
      <p:sp>
        <p:nvSpPr>
          <p:cNvPr id="8" name="Rounded Rectangular Callout 7"/>
          <p:cNvSpPr/>
          <p:nvPr/>
        </p:nvSpPr>
        <p:spPr>
          <a:xfrm>
            <a:off x="711944" y="1936248"/>
            <a:ext cx="2448272" cy="872133"/>
          </a:xfrm>
          <a:prstGeom prst="wedgeRoundRectCallout">
            <a:avLst>
              <a:gd name="adj1" fmla="val 73648"/>
              <a:gd name="adj2" fmla="val 94184"/>
              <a:gd name="adj3" fmla="val 1666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I am very good at work that requires attention to detail.  I often spot things that other people have missed.</a:t>
            </a:r>
            <a:endParaRPr lang="en-GB" sz="1400" dirty="0">
              <a:solidFill>
                <a:schemeClr val="tx2">
                  <a:lumMod val="75000"/>
                </a:schemeClr>
              </a:solidFill>
            </a:endParaRPr>
          </a:p>
        </p:txBody>
      </p:sp>
      <p:sp>
        <p:nvSpPr>
          <p:cNvPr id="9" name="Rounded Rectangular Callout 8"/>
          <p:cNvSpPr/>
          <p:nvPr/>
        </p:nvSpPr>
        <p:spPr>
          <a:xfrm>
            <a:off x="5968528" y="2808381"/>
            <a:ext cx="2448272" cy="872133"/>
          </a:xfrm>
          <a:prstGeom prst="wedgeRoundRectCallout">
            <a:avLst>
              <a:gd name="adj1" fmla="val -89411"/>
              <a:gd name="adj2" fmla="val 44318"/>
              <a:gd name="adj3" fmla="val 1666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Once I understand a task, I’ll carry it out accurately and reliably.</a:t>
            </a:r>
            <a:endParaRPr lang="en-GB" sz="1400" dirty="0">
              <a:solidFill>
                <a:schemeClr val="tx2">
                  <a:lumMod val="75000"/>
                </a:schemeClr>
              </a:solidFill>
            </a:endParaRPr>
          </a:p>
        </p:txBody>
      </p:sp>
      <p:sp>
        <p:nvSpPr>
          <p:cNvPr id="10" name="Rounded Rectangular Callout 9"/>
          <p:cNvSpPr/>
          <p:nvPr/>
        </p:nvSpPr>
        <p:spPr>
          <a:xfrm>
            <a:off x="753205" y="4614632"/>
            <a:ext cx="2448272" cy="872133"/>
          </a:xfrm>
          <a:prstGeom prst="wedgeRoundRectCallout">
            <a:avLst>
              <a:gd name="adj1" fmla="val 77291"/>
              <a:gd name="adj2" fmla="val -63086"/>
              <a:gd name="adj3" fmla="val 1666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I’m honest, direct and non-judgemental.  I won’t say things that I don’t mean.</a:t>
            </a:r>
            <a:endParaRPr lang="en-GB" sz="1400" dirty="0">
              <a:solidFill>
                <a:schemeClr val="tx2">
                  <a:lumMod val="75000"/>
                </a:schemeClr>
              </a:solidFill>
            </a:endParaRPr>
          </a:p>
        </p:txBody>
      </p:sp>
      <p:sp>
        <p:nvSpPr>
          <p:cNvPr id="11" name="Rounded Rectangular Callout 10"/>
          <p:cNvSpPr/>
          <p:nvPr/>
        </p:nvSpPr>
        <p:spPr>
          <a:xfrm>
            <a:off x="567928" y="2921169"/>
            <a:ext cx="2592288" cy="576064"/>
          </a:xfrm>
          <a:prstGeom prst="wedgeRoundRectCallout">
            <a:avLst>
              <a:gd name="adj1" fmla="val 74508"/>
              <a:gd name="adj2" fmla="val 66411"/>
              <a:gd name="adj3" fmla="val 1666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I’m conscientious, and my timekeeping is excellent.</a:t>
            </a:r>
            <a:endParaRPr lang="en-GB" sz="1400" dirty="0">
              <a:solidFill>
                <a:schemeClr val="tx2">
                  <a:lumMod val="75000"/>
                </a:schemeClr>
              </a:solidFill>
            </a:endParaRPr>
          </a:p>
        </p:txBody>
      </p:sp>
      <p:sp>
        <p:nvSpPr>
          <p:cNvPr id="12" name="Rounded Rectangular Callout 11"/>
          <p:cNvSpPr/>
          <p:nvPr/>
        </p:nvSpPr>
        <p:spPr>
          <a:xfrm>
            <a:off x="567928" y="3568794"/>
            <a:ext cx="2880320" cy="872133"/>
          </a:xfrm>
          <a:prstGeom prst="wedgeRoundRectCallout">
            <a:avLst>
              <a:gd name="adj1" fmla="val 68091"/>
              <a:gd name="adj2" fmla="val -434"/>
              <a:gd name="adj3" fmla="val 1666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Because I see the world differently, I can often find innovative solutions to problems.</a:t>
            </a:r>
            <a:endParaRPr lang="en-GB" sz="1400" dirty="0">
              <a:solidFill>
                <a:schemeClr val="tx2">
                  <a:lumMod val="75000"/>
                </a:schemeClr>
              </a:solidFill>
            </a:endParaRPr>
          </a:p>
        </p:txBody>
      </p:sp>
      <p:sp>
        <p:nvSpPr>
          <p:cNvPr id="13" name="Rounded Rectangular Callout 12"/>
          <p:cNvSpPr/>
          <p:nvPr/>
        </p:nvSpPr>
        <p:spPr>
          <a:xfrm>
            <a:off x="6184552" y="3740887"/>
            <a:ext cx="2448272" cy="872133"/>
          </a:xfrm>
          <a:prstGeom prst="wedgeRoundRectCallout">
            <a:avLst>
              <a:gd name="adj1" fmla="val -76658"/>
              <a:gd name="adj2" fmla="val -5548"/>
              <a:gd name="adj3" fmla="val 1666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I’m often calm and objective in a crisis, because I don’t get carried away with the emotion..</a:t>
            </a:r>
            <a:endParaRPr lang="en-GB" sz="1400" dirty="0">
              <a:solidFill>
                <a:schemeClr val="tx2">
                  <a:lumMod val="75000"/>
                </a:schemeClr>
              </a:solidFill>
            </a:endParaRPr>
          </a:p>
        </p:txBody>
      </p:sp>
      <p:sp>
        <p:nvSpPr>
          <p:cNvPr id="14" name="Rounded Rectangular Callout 13"/>
          <p:cNvSpPr/>
          <p:nvPr/>
        </p:nvSpPr>
        <p:spPr>
          <a:xfrm>
            <a:off x="3448248" y="1783848"/>
            <a:ext cx="2209407" cy="872133"/>
          </a:xfrm>
          <a:prstGeom prst="wedgeRoundRectCallout">
            <a:avLst>
              <a:gd name="adj1" fmla="val -18678"/>
              <a:gd name="adj2" fmla="val 72447"/>
              <a:gd name="adj3" fmla="val 1666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I make it my business to be very knowledgeable about my area.</a:t>
            </a:r>
            <a:endParaRPr lang="en-GB" sz="1400" dirty="0">
              <a:solidFill>
                <a:schemeClr val="tx2">
                  <a:lumMod val="75000"/>
                </a:schemeClr>
              </a:solidFill>
            </a:endParaRPr>
          </a:p>
        </p:txBody>
      </p:sp>
      <p:sp>
        <p:nvSpPr>
          <p:cNvPr id="15" name="Rounded Rectangular Callout 14"/>
          <p:cNvSpPr/>
          <p:nvPr/>
        </p:nvSpPr>
        <p:spPr>
          <a:xfrm>
            <a:off x="6184552" y="1783847"/>
            <a:ext cx="2448272" cy="872133"/>
          </a:xfrm>
          <a:prstGeom prst="wedgeRoundRectCallout">
            <a:avLst>
              <a:gd name="adj1" fmla="val -70282"/>
              <a:gd name="adj2" fmla="val 78841"/>
              <a:gd name="adj3" fmla="val 1666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I’m very loyal.  I don’t play “head games” or take advantage of other people.</a:t>
            </a:r>
            <a:endParaRPr lang="en-GB" sz="1400" dirty="0">
              <a:solidFill>
                <a:schemeClr val="tx2">
                  <a:lumMod val="75000"/>
                </a:schemeClr>
              </a:solidFill>
            </a:endParaRPr>
          </a:p>
        </p:txBody>
      </p:sp>
      <p:sp>
        <p:nvSpPr>
          <p:cNvPr id="16" name="Rounded Rectangular Callout 15"/>
          <p:cNvSpPr/>
          <p:nvPr/>
        </p:nvSpPr>
        <p:spPr>
          <a:xfrm>
            <a:off x="5536480" y="4937392"/>
            <a:ext cx="3131450" cy="872133"/>
          </a:xfrm>
          <a:prstGeom prst="wedgeRoundRectCallout">
            <a:avLst>
              <a:gd name="adj1" fmla="val -65404"/>
              <a:gd name="adj2" fmla="val -115509"/>
              <a:gd name="adj3" fmla="val 1666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My ability to see logical sequences and my structured thinking can be very useful in planning and decision making.</a:t>
            </a:r>
            <a:endParaRPr lang="en-GB" sz="1400" dirty="0">
              <a:solidFill>
                <a:schemeClr val="tx2">
                  <a:lumMod val="75000"/>
                </a:schemeClr>
              </a:solidFill>
            </a:endParaRPr>
          </a:p>
        </p:txBody>
      </p:sp>
      <p:sp>
        <p:nvSpPr>
          <p:cNvPr id="17" name="Rounded Rectangular Callout 16"/>
          <p:cNvSpPr/>
          <p:nvPr/>
        </p:nvSpPr>
        <p:spPr>
          <a:xfrm>
            <a:off x="3577009" y="5153417"/>
            <a:ext cx="1671439" cy="720080"/>
          </a:xfrm>
          <a:prstGeom prst="wedgeRoundRectCallout">
            <a:avLst>
              <a:gd name="adj1" fmla="val -5515"/>
              <a:gd name="adj2" fmla="val -124062"/>
              <a:gd name="adj3" fmla="val 1666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I’m resourceful in overcoming challenges.</a:t>
            </a:r>
            <a:endParaRPr lang="en-GB" sz="1400" dirty="0">
              <a:solidFill>
                <a:schemeClr val="tx2">
                  <a:lumMod val="75000"/>
                </a:schemeClr>
              </a:solidFill>
            </a:endParaRPr>
          </a:p>
        </p:txBody>
      </p:sp>
    </p:spTree>
    <p:extLst>
      <p:ext uri="{BB962C8B-B14F-4D97-AF65-F5344CB8AC3E}">
        <p14:creationId xmlns:p14="http://schemas.microsoft.com/office/powerpoint/2010/main" val="41196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4704" y="476672"/>
            <a:ext cx="8136904" cy="830997"/>
          </a:xfrm>
          <a:prstGeom prst="rect">
            <a:avLst/>
          </a:prstGeom>
          <a:noFill/>
        </p:spPr>
        <p:txBody>
          <a:bodyPr wrap="square" rtlCol="0">
            <a:spAutoFit/>
          </a:bodyPr>
          <a:lstStyle/>
          <a:p>
            <a:pPr>
              <a:spcBef>
                <a:spcPts val="250"/>
              </a:spcBef>
              <a:buClr>
                <a:srgbClr val="53548A"/>
              </a:buClr>
              <a:buSzPct val="80000"/>
            </a:pPr>
            <a:r>
              <a:rPr lang="en-GB" sz="1600" dirty="0" smtClean="0">
                <a:solidFill>
                  <a:prstClr val="black"/>
                </a:solidFill>
                <a:latin typeface="Arial" panose="020B0604020202020204" pitchFamily="34" charset="0"/>
                <a:cs typeface="Arial" panose="020B0604020202020204" pitchFamily="34" charset="0"/>
              </a:rPr>
              <a:t>This is the third of five Autism Informed modules.  These modules build on the information and ideas contained in the Scottish Borders Autism Strategy: Autism Aware module, which you should complete first. </a:t>
            </a:r>
          </a:p>
        </p:txBody>
      </p:sp>
      <p:sp>
        <p:nvSpPr>
          <p:cNvPr id="4" name="Rectangle 3"/>
          <p:cNvSpPr/>
          <p:nvPr/>
        </p:nvSpPr>
        <p:spPr>
          <a:xfrm>
            <a:off x="1352796" y="4526701"/>
            <a:ext cx="6480720" cy="1377300"/>
          </a:xfrm>
          <a:prstGeom prst="rect">
            <a:avLst/>
          </a:prstGeom>
          <a:solidFill>
            <a:schemeClr val="tx2">
              <a:lumMod val="20000"/>
              <a:lumOff val="80000"/>
            </a:schemeClr>
          </a:solidFill>
        </p:spPr>
        <p:txBody>
          <a:bodyPr wrap="square">
            <a:spAutoFit/>
          </a:bodyPr>
          <a:lstStyle/>
          <a:p>
            <a:pPr lvl="0">
              <a:spcBef>
                <a:spcPts val="250"/>
              </a:spcBef>
              <a:buClr>
                <a:srgbClr val="53548A"/>
              </a:buClr>
              <a:buSzPct val="80000"/>
            </a:pPr>
            <a:r>
              <a:rPr lang="en-GB" sz="1600" dirty="0">
                <a:solidFill>
                  <a:prstClr val="black"/>
                </a:solidFill>
                <a:latin typeface="Arial" panose="020B0604020202020204" pitchFamily="34" charset="0"/>
                <a:cs typeface="Arial" panose="020B0604020202020204" pitchFamily="34" charset="0"/>
              </a:rPr>
              <a:t>In this module, we will explore:</a:t>
            </a:r>
          </a:p>
          <a:p>
            <a:pPr marL="285750" lvl="0" indent="-285750">
              <a:spcBef>
                <a:spcPts val="250"/>
              </a:spcBef>
              <a:buClr>
                <a:srgbClr val="53548A"/>
              </a:buClr>
              <a:buSzPct val="80000"/>
              <a:buFont typeface="Wingdings" panose="05000000000000000000" pitchFamily="2" charset="2"/>
              <a:buChar char="Ø"/>
            </a:pPr>
            <a:r>
              <a:rPr lang="en-GB" sz="1500" dirty="0">
                <a:latin typeface="Arial" panose="020B0604020202020204" pitchFamily="34" charset="0"/>
                <a:cs typeface="Arial" panose="020B0604020202020204" pitchFamily="34" charset="0"/>
              </a:rPr>
              <a:t>What is social imagination?</a:t>
            </a:r>
          </a:p>
          <a:p>
            <a:pPr marL="285750" lvl="0" indent="-285750">
              <a:spcBef>
                <a:spcPts val="250"/>
              </a:spcBef>
              <a:buClr>
                <a:srgbClr val="53548A"/>
              </a:buClr>
              <a:buSzPct val="80000"/>
              <a:buFont typeface="Wingdings" panose="05000000000000000000" pitchFamily="2" charset="2"/>
              <a:buChar char="Ø"/>
            </a:pPr>
            <a:r>
              <a:rPr lang="en-GB" sz="1500" dirty="0">
                <a:latin typeface="Arial" panose="020B0604020202020204" pitchFamily="34" charset="0"/>
                <a:cs typeface="Arial" panose="020B0604020202020204" pitchFamily="34" charset="0"/>
              </a:rPr>
              <a:t>What kinds of repetitive, restrictive behaviours might Autistic people display?</a:t>
            </a:r>
          </a:p>
          <a:p>
            <a:pPr marL="285750" lvl="0" indent="-285750">
              <a:spcBef>
                <a:spcPts val="250"/>
              </a:spcBef>
              <a:buClr>
                <a:srgbClr val="53548A"/>
              </a:buClr>
              <a:buSzPct val="80000"/>
              <a:buFont typeface="Wingdings" panose="05000000000000000000" pitchFamily="2" charset="2"/>
              <a:buChar char="Ø"/>
            </a:pPr>
            <a:r>
              <a:rPr lang="en-GB" sz="1500" dirty="0">
                <a:latin typeface="Arial" panose="020B0604020202020204" pitchFamily="34" charset="0"/>
                <a:cs typeface="Arial" panose="020B0604020202020204" pitchFamily="34" charset="0"/>
              </a:rPr>
              <a:t>How does Autism impact on an individual’s experience of change?</a:t>
            </a:r>
          </a:p>
        </p:txBody>
      </p:sp>
      <p:sp>
        <p:nvSpPr>
          <p:cNvPr id="2" name="Rectangle 1"/>
          <p:cNvSpPr/>
          <p:nvPr/>
        </p:nvSpPr>
        <p:spPr>
          <a:xfrm>
            <a:off x="524704" y="3295101"/>
            <a:ext cx="8118648" cy="1246495"/>
          </a:xfrm>
          <a:prstGeom prst="rect">
            <a:avLst/>
          </a:prstGeom>
        </p:spPr>
        <p:txBody>
          <a:bodyPr wrap="square">
            <a:spAutoFit/>
          </a:bodyPr>
          <a:lstStyle/>
          <a:p>
            <a:pPr>
              <a:spcBef>
                <a:spcPts val="250"/>
              </a:spcBef>
              <a:buClr>
                <a:srgbClr val="53548A"/>
              </a:buClr>
              <a:buSzPct val="80000"/>
            </a:pPr>
            <a:r>
              <a:rPr lang="en-GB" sz="1500" dirty="0" smtClean="0">
                <a:latin typeface="Arial" panose="020B0604020202020204" pitchFamily="34" charset="0"/>
                <a:cs typeface="Arial" panose="020B0604020202020204" pitchFamily="34" charset="0"/>
              </a:rPr>
              <a:t>All our </a:t>
            </a:r>
            <a:r>
              <a:rPr lang="en-GB" sz="1500" dirty="0">
                <a:latin typeface="Arial" panose="020B0604020202020204" pitchFamily="34" charset="0"/>
                <a:cs typeface="Arial" panose="020B0604020202020204" pitchFamily="34" charset="0"/>
              </a:rPr>
              <a:t>modules have been created with advice and guidance from Autistic people, parents and carers from the Scottish Borders.  </a:t>
            </a:r>
            <a:r>
              <a:rPr lang="en-GB" sz="1500" dirty="0" smtClean="0">
                <a:latin typeface="Arial" panose="020B0604020202020204" pitchFamily="34" charset="0"/>
                <a:cs typeface="Arial" panose="020B0604020202020204" pitchFamily="34" charset="0"/>
              </a:rPr>
              <a:t>Importantly</a:t>
            </a:r>
            <a:r>
              <a:rPr lang="en-GB" sz="1500" dirty="0">
                <a:latin typeface="Arial" panose="020B0604020202020204" pitchFamily="34" charset="0"/>
                <a:cs typeface="Arial" panose="020B0604020202020204" pitchFamily="34" charset="0"/>
              </a:rPr>
              <a:t>, </a:t>
            </a:r>
            <a:r>
              <a:rPr lang="en-GB" sz="1500" dirty="0" smtClean="0">
                <a:latin typeface="Arial" panose="020B0604020202020204" pitchFamily="34" charset="0"/>
                <a:cs typeface="Arial" panose="020B0604020202020204" pitchFamily="34" charset="0"/>
              </a:rPr>
              <a:t>these </a:t>
            </a:r>
            <a:r>
              <a:rPr lang="en-GB" sz="1500" dirty="0">
                <a:latin typeface="Arial" panose="020B0604020202020204" pitchFamily="34" charset="0"/>
                <a:cs typeface="Arial" panose="020B0604020202020204" pitchFamily="34" charset="0"/>
              </a:rPr>
              <a:t>modules have been designed to give you insight and empathy  as to how Autistic people may experience the world, and the challenges they may face. </a:t>
            </a:r>
            <a:r>
              <a:rPr lang="en-GB" sz="1500" dirty="0">
                <a:solidFill>
                  <a:prstClr val="black"/>
                </a:solidFill>
                <a:latin typeface="Arial" panose="020B0604020202020204" pitchFamily="34" charset="0"/>
                <a:cs typeface="Arial" panose="020B0604020202020204" pitchFamily="34" charset="0"/>
              </a:rPr>
              <a:t>Throughout the modules, we use the term </a:t>
            </a:r>
            <a:r>
              <a:rPr lang="en-GB" sz="1500" dirty="0" smtClean="0">
                <a:solidFill>
                  <a:prstClr val="black"/>
                </a:solidFill>
                <a:latin typeface="Arial" panose="020B0604020202020204" pitchFamily="34" charset="0"/>
                <a:cs typeface="Arial" panose="020B0604020202020204" pitchFamily="34" charset="0"/>
              </a:rPr>
              <a:t>“Autism” </a:t>
            </a:r>
            <a:r>
              <a:rPr lang="en-GB" sz="1500" dirty="0">
                <a:solidFill>
                  <a:prstClr val="black"/>
                </a:solidFill>
                <a:latin typeface="Arial" panose="020B0604020202020204" pitchFamily="34" charset="0"/>
                <a:cs typeface="Arial" panose="020B0604020202020204" pitchFamily="34" charset="0"/>
              </a:rPr>
              <a:t>to include all Autistic Spectrum Conditions including Asperger’s Syndrome.</a:t>
            </a:r>
          </a:p>
        </p:txBody>
      </p:sp>
      <p:sp>
        <p:nvSpPr>
          <p:cNvPr id="5" name="TextBox 4"/>
          <p:cNvSpPr txBox="1"/>
          <p:nvPr/>
        </p:nvSpPr>
        <p:spPr>
          <a:xfrm>
            <a:off x="537552" y="1381260"/>
            <a:ext cx="7956688" cy="1815882"/>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The Autism Informed modules will give you information and insight that will help you to understand and support Autistic people you know or work with.  You might work in a role where you come across Autistic people from time to time.  Or you may encounter people who respond to change in unexpected ways, or whose behaviours seem unusual to you, without you knowing whether they are Autistic.  These modules will also give you a solid base to go on to further, specialist training if you work specifically with Autistic people.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02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556" y="625915"/>
            <a:ext cx="7992888" cy="369332"/>
          </a:xfrm>
          <a:prstGeom prst="rect">
            <a:avLst/>
          </a:prstGeom>
        </p:spPr>
        <p:txBody>
          <a:bodyPr wrap="square">
            <a:spAutoFit/>
          </a:bodyPr>
          <a:lstStyle/>
          <a:p>
            <a:r>
              <a:rPr lang="en-GB" b="1" dirty="0" smtClean="0">
                <a:solidFill>
                  <a:schemeClr val="bg2">
                    <a:lumMod val="25000"/>
                  </a:schemeClr>
                </a:solidFill>
                <a:latin typeface="Calibri" panose="020F0502020204030204" pitchFamily="34" charset="0"/>
              </a:rPr>
              <a:t>If you want to learn more, check out the last of the Autism </a:t>
            </a:r>
            <a:r>
              <a:rPr lang="en-GB" b="1" dirty="0">
                <a:solidFill>
                  <a:schemeClr val="bg2">
                    <a:lumMod val="25000"/>
                  </a:schemeClr>
                </a:solidFill>
                <a:latin typeface="Calibri" panose="020F0502020204030204" pitchFamily="34" charset="0"/>
              </a:rPr>
              <a:t>Informed </a:t>
            </a:r>
            <a:r>
              <a:rPr lang="en-GB" b="1" dirty="0" smtClean="0">
                <a:solidFill>
                  <a:schemeClr val="bg2">
                    <a:lumMod val="25000"/>
                  </a:schemeClr>
                </a:solidFill>
                <a:latin typeface="Calibri" panose="020F0502020204030204" pitchFamily="34" charset="0"/>
              </a:rPr>
              <a:t>modules:</a:t>
            </a:r>
            <a:endParaRPr lang="en-GB" b="1" dirty="0">
              <a:solidFill>
                <a:schemeClr val="bg2">
                  <a:lumMod val="25000"/>
                </a:schemeClr>
              </a:solidFill>
              <a:latin typeface="Calibri" panose="020F0502020204030204" pitchFamily="34" charset="0"/>
            </a:endParaRPr>
          </a:p>
        </p:txBody>
      </p:sp>
      <p:sp>
        <p:nvSpPr>
          <p:cNvPr id="4" name="Rectangle 3"/>
          <p:cNvSpPr/>
          <p:nvPr/>
        </p:nvSpPr>
        <p:spPr>
          <a:xfrm>
            <a:off x="665566" y="1085526"/>
            <a:ext cx="7812868" cy="1200329"/>
          </a:xfrm>
          <a:prstGeom prst="rect">
            <a:avLst/>
          </a:prstGeom>
        </p:spPr>
        <p:txBody>
          <a:bodyPr wrap="square">
            <a:spAutoFit/>
          </a:bodyPr>
          <a:lstStyle/>
          <a:p>
            <a:pPr lvl="1"/>
            <a:r>
              <a:rPr lang="en-GB" sz="1600" b="1" dirty="0" smtClean="0">
                <a:solidFill>
                  <a:schemeClr val="bg2">
                    <a:lumMod val="25000"/>
                  </a:schemeClr>
                </a:solidFill>
                <a:latin typeface="Arial" panose="020B0604020202020204" pitchFamily="34" charset="0"/>
                <a:cs typeface="Arial" panose="020B0604020202020204" pitchFamily="34" charset="0"/>
              </a:rPr>
              <a:t>Autism </a:t>
            </a:r>
            <a:r>
              <a:rPr lang="en-GB" sz="1600" b="1" dirty="0">
                <a:solidFill>
                  <a:schemeClr val="bg2">
                    <a:lumMod val="25000"/>
                  </a:schemeClr>
                </a:solidFill>
                <a:latin typeface="Arial" panose="020B0604020202020204" pitchFamily="34" charset="0"/>
                <a:cs typeface="Arial" panose="020B0604020202020204" pitchFamily="34" charset="0"/>
              </a:rPr>
              <a:t>Informed:  Sensory Processing and Co-existing Conditions</a:t>
            </a:r>
          </a:p>
          <a:p>
            <a:pPr marL="815975" lvl="1"/>
            <a:r>
              <a:rPr lang="en-GB" sz="1400" dirty="0">
                <a:latin typeface="Arial" panose="020B0604020202020204" pitchFamily="34" charset="0"/>
                <a:cs typeface="Arial" panose="020B0604020202020204" pitchFamily="34" charset="0"/>
              </a:rPr>
              <a:t>A more in-depth look at the differences in sensory processing that many Autistic people experience.</a:t>
            </a:r>
          </a:p>
          <a:p>
            <a:pPr marL="815975" lvl="1"/>
            <a:r>
              <a:rPr lang="en-GB" sz="1400" dirty="0">
                <a:latin typeface="Arial" panose="020B0604020202020204" pitchFamily="34" charset="0"/>
                <a:cs typeface="Arial" panose="020B0604020202020204" pitchFamily="34" charset="0"/>
              </a:rPr>
              <a:t>A look at some of the common co-existing conditions.</a:t>
            </a:r>
          </a:p>
          <a:p>
            <a:pPr marL="815975" lvl="1"/>
            <a:r>
              <a:rPr lang="en-GB" sz="1400" dirty="0">
                <a:latin typeface="Arial" panose="020B0604020202020204" pitchFamily="34" charset="0"/>
                <a:cs typeface="Arial" panose="020B0604020202020204" pitchFamily="34" charset="0"/>
              </a:rPr>
              <a:t>Strategies to help mitigate sensory processing differences.</a:t>
            </a:r>
          </a:p>
        </p:txBody>
      </p:sp>
      <p:sp>
        <p:nvSpPr>
          <p:cNvPr id="7" name="TextBox 6"/>
          <p:cNvSpPr txBox="1"/>
          <p:nvPr/>
        </p:nvSpPr>
        <p:spPr>
          <a:xfrm>
            <a:off x="565262" y="2780928"/>
            <a:ext cx="8064896" cy="2708434"/>
          </a:xfrm>
          <a:prstGeom prst="rect">
            <a:avLst/>
          </a:prstGeom>
          <a:noFill/>
        </p:spPr>
        <p:txBody>
          <a:bodyPr wrap="square" rtlCol="0">
            <a:spAutoFit/>
          </a:bodyPr>
          <a:lstStyle/>
          <a:p>
            <a:r>
              <a:rPr lang="en-GB" sz="1600" b="1" dirty="0" smtClean="0">
                <a:solidFill>
                  <a:schemeClr val="bg2">
                    <a:lumMod val="25000"/>
                  </a:schemeClr>
                </a:solidFill>
                <a:latin typeface="Arial" panose="020B0604020202020204" pitchFamily="34" charset="0"/>
                <a:cs typeface="Arial" panose="020B0604020202020204" pitchFamily="34" charset="0"/>
              </a:rPr>
              <a:t>These are some useful websites:</a:t>
            </a:r>
          </a:p>
          <a:p>
            <a:pPr marL="363538" lvl="2"/>
            <a:r>
              <a:rPr lang="en-GB" sz="1400" b="1" dirty="0" smtClean="0">
                <a:latin typeface="Arial" panose="020B0604020202020204" pitchFamily="34" charset="0"/>
                <a:cs typeface="Arial" panose="020B0604020202020204" pitchFamily="34" charset="0"/>
              </a:rPr>
              <a:t>Autism </a:t>
            </a:r>
            <a:r>
              <a:rPr lang="en-GB" sz="1400" b="1" dirty="0">
                <a:latin typeface="Arial" panose="020B0604020202020204" pitchFamily="34" charset="0"/>
                <a:cs typeface="Arial" panose="020B0604020202020204" pitchFamily="34" charset="0"/>
              </a:rPr>
              <a:t>Network Scotland  </a:t>
            </a:r>
            <a:r>
              <a:rPr lang="en-GB" sz="1400" b="1" dirty="0">
                <a:solidFill>
                  <a:schemeClr val="accent2">
                    <a:lumMod val="50000"/>
                  </a:schemeClr>
                </a:solidFill>
                <a:latin typeface="Arial" panose="020B0604020202020204" pitchFamily="34" charset="0"/>
                <a:cs typeface="Arial" panose="020B0604020202020204" pitchFamily="34" charset="0"/>
                <a:hlinkClick r:id="rId2"/>
              </a:rPr>
              <a:t>http://www.autismnetworkscotland.org.uk</a:t>
            </a:r>
            <a:r>
              <a:rPr lang="en-GB" sz="1400" b="1" dirty="0" smtClean="0">
                <a:solidFill>
                  <a:schemeClr val="accent2">
                    <a:lumMod val="50000"/>
                  </a:schemeClr>
                </a:solidFill>
                <a:latin typeface="Arial" panose="020B0604020202020204" pitchFamily="34" charset="0"/>
                <a:cs typeface="Arial" panose="020B0604020202020204" pitchFamily="34" charset="0"/>
                <a:hlinkClick r:id="rId2"/>
              </a:rPr>
              <a:t>/</a:t>
            </a:r>
            <a:endParaRPr lang="en-GB" sz="1400" b="1" dirty="0" smtClean="0">
              <a:solidFill>
                <a:schemeClr val="accent2">
                  <a:lumMod val="50000"/>
                </a:schemeClr>
              </a:solidFill>
              <a:latin typeface="Arial" panose="020B0604020202020204" pitchFamily="34" charset="0"/>
              <a:cs typeface="Arial" panose="020B0604020202020204" pitchFamily="34" charset="0"/>
            </a:endParaRPr>
          </a:p>
          <a:p>
            <a:pPr marL="363538" lvl="2"/>
            <a:r>
              <a:rPr lang="en-GB" sz="1400" b="1" dirty="0" smtClean="0">
                <a:latin typeface="Arial" panose="020B0604020202020204" pitchFamily="34" charset="0"/>
                <a:cs typeface="Arial" panose="020B0604020202020204" pitchFamily="34" charset="0"/>
              </a:rPr>
              <a:t>National Autistic </a:t>
            </a:r>
            <a:r>
              <a:rPr lang="en-GB" sz="1400" b="1" dirty="0">
                <a:latin typeface="Arial" panose="020B0604020202020204" pitchFamily="34" charset="0"/>
                <a:cs typeface="Arial" panose="020B0604020202020204" pitchFamily="34" charset="0"/>
              </a:rPr>
              <a:t>Society </a:t>
            </a:r>
            <a:r>
              <a:rPr lang="en-GB" sz="1400" b="1" dirty="0">
                <a:latin typeface="Arial" panose="020B0604020202020204" pitchFamily="34" charset="0"/>
                <a:cs typeface="Arial" panose="020B0604020202020204" pitchFamily="34" charset="0"/>
                <a:hlinkClick r:id="rId3"/>
              </a:rPr>
              <a:t>http://www.autism.org.uk</a:t>
            </a:r>
            <a:r>
              <a:rPr lang="en-GB" sz="1400" b="1" dirty="0" smtClean="0">
                <a:latin typeface="Arial" panose="020B0604020202020204" pitchFamily="34" charset="0"/>
                <a:cs typeface="Arial" panose="020B0604020202020204" pitchFamily="34" charset="0"/>
                <a:hlinkClick r:id="rId3"/>
              </a:rPr>
              <a:t>/</a:t>
            </a:r>
            <a:endParaRPr lang="en-GB" sz="1400" b="1" dirty="0" smtClean="0">
              <a:latin typeface="Arial" panose="020B0604020202020204" pitchFamily="34" charset="0"/>
              <a:cs typeface="Arial" panose="020B0604020202020204" pitchFamily="34" charset="0"/>
            </a:endParaRPr>
          </a:p>
          <a:p>
            <a:pPr marL="363538" lvl="2"/>
            <a:r>
              <a:rPr lang="en-GB" sz="1400" b="1" dirty="0">
                <a:latin typeface="Arial" panose="020B0604020202020204" pitchFamily="34" charset="0"/>
                <a:cs typeface="Arial" panose="020B0604020202020204" pitchFamily="34" charset="0"/>
              </a:rPr>
              <a:t>Scottish Autism </a:t>
            </a:r>
            <a:r>
              <a:rPr lang="en-GB" sz="1400" b="1" dirty="0">
                <a:latin typeface="Arial" panose="020B0604020202020204" pitchFamily="34" charset="0"/>
                <a:cs typeface="Arial" panose="020B0604020202020204" pitchFamily="34" charset="0"/>
                <a:hlinkClick r:id="rId4"/>
              </a:rPr>
              <a:t>http://www.scottishautism.org</a:t>
            </a:r>
            <a:r>
              <a:rPr lang="en-GB" sz="1400" b="1" dirty="0" smtClean="0">
                <a:latin typeface="Arial" panose="020B0604020202020204" pitchFamily="34" charset="0"/>
                <a:cs typeface="Arial" panose="020B0604020202020204" pitchFamily="34" charset="0"/>
                <a:hlinkClick r:id="rId4"/>
              </a:rPr>
              <a:t>/</a:t>
            </a:r>
            <a:r>
              <a:rPr lang="en-GB" sz="1400" b="1" dirty="0" smtClean="0">
                <a:latin typeface="Arial" panose="020B0604020202020204" pitchFamily="34" charset="0"/>
                <a:cs typeface="Arial" panose="020B0604020202020204" pitchFamily="34" charset="0"/>
              </a:rPr>
              <a:t> </a:t>
            </a:r>
          </a:p>
          <a:p>
            <a:pPr marL="363538" lvl="2"/>
            <a:r>
              <a:rPr lang="en-GB" sz="1400" b="1" dirty="0">
                <a:latin typeface="Arial" panose="020B0604020202020204" pitchFamily="34" charset="0"/>
                <a:cs typeface="Arial" panose="020B0604020202020204" pitchFamily="34" charset="0"/>
              </a:rPr>
              <a:t>Autism  Toolbox </a:t>
            </a:r>
            <a:r>
              <a:rPr lang="en-GB" sz="1400" b="1" dirty="0">
                <a:latin typeface="Arial" panose="020B0604020202020204" pitchFamily="34" charset="0"/>
                <a:cs typeface="Arial" panose="020B0604020202020204" pitchFamily="34" charset="0"/>
                <a:hlinkClick r:id="rId5"/>
              </a:rPr>
              <a:t>http://www.autismtoolbox.co.uk/</a:t>
            </a:r>
            <a:endParaRPr lang="en-GB" sz="1400" b="1" dirty="0" smtClean="0">
              <a:latin typeface="Arial" panose="020B0604020202020204" pitchFamily="34" charset="0"/>
              <a:cs typeface="Arial" panose="020B0604020202020204" pitchFamily="34" charset="0"/>
            </a:endParaRPr>
          </a:p>
          <a:p>
            <a:pPr marL="363538" lvl="2"/>
            <a:r>
              <a:rPr lang="en-GB" sz="1400" b="1" dirty="0" smtClean="0">
                <a:latin typeface="Arial" panose="020B0604020202020204" pitchFamily="34" charset="0"/>
                <a:cs typeface="Arial" panose="020B0604020202020204" pitchFamily="34" charset="0"/>
              </a:rPr>
              <a:t>Scottish Government </a:t>
            </a:r>
            <a:r>
              <a:rPr lang="en-GB" sz="1400" b="1" dirty="0">
                <a:latin typeface="Arial" panose="020B0604020202020204" pitchFamily="34" charset="0"/>
                <a:cs typeface="Arial" panose="020B0604020202020204" pitchFamily="34" charset="0"/>
              </a:rPr>
              <a:t>Autism Strategy  </a:t>
            </a:r>
            <a:r>
              <a:rPr lang="en-GB" sz="1400" b="1" dirty="0">
                <a:latin typeface="Arial" panose="020B0604020202020204" pitchFamily="34" charset="0"/>
                <a:cs typeface="Arial" panose="020B0604020202020204" pitchFamily="34" charset="0"/>
                <a:hlinkClick r:id="rId6"/>
              </a:rPr>
              <a:t>http://www.autismstrategyscotland.org.uk</a:t>
            </a:r>
            <a:r>
              <a:rPr lang="en-GB" sz="1400" b="1" dirty="0" smtClean="0">
                <a:latin typeface="Arial" panose="020B0604020202020204" pitchFamily="34" charset="0"/>
                <a:cs typeface="Arial" panose="020B0604020202020204" pitchFamily="34" charset="0"/>
                <a:hlinkClick r:id="rId6"/>
              </a:rPr>
              <a:t>/</a:t>
            </a:r>
            <a:r>
              <a:rPr lang="en-GB" sz="1400" b="1" dirty="0" smtClean="0">
                <a:latin typeface="Arial" panose="020B0604020202020204" pitchFamily="34" charset="0"/>
                <a:cs typeface="Arial" panose="020B0604020202020204" pitchFamily="34" charset="0"/>
              </a:rPr>
              <a:t> </a:t>
            </a:r>
          </a:p>
          <a:p>
            <a:pPr marL="363538" lvl="2"/>
            <a:r>
              <a:rPr lang="en-GB" sz="1400" b="1" dirty="0" smtClean="0">
                <a:latin typeface="Arial" panose="020B0604020202020204" pitchFamily="34" charset="0"/>
                <a:cs typeface="Arial" panose="020B0604020202020204" pitchFamily="34" charset="0"/>
              </a:rPr>
              <a:t>The Welsh Government Autism </a:t>
            </a:r>
            <a:r>
              <a:rPr lang="en-GB" sz="1400" b="1" dirty="0">
                <a:latin typeface="Arial" panose="020B0604020202020204" pitchFamily="34" charset="0"/>
                <a:cs typeface="Arial" panose="020B0604020202020204" pitchFamily="34" charset="0"/>
              </a:rPr>
              <a:t>information </a:t>
            </a:r>
            <a:r>
              <a:rPr lang="en-GB" sz="1400" b="1" dirty="0" smtClean="0">
                <a:latin typeface="Arial" panose="020B0604020202020204" pitchFamily="34" charset="0"/>
                <a:cs typeface="Arial" panose="020B0604020202020204" pitchFamily="34" charset="0"/>
              </a:rPr>
              <a:t>site:  </a:t>
            </a:r>
            <a:r>
              <a:rPr lang="en-GB" sz="1400" b="1" dirty="0" smtClean="0">
                <a:latin typeface="Arial" panose="020B0604020202020204" pitchFamily="34" charset="0"/>
                <a:cs typeface="Arial" panose="020B0604020202020204" pitchFamily="34" charset="0"/>
                <a:hlinkClick r:id="rId7"/>
              </a:rPr>
              <a:t>http</a:t>
            </a:r>
            <a:r>
              <a:rPr lang="en-GB" sz="1400" b="1" dirty="0">
                <a:latin typeface="Arial" panose="020B0604020202020204" pitchFamily="34" charset="0"/>
                <a:cs typeface="Arial" panose="020B0604020202020204" pitchFamily="34" charset="0"/>
                <a:hlinkClick r:id="rId7"/>
              </a:rPr>
              <a:t>://www.asdinfowales.co.uk/home</a:t>
            </a:r>
            <a:r>
              <a:rPr lang="en-GB" sz="1400" b="1" dirty="0" smtClean="0">
                <a:latin typeface="Arial" panose="020B0604020202020204" pitchFamily="34" charset="0"/>
                <a:cs typeface="Arial" panose="020B0604020202020204" pitchFamily="34" charset="0"/>
                <a:hlinkClick r:id="rId7"/>
              </a:rPr>
              <a:t>/</a:t>
            </a:r>
            <a:endParaRPr lang="en-GB" sz="1400" b="1" dirty="0" smtClean="0">
              <a:latin typeface="Arial" panose="020B0604020202020204" pitchFamily="34" charset="0"/>
              <a:cs typeface="Arial" panose="020B0604020202020204" pitchFamily="34" charset="0"/>
            </a:endParaRPr>
          </a:p>
          <a:p>
            <a:pPr marL="363538" lvl="2"/>
            <a:r>
              <a:rPr lang="en-GB" sz="1400" b="1" dirty="0">
                <a:latin typeface="Arial" panose="020B0604020202020204" pitchFamily="34" charset="0"/>
                <a:cs typeface="Arial" panose="020B0604020202020204" pitchFamily="34" charset="0"/>
              </a:rPr>
              <a:t>Principles of Good Transitions 3, Autism Supplement  </a:t>
            </a:r>
            <a:r>
              <a:rPr lang="en-GB" sz="1400" b="1" dirty="0">
                <a:hlinkClick r:id="rId8"/>
              </a:rPr>
              <a:t>https://scottishtransitions.org.uk/good-practice/principles-good-transitions-3-autism-supplement-autism-network-scotland/</a:t>
            </a:r>
            <a:r>
              <a:rPr lang="en-GB" sz="1400" b="1" dirty="0"/>
              <a:t> </a:t>
            </a:r>
            <a:endParaRPr lang="en-GB" sz="1050" b="1" dirty="0">
              <a:latin typeface="Arial" panose="020B0604020202020204" pitchFamily="34" charset="0"/>
              <a:cs typeface="Arial" panose="020B0604020202020204" pitchFamily="34" charset="0"/>
            </a:endParaRPr>
          </a:p>
          <a:p>
            <a:pPr marL="363538" lvl="2"/>
            <a:endParaRPr lang="en-GB" sz="1400" b="1" dirty="0" smtClean="0">
              <a:latin typeface="Arial" panose="020B0604020202020204" pitchFamily="34" charset="0"/>
              <a:cs typeface="Arial" panose="020B0604020202020204" pitchFamily="34" charset="0"/>
            </a:endParaRPr>
          </a:p>
          <a:p>
            <a:pPr marL="0" lvl="1" indent="-93662"/>
            <a:r>
              <a:rPr lang="en-GB" sz="1400" dirty="0" smtClean="0">
                <a:latin typeface="Arial" panose="020B0604020202020204" pitchFamily="34" charset="0"/>
                <a:cs typeface="Arial" panose="020B0604020202020204" pitchFamily="34" charset="0"/>
              </a:rPr>
              <a:t>If you click on the green link, the website will open in another window. </a:t>
            </a:r>
          </a:p>
        </p:txBody>
      </p:sp>
    </p:spTree>
    <p:extLst>
      <p:ext uri="{BB962C8B-B14F-4D97-AF65-F5344CB8AC3E}">
        <p14:creationId xmlns:p14="http://schemas.microsoft.com/office/powerpoint/2010/main" val="3666498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
          <a:stretch/>
        </p:blipFill>
        <p:spPr>
          <a:xfrm>
            <a:off x="2152914" y="2046238"/>
            <a:ext cx="4843239" cy="2638400"/>
          </a:xfrm>
          <a:prstGeom prst="rect">
            <a:avLst/>
          </a:prstGeom>
        </p:spPr>
      </p:pic>
      <p:sp>
        <p:nvSpPr>
          <p:cNvPr id="5" name="Rectangle 4"/>
          <p:cNvSpPr/>
          <p:nvPr/>
        </p:nvSpPr>
        <p:spPr>
          <a:xfrm>
            <a:off x="1569467" y="1536527"/>
            <a:ext cx="6010133" cy="1346086"/>
          </a:xfrm>
          <a:prstGeom prst="rect">
            <a:avLst/>
          </a:prstGeom>
          <a:noFill/>
        </p:spPr>
        <p:txBody>
          <a:bodyPr wrap="square" lIns="91440" tIns="45720" rIns="91440" bIns="45720">
            <a:prstTxWarp prst="textChevron">
              <a:avLst/>
            </a:prstTxWarp>
            <a:spAutoFit/>
          </a:bodyPr>
          <a:lstStyle/>
          <a:p>
            <a:pPr algn="ctr"/>
            <a:r>
              <a:rPr lang="en-US" sz="7200" b="1" cap="none" spc="0" dirty="0" smtClean="0">
                <a:ln w="1905"/>
                <a:gradFill flip="none" rotWithShape="1">
                  <a:gsLst>
                    <a:gs pos="0">
                      <a:schemeClr val="bg2">
                        <a:lumMod val="10000"/>
                      </a:schemeClr>
                    </a:gs>
                    <a:gs pos="50000">
                      <a:schemeClr val="bg2">
                        <a:lumMod val="50000"/>
                      </a:schemeClr>
                    </a:gs>
                    <a:gs pos="100000">
                      <a:schemeClr val="accent2">
                        <a:lumMod val="71000"/>
                        <a:lumOff val="29000"/>
                      </a:schemeClr>
                    </a:gs>
                  </a:gsLst>
                  <a:lin ang="5400000" scaled="1"/>
                  <a:tileRect/>
                </a:gradFill>
                <a:effectLst>
                  <a:innerShdw blurRad="69850" dist="43180" dir="5400000">
                    <a:srgbClr val="000000">
                      <a:alpha val="65000"/>
                    </a:srgbClr>
                  </a:innerShdw>
                </a:effectLst>
              </a:rPr>
              <a:t>Thank you</a:t>
            </a:r>
            <a:endParaRPr lang="en-US" sz="7200" b="1" cap="none" spc="0" dirty="0">
              <a:ln w="1905"/>
              <a:gradFill flip="none" rotWithShape="1">
                <a:gsLst>
                  <a:gs pos="0">
                    <a:schemeClr val="bg2">
                      <a:lumMod val="10000"/>
                    </a:schemeClr>
                  </a:gs>
                  <a:gs pos="50000">
                    <a:schemeClr val="bg2">
                      <a:lumMod val="50000"/>
                    </a:schemeClr>
                  </a:gs>
                  <a:gs pos="100000">
                    <a:schemeClr val="accent2">
                      <a:lumMod val="71000"/>
                      <a:lumOff val="29000"/>
                    </a:schemeClr>
                  </a:gs>
                </a:gsLst>
                <a:lin ang="5400000" scaled="1"/>
                <a:tileRect/>
              </a:gradFill>
              <a:effectLst>
                <a:innerShdw blurRad="69850" dist="43180" dir="5400000">
                  <a:srgbClr val="000000">
                    <a:alpha val="65000"/>
                  </a:srgbClr>
                </a:innerShdw>
              </a:effectLst>
            </a:endParaRPr>
          </a:p>
        </p:txBody>
      </p:sp>
      <p:sp>
        <p:nvSpPr>
          <p:cNvPr id="6" name="TextBox 5"/>
          <p:cNvSpPr txBox="1"/>
          <p:nvPr/>
        </p:nvSpPr>
        <p:spPr>
          <a:xfrm>
            <a:off x="1964242" y="4720319"/>
            <a:ext cx="5220582" cy="400110"/>
          </a:xfrm>
          <a:prstGeom prst="rect">
            <a:avLst/>
          </a:prstGeom>
          <a:noFill/>
        </p:spPr>
        <p:txBody>
          <a:bodyPr wrap="square" rtlCol="0">
            <a:spAutoFit/>
          </a:bodyPr>
          <a:lstStyle/>
          <a:p>
            <a:pPr algn="ctr"/>
            <a:r>
              <a:rPr lang="en-GB" sz="2000" b="1" dirty="0" smtClean="0">
                <a:solidFill>
                  <a:schemeClr val="bg2">
                    <a:lumMod val="25000"/>
                  </a:schemeClr>
                </a:solidFill>
                <a:latin typeface="Arial" panose="020B0604020202020204" pitchFamily="34" charset="0"/>
                <a:cs typeface="Arial" panose="020B0604020202020204" pitchFamily="34" charset="0"/>
              </a:rPr>
              <a:t>for taking the time to learn about Autism.</a:t>
            </a:r>
            <a:endParaRPr lang="en-GB" sz="2000" b="1" dirty="0">
              <a:solidFill>
                <a:schemeClr val="bg2">
                  <a:lumMod val="25000"/>
                </a:schemeClr>
              </a:solidFill>
              <a:latin typeface="Arial" panose="020B0604020202020204" pitchFamily="34" charset="0"/>
              <a:cs typeface="Arial" panose="020B0604020202020204" pitchFamily="34" charset="0"/>
            </a:endParaRPr>
          </a:p>
        </p:txBody>
      </p:sp>
      <p:sp>
        <p:nvSpPr>
          <p:cNvPr id="8" name="TextBox 7"/>
          <p:cNvSpPr txBox="1"/>
          <p:nvPr/>
        </p:nvSpPr>
        <p:spPr>
          <a:xfrm>
            <a:off x="722107" y="5413115"/>
            <a:ext cx="7704855"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You can now close the slide show, by hitting the “Escape” button on your keyboard.</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539552" y="758053"/>
            <a:ext cx="8064895" cy="338554"/>
          </a:xfrm>
          <a:prstGeom prst="rect">
            <a:avLst/>
          </a:prstGeom>
          <a:noFill/>
        </p:spPr>
        <p:txBody>
          <a:bodyPr wrap="square" rtlCol="0">
            <a:spAutoFit/>
          </a:bodyPr>
          <a:lstStyle/>
          <a:p>
            <a:pPr algn="ctr"/>
            <a:r>
              <a:rPr lang="en-GB" sz="1600" dirty="0" smtClean="0">
                <a:latin typeface="Arial" panose="020B0604020202020204" pitchFamily="34" charset="0"/>
                <a:cs typeface="Arial" panose="020B0604020202020204" pitchFamily="34" charset="0"/>
              </a:rPr>
              <a:t>That’s the end of the Autism Informed: Social Imagination module.</a:t>
            </a:r>
          </a:p>
        </p:txBody>
      </p:sp>
    </p:spTree>
    <p:extLst>
      <p:ext uri="{BB962C8B-B14F-4D97-AF65-F5344CB8AC3E}">
        <p14:creationId xmlns:p14="http://schemas.microsoft.com/office/powerpoint/2010/main" val="3310970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23" y="488774"/>
            <a:ext cx="8183880" cy="591926"/>
          </a:xfrm>
        </p:spPr>
        <p:txBody>
          <a:bodyPr>
            <a:normAutofit fontScale="90000"/>
          </a:bodyPr>
          <a:lstStyle/>
          <a:p>
            <a:r>
              <a:rPr lang="en-GB" dirty="0" smtClean="0">
                <a:solidFill>
                  <a:schemeClr val="bg2">
                    <a:lumMod val="25000"/>
                  </a:schemeClr>
                </a:solidFill>
                <a:effectLst/>
              </a:rPr>
              <a:t>Recap</a:t>
            </a:r>
            <a:endParaRPr lang="en-GB" dirty="0">
              <a:solidFill>
                <a:schemeClr val="bg2">
                  <a:lumMod val="25000"/>
                </a:schemeClr>
              </a:solidFill>
              <a:effectLst/>
            </a:endParaRPr>
          </a:p>
        </p:txBody>
      </p:sp>
      <p:sp>
        <p:nvSpPr>
          <p:cNvPr id="4" name="TextBox 3"/>
          <p:cNvSpPr txBox="1"/>
          <p:nvPr/>
        </p:nvSpPr>
        <p:spPr>
          <a:xfrm>
            <a:off x="2771799" y="1249203"/>
            <a:ext cx="5817143" cy="147732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Social Imagination is one aspect of the “Triad of Impairment” (or “Triad of Difference”) which has informed our understanding of Autism for many years. Identifying particular differences (or “impairments”) in each area has been key to the diagnosis of </a:t>
            </a:r>
            <a:r>
              <a:rPr lang="en-GB" sz="1500" dirty="0">
                <a:latin typeface="Arial" panose="020B0604020202020204" pitchFamily="34" charset="0"/>
                <a:cs typeface="Arial" panose="020B0604020202020204" pitchFamily="34" charset="0"/>
              </a:rPr>
              <a:t>Autism. </a:t>
            </a:r>
            <a:r>
              <a:rPr lang="en-GB" sz="1500" dirty="0" smtClean="0">
                <a:latin typeface="Arial" panose="020B0604020202020204" pitchFamily="34" charset="0"/>
                <a:cs typeface="Arial" panose="020B0604020202020204" pitchFamily="34" charset="0"/>
              </a:rPr>
              <a:t> Social imagination remains a distinct part of the Dyad of Difference, in more recent understandings of Autism.</a:t>
            </a:r>
            <a:endParaRPr lang="en-GB" sz="1500" dirty="0">
              <a:latin typeface="Arial" panose="020B0604020202020204" pitchFamily="34" charset="0"/>
              <a:cs typeface="Arial" panose="020B0604020202020204" pitchFamily="34" charset="0"/>
            </a:endParaRPr>
          </a:p>
        </p:txBody>
      </p:sp>
      <p:sp>
        <p:nvSpPr>
          <p:cNvPr id="8" name="Rectangle 7"/>
          <p:cNvSpPr/>
          <p:nvPr/>
        </p:nvSpPr>
        <p:spPr>
          <a:xfrm>
            <a:off x="2771799" y="2807444"/>
            <a:ext cx="5327695" cy="323165"/>
          </a:xfrm>
          <a:prstGeom prst="rect">
            <a:avLst/>
          </a:prstGeom>
        </p:spPr>
        <p:txBody>
          <a:bodyPr wrap="square">
            <a:spAutoFit/>
          </a:bodyPr>
          <a:lstStyle/>
          <a:p>
            <a:pPr lvl="0"/>
            <a:r>
              <a:rPr lang="en-GB" sz="1500" kern="0" dirty="0" smtClean="0">
                <a:latin typeface="Arial" panose="020B0604020202020204" pitchFamily="34" charset="0"/>
                <a:cs typeface="Arial" panose="020B0604020202020204" pitchFamily="34" charset="0"/>
              </a:rPr>
              <a:t>In the Autism Aware module, we noted that:</a:t>
            </a:r>
          </a:p>
        </p:txBody>
      </p:sp>
      <p:sp>
        <p:nvSpPr>
          <p:cNvPr id="10" name="TextBox 9"/>
          <p:cNvSpPr txBox="1"/>
          <p:nvPr/>
        </p:nvSpPr>
        <p:spPr>
          <a:xfrm>
            <a:off x="3067190" y="3080793"/>
            <a:ext cx="5328592" cy="1323439"/>
          </a:xfrm>
          <a:prstGeom prst="rect">
            <a:avLst/>
          </a:prstGeom>
          <a:noFill/>
        </p:spPr>
        <p:txBody>
          <a:bodyPr wrap="square" rtlCol="0">
            <a:spAutoFit/>
          </a:bodyPr>
          <a:lstStyle/>
          <a:p>
            <a:pPr algn="ctr"/>
            <a:r>
              <a:rPr lang="en-GB" sz="1600" i="1" dirty="0" smtClean="0">
                <a:solidFill>
                  <a:schemeClr val="accent6">
                    <a:lumMod val="50000"/>
                  </a:schemeClr>
                </a:solidFill>
                <a:latin typeface="Arial" panose="020B0604020202020204" pitchFamily="34" charset="0"/>
                <a:cs typeface="Arial" panose="020B0604020202020204" pitchFamily="34" charset="0"/>
              </a:rPr>
              <a:t>Having </a:t>
            </a:r>
            <a:r>
              <a:rPr lang="en-GB" sz="1600" i="1" dirty="0">
                <a:solidFill>
                  <a:schemeClr val="accent6">
                    <a:lumMod val="50000"/>
                  </a:schemeClr>
                </a:solidFill>
                <a:latin typeface="Arial" panose="020B0604020202020204" pitchFamily="34" charset="0"/>
                <a:cs typeface="Arial" panose="020B0604020202020204" pitchFamily="34" charset="0"/>
              </a:rPr>
              <a:t>difficulties with social imagination means Autistic people can experience the world as chaotic, confusing and out of their control. To cope with this, people may </a:t>
            </a:r>
            <a:r>
              <a:rPr lang="en-GB" sz="1600" b="1" i="1" dirty="0">
                <a:solidFill>
                  <a:schemeClr val="accent6">
                    <a:lumMod val="50000"/>
                  </a:schemeClr>
                </a:solidFill>
                <a:latin typeface="Arial" panose="020B0604020202020204" pitchFamily="34" charset="0"/>
                <a:cs typeface="Arial" panose="020B0604020202020204" pitchFamily="34" charset="0"/>
              </a:rPr>
              <a:t>rely on routines, use repetitive behaviours, or have restricted interests.</a:t>
            </a:r>
            <a:r>
              <a:rPr lang="en-GB" sz="1600" i="1" dirty="0">
                <a:solidFill>
                  <a:schemeClr val="accent6">
                    <a:lumMod val="50000"/>
                  </a:schemeClr>
                </a:solidFill>
                <a:latin typeface="Arial" panose="020B0604020202020204" pitchFamily="34" charset="0"/>
                <a:cs typeface="Arial" panose="020B0604020202020204" pitchFamily="34" charset="0"/>
              </a:rPr>
              <a:t> </a:t>
            </a:r>
          </a:p>
        </p:txBody>
      </p:sp>
      <p:sp>
        <p:nvSpPr>
          <p:cNvPr id="5" name="TextBox 4"/>
          <p:cNvSpPr txBox="1"/>
          <p:nvPr/>
        </p:nvSpPr>
        <p:spPr>
          <a:xfrm>
            <a:off x="2771798" y="4387591"/>
            <a:ext cx="5782445" cy="55399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These behaviours are what professionals look for in the diagnostic process.</a:t>
            </a:r>
            <a:endParaRPr lang="en-GB" sz="1500" dirty="0">
              <a:latin typeface="Arial" panose="020B0604020202020204" pitchFamily="34" charset="0"/>
              <a:cs typeface="Arial" panose="020B0604020202020204" pitchFamily="34" charset="0"/>
            </a:endParaRPr>
          </a:p>
        </p:txBody>
      </p:sp>
      <p:sp>
        <p:nvSpPr>
          <p:cNvPr id="7" name="TextBox 6"/>
          <p:cNvSpPr txBox="1"/>
          <p:nvPr/>
        </p:nvSpPr>
        <p:spPr>
          <a:xfrm>
            <a:off x="576423" y="5157192"/>
            <a:ext cx="7977821" cy="369332"/>
          </a:xfrm>
          <a:prstGeom prst="rect">
            <a:avLst/>
          </a:prstGeom>
          <a:noFill/>
        </p:spPr>
        <p:txBody>
          <a:bodyPr wrap="square" rtlCol="0">
            <a:spAutoFit/>
          </a:bodyPr>
          <a:lstStyle/>
          <a:p>
            <a:r>
              <a:rPr lang="en-GB" dirty="0" smtClean="0"/>
              <a:t>Let’s start by defining what we mean by “social imagination”.</a:t>
            </a:r>
            <a:endParaRPr lang="en-GB" dirty="0"/>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655766" y="1224716"/>
            <a:ext cx="1872208" cy="1614045"/>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66" y="2988750"/>
            <a:ext cx="1832514" cy="1152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1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1124744"/>
            <a:ext cx="7128792" cy="830997"/>
          </a:xfrm>
          <a:prstGeom prst="rect">
            <a:avLst/>
          </a:prstGeom>
          <a:ln w="28575">
            <a:solidFill>
              <a:schemeClr val="accent6">
                <a:lumMod val="50000"/>
              </a:schemeClr>
            </a:solidFill>
          </a:ln>
        </p:spPr>
        <p:txBody>
          <a:bodyPr wrap="square">
            <a:spAutoFit/>
          </a:bodyPr>
          <a:lstStyle/>
          <a:p>
            <a:pPr algn="ctr"/>
            <a:r>
              <a:rPr lang="en-GB" sz="1600" dirty="0" smtClean="0"/>
              <a:t>“Social </a:t>
            </a:r>
            <a:r>
              <a:rPr lang="en-GB" sz="1600" dirty="0"/>
              <a:t>imagination is the capacity to invent visions of what should be and what might </a:t>
            </a:r>
            <a:r>
              <a:rPr lang="en-GB" sz="1600" dirty="0" smtClean="0"/>
              <a:t>be [in our world]…”  </a:t>
            </a:r>
          </a:p>
          <a:p>
            <a:pPr algn="ctr"/>
            <a:r>
              <a:rPr lang="en-GB" sz="1600" dirty="0" smtClean="0"/>
              <a:t>Maxine Greene, Sociologist and Philosopher.</a:t>
            </a:r>
            <a:endParaRPr lang="en-GB" sz="1600" dirty="0"/>
          </a:p>
        </p:txBody>
      </p:sp>
      <p:sp>
        <p:nvSpPr>
          <p:cNvPr id="4" name="TextBox 3"/>
          <p:cNvSpPr txBox="1"/>
          <p:nvPr/>
        </p:nvSpPr>
        <p:spPr>
          <a:xfrm>
            <a:off x="628102" y="2060848"/>
            <a:ext cx="7849689" cy="523220"/>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Social imagination enables us to use past experiences to predict what might happen in the future.  Whenever someone thinks about what “might” happen, they are using their social imagination.  </a:t>
            </a:r>
            <a:endParaRPr lang="en-GB"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578" t="5955" r="4804" b="6699"/>
          <a:stretch/>
        </p:blipFill>
        <p:spPr>
          <a:xfrm>
            <a:off x="3623797" y="3897865"/>
            <a:ext cx="1858297" cy="1622322"/>
          </a:xfrm>
          <a:prstGeom prst="rect">
            <a:avLst/>
          </a:prstGeom>
        </p:spPr>
      </p:pic>
      <p:sp>
        <p:nvSpPr>
          <p:cNvPr id="6" name="Cloud Callout 5"/>
          <p:cNvSpPr/>
          <p:nvPr/>
        </p:nvSpPr>
        <p:spPr>
          <a:xfrm>
            <a:off x="4479328" y="2650988"/>
            <a:ext cx="2900984" cy="1080120"/>
          </a:xfrm>
          <a:prstGeom prst="cloudCallout">
            <a:avLst>
              <a:gd name="adj1" fmla="val -47161"/>
              <a:gd name="adj2" fmla="val 69327"/>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…and then I won’t have any milk for my cereal in the morning.</a:t>
            </a:r>
            <a:endParaRPr lang="en-GB" sz="1400" dirty="0">
              <a:solidFill>
                <a:schemeClr val="tx2">
                  <a:lumMod val="75000"/>
                </a:schemeClr>
              </a:solidFill>
            </a:endParaRPr>
          </a:p>
        </p:txBody>
      </p:sp>
      <p:sp>
        <p:nvSpPr>
          <p:cNvPr id="7" name="Cloud Callout 6"/>
          <p:cNvSpPr/>
          <p:nvPr/>
        </p:nvSpPr>
        <p:spPr>
          <a:xfrm>
            <a:off x="6084168" y="3628906"/>
            <a:ext cx="2592288" cy="1080120"/>
          </a:xfrm>
          <a:prstGeom prst="cloudCallout">
            <a:avLst>
              <a:gd name="adj1" fmla="val -83416"/>
              <a:gd name="adj2" fmla="val 3786"/>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accent6">
                    <a:lumMod val="50000"/>
                  </a:schemeClr>
                </a:solidFill>
              </a:rPr>
              <a:t>He’ll be really upset if I forget his birthday.</a:t>
            </a:r>
            <a:endParaRPr lang="en-GB" sz="1400" dirty="0">
              <a:solidFill>
                <a:schemeClr val="accent6">
                  <a:lumMod val="50000"/>
                </a:schemeClr>
              </a:solidFill>
            </a:endParaRPr>
          </a:p>
        </p:txBody>
      </p:sp>
      <p:sp>
        <p:nvSpPr>
          <p:cNvPr id="8" name="Cloud Callout 7"/>
          <p:cNvSpPr/>
          <p:nvPr/>
        </p:nvSpPr>
        <p:spPr>
          <a:xfrm>
            <a:off x="5580112" y="4709026"/>
            <a:ext cx="2881137" cy="1080120"/>
          </a:xfrm>
          <a:prstGeom prst="cloudCallout">
            <a:avLst>
              <a:gd name="adj1" fmla="val -68801"/>
              <a:gd name="adj2" fmla="val -53561"/>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accent6">
                    <a:lumMod val="50000"/>
                  </a:schemeClr>
                </a:solidFill>
              </a:rPr>
              <a:t>If I don’t stop this module now, I’ll be late for my meeting.</a:t>
            </a:r>
            <a:endParaRPr lang="en-GB" sz="1400" dirty="0">
              <a:solidFill>
                <a:schemeClr val="accent6">
                  <a:lumMod val="50000"/>
                </a:schemeClr>
              </a:solidFill>
            </a:endParaRPr>
          </a:p>
        </p:txBody>
      </p:sp>
      <p:sp>
        <p:nvSpPr>
          <p:cNvPr id="9" name="Cloud Callout 8"/>
          <p:cNvSpPr/>
          <p:nvPr/>
        </p:nvSpPr>
        <p:spPr>
          <a:xfrm>
            <a:off x="611560" y="4650491"/>
            <a:ext cx="2592288" cy="1080120"/>
          </a:xfrm>
          <a:prstGeom prst="cloudCallout">
            <a:avLst>
              <a:gd name="adj1" fmla="val 66783"/>
              <a:gd name="adj2" fmla="val -49466"/>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accent6">
                    <a:lumMod val="50000"/>
                  </a:schemeClr>
                </a:solidFill>
              </a:rPr>
              <a:t>I think you would really like living in the countryside.</a:t>
            </a:r>
            <a:endParaRPr lang="en-GB" sz="1400" dirty="0">
              <a:solidFill>
                <a:schemeClr val="accent6">
                  <a:lumMod val="50000"/>
                </a:schemeClr>
              </a:solidFill>
            </a:endParaRPr>
          </a:p>
        </p:txBody>
      </p:sp>
      <p:sp>
        <p:nvSpPr>
          <p:cNvPr id="10" name="Cloud Callout 9"/>
          <p:cNvSpPr/>
          <p:nvPr/>
        </p:nvSpPr>
        <p:spPr>
          <a:xfrm>
            <a:off x="460568" y="3471733"/>
            <a:ext cx="2743279" cy="1178757"/>
          </a:xfrm>
          <a:prstGeom prst="cloudCallout">
            <a:avLst>
              <a:gd name="adj1" fmla="val 71360"/>
              <a:gd name="adj2" fmla="val 12779"/>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6">
                    <a:lumMod val="50000"/>
                  </a:schemeClr>
                </a:solidFill>
              </a:rPr>
              <a:t>If I </a:t>
            </a:r>
            <a:r>
              <a:rPr lang="en-GB" sz="1400" dirty="0" smtClean="0">
                <a:solidFill>
                  <a:schemeClr val="accent6">
                    <a:lumMod val="50000"/>
                  </a:schemeClr>
                </a:solidFill>
              </a:rPr>
              <a:t>turn this box upside down, I can sit on it like a stool.</a:t>
            </a:r>
            <a:endParaRPr lang="en-GB" sz="1400" dirty="0">
              <a:solidFill>
                <a:schemeClr val="accent6">
                  <a:lumMod val="50000"/>
                </a:schemeClr>
              </a:solidFill>
            </a:endParaRPr>
          </a:p>
        </p:txBody>
      </p:sp>
      <p:sp>
        <p:nvSpPr>
          <p:cNvPr id="11" name="Cloud Callout 10"/>
          <p:cNvSpPr/>
          <p:nvPr/>
        </p:nvSpPr>
        <p:spPr>
          <a:xfrm>
            <a:off x="2339752" y="2650989"/>
            <a:ext cx="2707002" cy="914026"/>
          </a:xfrm>
          <a:prstGeom prst="cloudCallout">
            <a:avLst>
              <a:gd name="adj1" fmla="val 32419"/>
              <a:gd name="adj2" fmla="val 90517"/>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lumMod val="75000"/>
                  </a:schemeClr>
                </a:solidFill>
              </a:rPr>
              <a:t>I’d better hurry, or the supermarket will be closed…</a:t>
            </a:r>
            <a:endParaRPr lang="en-GB" sz="1400" dirty="0">
              <a:solidFill>
                <a:schemeClr val="tx2">
                  <a:lumMod val="75000"/>
                </a:schemeClr>
              </a:solidFill>
            </a:endParaRPr>
          </a:p>
        </p:txBody>
      </p:sp>
      <p:sp>
        <p:nvSpPr>
          <p:cNvPr id="12" name="Title 1"/>
          <p:cNvSpPr>
            <a:spLocks noGrp="1"/>
          </p:cNvSpPr>
          <p:nvPr>
            <p:ph type="title"/>
          </p:nvPr>
        </p:nvSpPr>
        <p:spPr>
          <a:xfrm>
            <a:off x="444464" y="476672"/>
            <a:ext cx="8183880" cy="591926"/>
          </a:xfrm>
        </p:spPr>
        <p:txBody>
          <a:bodyPr>
            <a:normAutofit fontScale="90000"/>
          </a:bodyPr>
          <a:lstStyle/>
          <a:p>
            <a:r>
              <a:rPr lang="en-GB" dirty="0" smtClean="0">
                <a:solidFill>
                  <a:schemeClr val="bg2">
                    <a:lumMod val="25000"/>
                  </a:schemeClr>
                </a:solidFill>
                <a:effectLst/>
              </a:rPr>
              <a:t>Understanding Social Imagination</a:t>
            </a:r>
            <a:endParaRPr lang="en-GB" dirty="0">
              <a:solidFill>
                <a:schemeClr val="bg2">
                  <a:lumMod val="25000"/>
                </a:schemeClr>
              </a:solidFill>
              <a:effectLst/>
            </a:endParaRPr>
          </a:p>
        </p:txBody>
      </p:sp>
    </p:spTree>
    <p:extLst>
      <p:ext uri="{BB962C8B-B14F-4D97-AF65-F5344CB8AC3E}">
        <p14:creationId xmlns:p14="http://schemas.microsoft.com/office/powerpoint/2010/main" val="3316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673" y="548680"/>
            <a:ext cx="8102654" cy="830997"/>
          </a:xfrm>
          <a:prstGeom prst="rect">
            <a:avLst/>
          </a:prstGeom>
          <a:noFill/>
        </p:spPr>
        <p:txBody>
          <a:bodyPr wrap="square" rtlCol="0">
            <a:spAutoFit/>
          </a:bodyPr>
          <a:lstStyle/>
          <a:p>
            <a:r>
              <a:rPr lang="en-GB" sz="1600" dirty="0" smtClean="0"/>
              <a:t>It’s important to recognise that social imagination isn’t the same as </a:t>
            </a:r>
            <a:r>
              <a:rPr lang="en-GB" sz="1600" b="1" dirty="0" smtClean="0"/>
              <a:t>creative</a:t>
            </a:r>
            <a:r>
              <a:rPr lang="en-GB" sz="1600" dirty="0" smtClean="0"/>
              <a:t> imagination.  Having differences with social imagination doesn’t mean that Autistic people can’t be creative or imaginative.  Here are some famous creative Autistic people:</a:t>
            </a:r>
          </a:p>
        </p:txBody>
      </p:sp>
      <p:grpSp>
        <p:nvGrpSpPr>
          <p:cNvPr id="4" name="Group 3"/>
          <p:cNvGrpSpPr/>
          <p:nvPr/>
        </p:nvGrpSpPr>
        <p:grpSpPr>
          <a:xfrm>
            <a:off x="4641758" y="1407484"/>
            <a:ext cx="4008828" cy="1265745"/>
            <a:chOff x="489637" y="1133455"/>
            <a:chExt cx="3929801" cy="1265745"/>
          </a:xfrm>
        </p:grpSpPr>
        <p:sp>
          <p:nvSpPr>
            <p:cNvPr id="5" name="TextBox 4"/>
            <p:cNvSpPr txBox="1"/>
            <p:nvPr/>
          </p:nvSpPr>
          <p:spPr>
            <a:xfrm>
              <a:off x="493053" y="1155568"/>
              <a:ext cx="3076408" cy="1200329"/>
            </a:xfrm>
            <a:prstGeom prst="rect">
              <a:avLst/>
            </a:prstGeom>
            <a:noFill/>
            <a:ln>
              <a:noFill/>
            </a:ln>
          </p:spPr>
          <p:txBody>
            <a:bodyPr wrap="square" rtlCol="0">
              <a:spAutoFit/>
            </a:bodyPr>
            <a:lstStyle/>
            <a:p>
              <a:r>
                <a:rPr lang="en-GB" sz="1600" b="1" dirty="0" smtClean="0">
                  <a:solidFill>
                    <a:schemeClr val="accent1">
                      <a:lumMod val="75000"/>
                    </a:schemeClr>
                  </a:solidFill>
                </a:rPr>
                <a:t>Daryl Hannah </a:t>
              </a:r>
              <a:r>
                <a:rPr lang="en-GB" sz="1400" dirty="0" smtClean="0"/>
                <a:t>is </a:t>
              </a:r>
              <a:r>
                <a:rPr lang="en-GB" sz="1400" dirty="0"/>
                <a:t>an American actress known for films such as </a:t>
              </a:r>
              <a:r>
                <a:rPr lang="en-GB" sz="1400" dirty="0" err="1"/>
                <a:t>Bladerunner</a:t>
              </a:r>
              <a:r>
                <a:rPr lang="en-GB" sz="1400" dirty="0"/>
                <a:t>, Splash, Wall Street and Kill Bill.</a:t>
              </a:r>
            </a:p>
            <a:p>
              <a:r>
                <a:rPr lang="en-GB" sz="1400" dirty="0"/>
                <a:t>She’s also an environmental activist</a:t>
              </a:r>
              <a:r>
                <a:rPr lang="en-GB" sz="1400" dirty="0" smtClean="0"/>
                <a:t>.</a:t>
              </a:r>
              <a:endParaRPr lang="en-GB" sz="1600" b="1" dirty="0">
                <a:solidFill>
                  <a:schemeClr val="accent2">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4395" y="1292627"/>
              <a:ext cx="617473" cy="926210"/>
            </a:xfrm>
            <a:prstGeom prst="rect">
              <a:avLst/>
            </a:prstGeom>
          </p:spPr>
        </p:pic>
        <p:sp>
          <p:nvSpPr>
            <p:cNvPr id="7" name="Rectangle 6"/>
            <p:cNvSpPr/>
            <p:nvPr/>
          </p:nvSpPr>
          <p:spPr>
            <a:xfrm>
              <a:off x="489637" y="1133455"/>
              <a:ext cx="3929801" cy="126574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p:cNvGrpSpPr/>
          <p:nvPr/>
        </p:nvGrpSpPr>
        <p:grpSpPr>
          <a:xfrm>
            <a:off x="486426" y="1385474"/>
            <a:ext cx="4002606" cy="1437886"/>
            <a:chOff x="476361" y="2506915"/>
            <a:chExt cx="3943077" cy="1437886"/>
          </a:xfrm>
        </p:grpSpPr>
        <p:sp>
          <p:nvSpPr>
            <p:cNvPr id="9" name="TextBox 8"/>
            <p:cNvSpPr txBox="1"/>
            <p:nvPr/>
          </p:nvSpPr>
          <p:spPr>
            <a:xfrm>
              <a:off x="508698" y="2529029"/>
              <a:ext cx="2464052" cy="1415772"/>
            </a:xfrm>
            <a:prstGeom prst="rect">
              <a:avLst/>
            </a:prstGeom>
            <a:noFill/>
          </p:spPr>
          <p:txBody>
            <a:bodyPr wrap="square" rtlCol="0">
              <a:spAutoFit/>
            </a:bodyPr>
            <a:lstStyle/>
            <a:p>
              <a:r>
                <a:rPr lang="en-GB" sz="1600" b="1" dirty="0" smtClean="0">
                  <a:solidFill>
                    <a:schemeClr val="accent1">
                      <a:lumMod val="75000"/>
                    </a:schemeClr>
                  </a:solidFill>
                </a:rPr>
                <a:t>Sir Anthony Hopkins </a:t>
              </a:r>
              <a:r>
                <a:rPr lang="en-GB" sz="1400" dirty="0" smtClean="0"/>
                <a:t>is probably considered one of the world’s greatest actors.  He is best known for playing Hannibal Lecter, but is also a director and musician.</a:t>
              </a:r>
              <a:endParaRPr lang="en-GB" sz="1600" b="1" dirty="0" smtClean="0"/>
            </a:p>
          </p:txBody>
        </p:sp>
        <p:sp>
          <p:nvSpPr>
            <p:cNvPr id="10" name="Rectangle 9"/>
            <p:cNvSpPr/>
            <p:nvPr/>
          </p:nvSpPr>
          <p:spPr>
            <a:xfrm>
              <a:off x="476361" y="2506915"/>
              <a:ext cx="3943077" cy="143788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077" y="2716136"/>
              <a:ext cx="1267649" cy="1166813"/>
            </a:xfrm>
            <a:prstGeom prst="rect">
              <a:avLst/>
            </a:prstGeom>
          </p:spPr>
        </p:pic>
      </p:grpSp>
      <p:grpSp>
        <p:nvGrpSpPr>
          <p:cNvPr id="12" name="Group 11"/>
          <p:cNvGrpSpPr/>
          <p:nvPr/>
        </p:nvGrpSpPr>
        <p:grpSpPr>
          <a:xfrm>
            <a:off x="4617740" y="2786700"/>
            <a:ext cx="4019964" cy="917109"/>
            <a:chOff x="4539782" y="1133456"/>
            <a:chExt cx="4019964" cy="917109"/>
          </a:xfrm>
        </p:grpSpPr>
        <p:sp>
          <p:nvSpPr>
            <p:cNvPr id="13" name="TextBox 12"/>
            <p:cNvSpPr txBox="1"/>
            <p:nvPr/>
          </p:nvSpPr>
          <p:spPr>
            <a:xfrm>
              <a:off x="4724987" y="1155568"/>
              <a:ext cx="2605918" cy="830997"/>
            </a:xfrm>
            <a:prstGeom prst="rect">
              <a:avLst/>
            </a:prstGeom>
            <a:noFill/>
          </p:spPr>
          <p:txBody>
            <a:bodyPr wrap="square" rtlCol="0">
              <a:spAutoFit/>
            </a:bodyPr>
            <a:lstStyle/>
            <a:p>
              <a:r>
                <a:rPr lang="en-GB" sz="1600" b="1" dirty="0" smtClean="0">
                  <a:solidFill>
                    <a:schemeClr val="accent1">
                      <a:lumMod val="75000"/>
                    </a:schemeClr>
                  </a:solidFill>
                </a:rPr>
                <a:t>Satoshi </a:t>
              </a:r>
              <a:r>
                <a:rPr lang="en-GB" sz="1600" b="1" dirty="0" err="1" smtClean="0">
                  <a:solidFill>
                    <a:schemeClr val="accent1">
                      <a:lumMod val="75000"/>
                    </a:schemeClr>
                  </a:solidFill>
                </a:rPr>
                <a:t>Tajiri</a:t>
              </a:r>
              <a:r>
                <a:rPr lang="en-GB" sz="1600" b="1" dirty="0" smtClean="0">
                  <a:solidFill>
                    <a:schemeClr val="accent1">
                      <a:lumMod val="75000"/>
                    </a:schemeClr>
                  </a:solidFill>
                </a:rPr>
                <a:t> </a:t>
              </a:r>
              <a:r>
                <a:rPr lang="en-GB" sz="1400" dirty="0" smtClean="0"/>
                <a:t>is the creator of </a:t>
              </a:r>
              <a:r>
                <a:rPr lang="en-GB" sz="1400" dirty="0" err="1" smtClean="0"/>
                <a:t>Pokemon</a:t>
              </a:r>
              <a:r>
                <a:rPr lang="en-GB" sz="1400" dirty="0" smtClean="0"/>
                <a:t>, the massively popular video game series</a:t>
              </a:r>
              <a:r>
                <a:rPr lang="en-GB" dirty="0" smtClean="0"/>
                <a:t>.</a:t>
              </a:r>
              <a:endParaRPr lang="en-GB" dirty="0"/>
            </a:p>
          </p:txBody>
        </p:sp>
        <p:sp>
          <p:nvSpPr>
            <p:cNvPr id="14" name="Rectangle 13"/>
            <p:cNvSpPr/>
            <p:nvPr/>
          </p:nvSpPr>
          <p:spPr>
            <a:xfrm>
              <a:off x="4539782" y="1133456"/>
              <a:ext cx="4019964" cy="91710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8696" b="38598"/>
            <a:stretch/>
          </p:blipFill>
          <p:spPr>
            <a:xfrm>
              <a:off x="7619630" y="1219569"/>
              <a:ext cx="741615" cy="697722"/>
            </a:xfrm>
            <a:prstGeom prst="rect">
              <a:avLst/>
            </a:prstGeom>
          </p:spPr>
        </p:pic>
      </p:grpSp>
      <p:grpSp>
        <p:nvGrpSpPr>
          <p:cNvPr id="16" name="Group 15"/>
          <p:cNvGrpSpPr/>
          <p:nvPr/>
        </p:nvGrpSpPr>
        <p:grpSpPr>
          <a:xfrm>
            <a:off x="469066" y="2866078"/>
            <a:ext cx="4019965" cy="1631216"/>
            <a:chOff x="462466" y="4054357"/>
            <a:chExt cx="3934700" cy="1631216"/>
          </a:xfrm>
        </p:grpSpPr>
        <p:sp>
          <p:nvSpPr>
            <p:cNvPr id="17" name="TextBox 16"/>
            <p:cNvSpPr txBox="1"/>
            <p:nvPr/>
          </p:nvSpPr>
          <p:spPr>
            <a:xfrm>
              <a:off x="462466" y="4054357"/>
              <a:ext cx="2863536" cy="1631216"/>
            </a:xfrm>
            <a:prstGeom prst="rect">
              <a:avLst/>
            </a:prstGeom>
            <a:noFill/>
          </p:spPr>
          <p:txBody>
            <a:bodyPr wrap="square" rtlCol="0">
              <a:spAutoFit/>
            </a:bodyPr>
            <a:lstStyle/>
            <a:p>
              <a:r>
                <a:rPr lang="en-GB" sz="1600" b="1" dirty="0" smtClean="0">
                  <a:solidFill>
                    <a:schemeClr val="accent1">
                      <a:lumMod val="75000"/>
                    </a:schemeClr>
                  </a:solidFill>
                </a:rPr>
                <a:t>Gary </a:t>
              </a:r>
              <a:r>
                <a:rPr lang="en-GB" sz="1600" b="1" dirty="0" err="1" smtClean="0">
                  <a:solidFill>
                    <a:schemeClr val="accent1">
                      <a:lumMod val="75000"/>
                    </a:schemeClr>
                  </a:solidFill>
                </a:rPr>
                <a:t>Numan</a:t>
              </a:r>
              <a:r>
                <a:rPr lang="en-GB" sz="1600" b="1" dirty="0" smtClean="0">
                  <a:solidFill>
                    <a:schemeClr val="accent1">
                      <a:lumMod val="75000"/>
                    </a:schemeClr>
                  </a:solidFill>
                </a:rPr>
                <a:t> </a:t>
              </a:r>
              <a:r>
                <a:rPr lang="en-GB" sz="1400" dirty="0" smtClean="0"/>
                <a:t>was a pioneer in electronic music in the late 1970s and 1980s. He had two no1 singles, “Are friends electric?” and “Cars” which have been widely sampled by other artists.  He continues to perform today.</a:t>
              </a:r>
              <a:endParaRPr lang="en-GB" sz="1600" b="1" dirty="0">
                <a:solidFill>
                  <a:schemeClr val="accent2">
                    <a:lumMod val="50000"/>
                  </a:schemeClr>
                </a:solidFill>
              </a:endParaRPr>
            </a:p>
          </p:txBody>
        </p:sp>
        <p:sp>
          <p:nvSpPr>
            <p:cNvPr id="18" name="Rectangle 17"/>
            <p:cNvSpPr/>
            <p:nvPr/>
          </p:nvSpPr>
          <p:spPr>
            <a:xfrm>
              <a:off x="470781" y="4077337"/>
              <a:ext cx="3926385" cy="160823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3628" y="4365817"/>
              <a:ext cx="924271" cy="1008296"/>
            </a:xfrm>
            <a:prstGeom prst="rect">
              <a:avLst/>
            </a:prstGeom>
          </p:spPr>
        </p:pic>
      </p:grpSp>
      <p:grpSp>
        <p:nvGrpSpPr>
          <p:cNvPr id="20" name="Group 19"/>
          <p:cNvGrpSpPr/>
          <p:nvPr/>
        </p:nvGrpSpPr>
        <p:grpSpPr>
          <a:xfrm>
            <a:off x="469067" y="4581128"/>
            <a:ext cx="4019965" cy="1306155"/>
            <a:chOff x="4539781" y="4416375"/>
            <a:chExt cx="4019965" cy="1306155"/>
          </a:xfrm>
        </p:grpSpPr>
        <p:sp>
          <p:nvSpPr>
            <p:cNvPr id="21" name="TextBox 20"/>
            <p:cNvSpPr txBox="1"/>
            <p:nvPr/>
          </p:nvSpPr>
          <p:spPr>
            <a:xfrm>
              <a:off x="4575744" y="4429868"/>
              <a:ext cx="2587931" cy="1292662"/>
            </a:xfrm>
            <a:prstGeom prst="rect">
              <a:avLst/>
            </a:prstGeom>
            <a:noFill/>
          </p:spPr>
          <p:txBody>
            <a:bodyPr wrap="square" rtlCol="0">
              <a:spAutoFit/>
            </a:bodyPr>
            <a:lstStyle/>
            <a:p>
              <a:r>
                <a:rPr lang="en-GB" sz="1600" b="1" dirty="0" smtClean="0">
                  <a:solidFill>
                    <a:schemeClr val="accent1">
                      <a:lumMod val="75000"/>
                    </a:schemeClr>
                  </a:solidFill>
                </a:rPr>
                <a:t>Stephen Wiltshire</a:t>
              </a:r>
              <a:r>
                <a:rPr lang="en-GB" b="1" dirty="0" smtClean="0">
                  <a:solidFill>
                    <a:schemeClr val="accent1">
                      <a:lumMod val="75000"/>
                    </a:schemeClr>
                  </a:solidFill>
                </a:rPr>
                <a:t>, </a:t>
              </a:r>
              <a:r>
                <a:rPr lang="en-GB" sz="1400" b="1" dirty="0" smtClean="0">
                  <a:solidFill>
                    <a:schemeClr val="accent1">
                      <a:lumMod val="75000"/>
                    </a:schemeClr>
                  </a:solidFill>
                </a:rPr>
                <a:t>MBE </a:t>
              </a:r>
              <a:r>
                <a:rPr lang="en-GB" sz="1400" dirty="0" smtClean="0"/>
                <a:t>is a visual artist, known for his incredibly detailed architectural pictures, which he draws from memory</a:t>
              </a:r>
              <a:r>
                <a:rPr lang="en-GB" dirty="0" smtClean="0"/>
                <a:t>.</a:t>
              </a:r>
              <a:endParaRPr lang="en-GB" dirty="0"/>
            </a:p>
          </p:txBody>
        </p:sp>
        <p:sp>
          <p:nvSpPr>
            <p:cNvPr id="22" name="Rectangle 21"/>
            <p:cNvSpPr/>
            <p:nvPr/>
          </p:nvSpPr>
          <p:spPr>
            <a:xfrm>
              <a:off x="4539781" y="4416375"/>
              <a:ext cx="4019965" cy="127487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12228"/>
            <a:stretch/>
          </p:blipFill>
          <p:spPr>
            <a:xfrm>
              <a:off x="7061738" y="4525559"/>
              <a:ext cx="1437897" cy="1101279"/>
            </a:xfrm>
            <a:prstGeom prst="rect">
              <a:avLst/>
            </a:prstGeom>
          </p:spPr>
        </p:pic>
      </p:grpSp>
      <p:grpSp>
        <p:nvGrpSpPr>
          <p:cNvPr id="24" name="Group 23"/>
          <p:cNvGrpSpPr/>
          <p:nvPr/>
        </p:nvGrpSpPr>
        <p:grpSpPr>
          <a:xfrm>
            <a:off x="4630622" y="3765856"/>
            <a:ext cx="4019964" cy="2090150"/>
            <a:chOff x="4539782" y="2145969"/>
            <a:chExt cx="4019964" cy="2090150"/>
          </a:xfrm>
        </p:grpSpPr>
        <p:sp>
          <p:nvSpPr>
            <p:cNvPr id="25" name="TextBox 24"/>
            <p:cNvSpPr txBox="1"/>
            <p:nvPr/>
          </p:nvSpPr>
          <p:spPr>
            <a:xfrm>
              <a:off x="4539782" y="2174015"/>
              <a:ext cx="3092301" cy="2062103"/>
            </a:xfrm>
            <a:prstGeom prst="rect">
              <a:avLst/>
            </a:prstGeom>
            <a:noFill/>
          </p:spPr>
          <p:txBody>
            <a:bodyPr wrap="square" rtlCol="0">
              <a:spAutoFit/>
            </a:bodyPr>
            <a:lstStyle/>
            <a:p>
              <a:r>
                <a:rPr lang="en-GB" sz="1600" b="1" dirty="0" smtClean="0">
                  <a:solidFill>
                    <a:schemeClr val="accent1">
                      <a:lumMod val="75000"/>
                    </a:schemeClr>
                  </a:solidFill>
                </a:rPr>
                <a:t>Temple Grandin </a:t>
              </a:r>
              <a:r>
                <a:rPr lang="en-GB" sz="1400" dirty="0" smtClean="0"/>
                <a:t>transformed the American meat industry with her innovative processing plant designs that reduce stress in animals.</a:t>
              </a:r>
            </a:p>
            <a:p>
              <a:r>
                <a:rPr lang="en-GB" sz="1400" dirty="0" smtClean="0"/>
                <a:t>Temple was one of the first people to publicly acknowledge that she is Autistic. </a:t>
              </a:r>
              <a:r>
                <a:rPr lang="en-GB" sz="1400" dirty="0"/>
                <a:t>She’s now an influential speaker, writer and advocate for Autism </a:t>
              </a:r>
              <a:r>
                <a:rPr lang="en-GB" sz="1400" dirty="0" smtClean="0"/>
                <a:t>rights.</a:t>
              </a:r>
              <a:endParaRPr lang="en-GB" sz="1400" dirty="0"/>
            </a:p>
          </p:txBody>
        </p:sp>
        <p:sp>
          <p:nvSpPr>
            <p:cNvPr id="26" name="Rectangle 25"/>
            <p:cNvSpPr/>
            <p:nvPr/>
          </p:nvSpPr>
          <p:spPr>
            <a:xfrm>
              <a:off x="4539782" y="2145969"/>
              <a:ext cx="4019964" cy="209015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6991" y="2503124"/>
              <a:ext cx="906892" cy="1269649"/>
            </a:xfrm>
            <a:prstGeom prst="rect">
              <a:avLst/>
            </a:prstGeom>
          </p:spPr>
        </p:pic>
      </p:grpSp>
    </p:spTree>
    <p:extLst>
      <p:ext uri="{BB962C8B-B14F-4D97-AF65-F5344CB8AC3E}">
        <p14:creationId xmlns:p14="http://schemas.microsoft.com/office/powerpoint/2010/main" val="3352376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37081" y="1992129"/>
            <a:ext cx="5019693" cy="1338828"/>
          </a:xfrm>
          <a:prstGeom prst="rect">
            <a:avLst/>
          </a:prstGeom>
          <a:noFill/>
          <a:ln w="19050">
            <a:solidFill>
              <a:schemeClr val="accent1">
                <a:lumMod val="75000"/>
              </a:schemeClr>
            </a:solidFill>
          </a:ln>
        </p:spPr>
        <p:txBody>
          <a:bodyPr wrap="square" rtlCol="0">
            <a:spAutoFit/>
          </a:bodyPr>
          <a:lstStyle/>
          <a:p>
            <a:r>
              <a:rPr lang="en-GB" sz="1600" b="1" dirty="0" smtClean="0">
                <a:solidFill>
                  <a:schemeClr val="accent1">
                    <a:lumMod val="75000"/>
                  </a:schemeClr>
                </a:solidFill>
              </a:rPr>
              <a:t>Planning and organising</a:t>
            </a:r>
          </a:p>
          <a:p>
            <a:r>
              <a:rPr lang="en-GB" sz="1300" dirty="0" smtClean="0"/>
              <a:t>Before going to the supermarket, you might make a list of what you need.  If you’re low on toilet paper, you will put that on the list, because you imagine the  consequence of running out, and it’s not good!  If it’s a hot day,  you might plan to collect refrigerated items last, imagining them spoiling if they get too warm.</a:t>
            </a:r>
            <a:endParaRPr lang="en-GB" sz="1300"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371" r="48002"/>
          <a:stretch/>
        </p:blipFill>
        <p:spPr>
          <a:xfrm>
            <a:off x="467545" y="1992129"/>
            <a:ext cx="3021312" cy="3775973"/>
          </a:xfrm>
          <a:prstGeom prst="rect">
            <a:avLst/>
          </a:prstGeom>
        </p:spPr>
      </p:pic>
      <p:sp>
        <p:nvSpPr>
          <p:cNvPr id="2" name="TextBox 1"/>
          <p:cNvSpPr txBox="1"/>
          <p:nvPr/>
        </p:nvSpPr>
        <p:spPr>
          <a:xfrm>
            <a:off x="545730" y="526516"/>
            <a:ext cx="8000661" cy="1323439"/>
          </a:xfrm>
          <a:prstGeom prst="rect">
            <a:avLst/>
          </a:prstGeom>
          <a:noFill/>
        </p:spPr>
        <p:txBody>
          <a:bodyPr wrap="square" rtlCol="0">
            <a:spAutoFit/>
          </a:bodyPr>
          <a:lstStyle/>
          <a:p>
            <a:r>
              <a:rPr lang="en-GB" sz="1600" dirty="0"/>
              <a:t>Social imagination is linked to important life skills</a:t>
            </a:r>
            <a:r>
              <a:rPr lang="en-GB" sz="1600" b="1" dirty="0"/>
              <a:t>. </a:t>
            </a:r>
            <a:r>
              <a:rPr lang="en-GB" sz="1600" dirty="0" smtClean="0"/>
              <a:t>Often</a:t>
            </a:r>
            <a:r>
              <a:rPr lang="en-GB" sz="1600" dirty="0"/>
              <a:t>, we use these skills without being aware of </a:t>
            </a:r>
            <a:r>
              <a:rPr lang="en-GB" sz="1600" dirty="0" smtClean="0"/>
              <a:t>it.  Social imagination processes can be subconscious, or so rapid that it seems instantaneous.  Let’s look at an everyday example – going to the supermarket. </a:t>
            </a:r>
            <a:endParaRPr lang="en-GB" sz="1600" dirty="0"/>
          </a:p>
          <a:p>
            <a:r>
              <a:rPr lang="en-GB" sz="1600" b="1" dirty="0" smtClean="0"/>
              <a:t>Click on </a:t>
            </a:r>
            <a:r>
              <a:rPr lang="en-GB" sz="1600" dirty="0" smtClean="0"/>
              <a:t>to see the skills in action.</a:t>
            </a:r>
            <a:endParaRPr lang="en-GB" sz="1600" dirty="0"/>
          </a:p>
        </p:txBody>
      </p:sp>
      <p:sp>
        <p:nvSpPr>
          <p:cNvPr id="14" name="Rectangle 13"/>
          <p:cNvSpPr/>
          <p:nvPr/>
        </p:nvSpPr>
        <p:spPr>
          <a:xfrm>
            <a:off x="3552726" y="3429000"/>
            <a:ext cx="5019694" cy="2339102"/>
          </a:xfrm>
          <a:prstGeom prst="rect">
            <a:avLst/>
          </a:prstGeom>
          <a:ln w="19050">
            <a:solidFill>
              <a:schemeClr val="accent1">
                <a:lumMod val="75000"/>
              </a:schemeClr>
            </a:solidFill>
          </a:ln>
        </p:spPr>
        <p:txBody>
          <a:bodyPr wrap="square">
            <a:spAutoFit/>
          </a:bodyPr>
          <a:lstStyle/>
          <a:p>
            <a:r>
              <a:rPr lang="en-GB" sz="1600" b="1" dirty="0" smtClean="0">
                <a:solidFill>
                  <a:schemeClr val="accent1">
                    <a:lumMod val="75000"/>
                  </a:schemeClr>
                </a:solidFill>
                <a:latin typeface="Arial" panose="020B0604020202020204" pitchFamily="34" charset="0"/>
                <a:cs typeface="Arial" panose="020B0604020202020204" pitchFamily="34" charset="0"/>
              </a:rPr>
              <a:t>Problem </a:t>
            </a:r>
            <a:r>
              <a:rPr lang="en-GB" sz="1600" b="1" dirty="0">
                <a:solidFill>
                  <a:schemeClr val="accent1">
                    <a:lumMod val="75000"/>
                  </a:schemeClr>
                </a:solidFill>
                <a:latin typeface="Arial" panose="020B0604020202020204" pitchFamily="34" charset="0"/>
                <a:cs typeface="Arial" panose="020B0604020202020204" pitchFamily="34" charset="0"/>
              </a:rPr>
              <a:t>solving</a:t>
            </a:r>
          </a:p>
          <a:p>
            <a:r>
              <a:rPr lang="en-GB" sz="1300" dirty="0" smtClean="0">
                <a:latin typeface="Arial" panose="020B0604020202020204" pitchFamily="34" charset="0"/>
                <a:cs typeface="Arial" panose="020B0604020202020204" pitchFamily="34" charset="0"/>
              </a:rPr>
              <a:t>If the supermarket has run out of your favourite brand, you might imagine how other products would be able to replace it, and choose something else.</a:t>
            </a:r>
          </a:p>
          <a:p>
            <a:r>
              <a:rPr lang="en-GB" sz="1300" dirty="0" smtClean="0">
                <a:latin typeface="Arial" panose="020B0604020202020204" pitchFamily="34" charset="0"/>
                <a:cs typeface="Arial" panose="020B0604020202020204" pitchFamily="34" charset="0"/>
              </a:rPr>
              <a:t>If the product you want is at the back of the top shelf, you imagine different things you could do – climb up the shelves, ask a member of staff, go without, or choose something different .  You pick the one that you most imagine having a positive result.  You’d probably imagine how other people might react, and how you’d feel about being seen climbing up the shelves before choosing to do that!</a:t>
            </a:r>
          </a:p>
        </p:txBody>
      </p:sp>
    </p:spTree>
    <p:extLst>
      <p:ext uri="{BB962C8B-B14F-4D97-AF65-F5344CB8AC3E}">
        <p14:creationId xmlns:p14="http://schemas.microsoft.com/office/powerpoint/2010/main" val="16946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9577" y="4388123"/>
            <a:ext cx="7952589" cy="1292662"/>
          </a:xfrm>
          <a:prstGeom prst="rect">
            <a:avLst/>
          </a:prstGeom>
          <a:noFill/>
          <a:ln w="19050">
            <a:solidFill>
              <a:schemeClr val="accent1">
                <a:lumMod val="75000"/>
              </a:schemeClr>
            </a:solidFill>
          </a:ln>
        </p:spPr>
        <p:txBody>
          <a:bodyPr wrap="square" bIns="0" rtlCol="0">
            <a:spAutoFit/>
          </a:bodyPr>
          <a:lstStyle/>
          <a:p>
            <a:r>
              <a:rPr lang="en-GB" sz="1600" b="1" dirty="0">
                <a:solidFill>
                  <a:schemeClr val="accent1">
                    <a:lumMod val="75000"/>
                  </a:schemeClr>
                </a:solidFill>
                <a:latin typeface="Arial" panose="020B0604020202020204" pitchFamily="34" charset="0"/>
                <a:cs typeface="Arial" panose="020B0604020202020204" pitchFamily="34" charset="0"/>
              </a:rPr>
              <a:t>Understanding and predicting other people’s reactions and behaviours </a:t>
            </a:r>
            <a:endParaRPr lang="en-GB" sz="1600" b="1" dirty="0" smtClean="0">
              <a:solidFill>
                <a:schemeClr val="accent1">
                  <a:lumMod val="75000"/>
                </a:schemeClr>
              </a:solidFill>
              <a:latin typeface="Arial" panose="020B0604020202020204" pitchFamily="34" charset="0"/>
              <a:cs typeface="Arial" panose="020B0604020202020204" pitchFamily="34" charset="0"/>
            </a:endParaRPr>
          </a:p>
          <a:p>
            <a:r>
              <a:rPr lang="en-GB" sz="1300" dirty="0" smtClean="0">
                <a:latin typeface="Arial" panose="020B0604020202020204" pitchFamily="34" charset="0"/>
                <a:cs typeface="Arial" panose="020B0604020202020204" pitchFamily="34" charset="0"/>
              </a:rPr>
              <a:t>If someone who lives with you is on a diet, you might not buy a trolley full of full-fat food, desserts and  pies. You would predict that they wouldn’t eat them, and wouldn’t be very pleased with you.</a:t>
            </a:r>
          </a:p>
          <a:p>
            <a:endParaRPr lang="en-GB" sz="1300" dirty="0" smtClean="0">
              <a:latin typeface="Arial" panose="020B0604020202020204" pitchFamily="34" charset="0"/>
              <a:cs typeface="Arial" panose="020B0604020202020204" pitchFamily="34" charset="0"/>
            </a:endParaRPr>
          </a:p>
          <a:p>
            <a:r>
              <a:rPr lang="en-GB" sz="1300" dirty="0" smtClean="0">
                <a:latin typeface="Arial" panose="020B0604020202020204" pitchFamily="34" charset="0"/>
                <a:cs typeface="Arial" panose="020B0604020202020204" pitchFamily="34" charset="0"/>
              </a:rPr>
              <a:t>You might be polite to the assistants, because your past experience has shown you that people are more likely to be helpful if you speak to them with respect.</a:t>
            </a:r>
            <a:endParaRPr lang="en-GB" sz="1300" dirty="0"/>
          </a:p>
        </p:txBody>
      </p:sp>
      <p:sp>
        <p:nvSpPr>
          <p:cNvPr id="8" name="TextBox 7"/>
          <p:cNvSpPr txBox="1"/>
          <p:nvPr/>
        </p:nvSpPr>
        <p:spPr>
          <a:xfrm>
            <a:off x="5284507" y="548680"/>
            <a:ext cx="3307146" cy="3585597"/>
          </a:xfrm>
          <a:prstGeom prst="rect">
            <a:avLst/>
          </a:prstGeom>
          <a:noFill/>
          <a:ln w="19050">
            <a:solidFill>
              <a:schemeClr val="accent1">
                <a:lumMod val="75000"/>
              </a:schemeClr>
            </a:solidFill>
          </a:ln>
        </p:spPr>
        <p:txBody>
          <a:bodyPr wrap="square" rtlCol="0">
            <a:spAutoFit/>
          </a:bodyPr>
          <a:lstStyle/>
          <a:p>
            <a:r>
              <a:rPr lang="en-GB" sz="1600" b="1" dirty="0" smtClean="0">
                <a:solidFill>
                  <a:schemeClr val="accent1">
                    <a:lumMod val="75000"/>
                  </a:schemeClr>
                </a:solidFill>
                <a:latin typeface="Arial" panose="020B0604020202020204" pitchFamily="34" charset="0"/>
                <a:cs typeface="Arial" panose="020B0604020202020204" pitchFamily="34" charset="0"/>
              </a:rPr>
              <a:t>Understanding </a:t>
            </a:r>
            <a:r>
              <a:rPr lang="en-GB" sz="1600" b="1" dirty="0">
                <a:solidFill>
                  <a:schemeClr val="accent1">
                    <a:lumMod val="75000"/>
                  </a:schemeClr>
                </a:solidFill>
                <a:latin typeface="Arial" panose="020B0604020202020204" pitchFamily="34" charset="0"/>
                <a:cs typeface="Arial" panose="020B0604020202020204" pitchFamily="34" charset="0"/>
              </a:rPr>
              <a:t>time:  past, present and future </a:t>
            </a:r>
            <a:endParaRPr lang="en-GB" sz="1600" b="1" dirty="0" smtClean="0">
              <a:solidFill>
                <a:schemeClr val="accent1">
                  <a:lumMod val="75000"/>
                </a:schemeClr>
              </a:solidFill>
              <a:latin typeface="Arial" panose="020B0604020202020204" pitchFamily="34" charset="0"/>
              <a:cs typeface="Arial" panose="020B0604020202020204" pitchFamily="34" charset="0"/>
            </a:endParaRPr>
          </a:p>
          <a:p>
            <a:r>
              <a:rPr lang="en-GB" sz="1300" dirty="0" smtClean="0">
                <a:latin typeface="Arial" panose="020B0604020202020204" pitchFamily="34" charset="0"/>
                <a:cs typeface="Arial" panose="020B0604020202020204" pitchFamily="34" charset="0"/>
              </a:rPr>
              <a:t>When you choose food to buy, you imagine the length of time between now and the sell by date (how long that is, how many meals you’ll eat, what else you are doing) to help you decide whether to buy it or not.  (You might imagine incorrectly and end up throwing away a lot of salad!)</a:t>
            </a:r>
          </a:p>
          <a:p>
            <a:r>
              <a:rPr lang="en-GB" sz="1300" dirty="0" smtClean="0">
                <a:latin typeface="Arial" panose="020B0604020202020204" pitchFamily="34" charset="0"/>
                <a:cs typeface="Arial" panose="020B0604020202020204" pitchFamily="34" charset="0"/>
              </a:rPr>
              <a:t>You understand that you need to shop during opening hours, because you can imagine the shop open at that time, and closed at other times.</a:t>
            </a:r>
          </a:p>
          <a:p>
            <a:r>
              <a:rPr lang="en-GB" sz="1300" dirty="0" smtClean="0">
                <a:latin typeface="Arial" panose="020B0604020202020204" pitchFamily="34" charset="0"/>
                <a:cs typeface="Arial" panose="020B0604020202020204" pitchFamily="34" charset="0"/>
              </a:rPr>
              <a:t>You probably won’t go and pay for each item one at a time, as you can imagine the sequence of choosing all your goods and paying at the end.</a:t>
            </a:r>
            <a:endParaRPr lang="en-GB" sz="13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371" r="68891"/>
          <a:stretch/>
        </p:blipFill>
        <p:spPr>
          <a:xfrm>
            <a:off x="3215315" y="548679"/>
            <a:ext cx="1768531" cy="3631764"/>
          </a:xfrm>
          <a:prstGeom prst="rect">
            <a:avLst/>
          </a:prstGeom>
        </p:spPr>
      </p:pic>
      <p:sp>
        <p:nvSpPr>
          <p:cNvPr id="16" name="TextBox 15"/>
          <p:cNvSpPr txBox="1"/>
          <p:nvPr/>
        </p:nvSpPr>
        <p:spPr>
          <a:xfrm>
            <a:off x="629577" y="548680"/>
            <a:ext cx="2435477" cy="3431709"/>
          </a:xfrm>
          <a:prstGeom prst="rect">
            <a:avLst/>
          </a:prstGeom>
          <a:noFill/>
          <a:ln w="19050">
            <a:solidFill>
              <a:schemeClr val="accent1">
                <a:lumMod val="75000"/>
              </a:schemeClr>
            </a:solidFill>
          </a:ln>
        </p:spPr>
        <p:txBody>
          <a:bodyPr wrap="square" rtlCol="0">
            <a:spAutoFit/>
          </a:bodyPr>
          <a:lstStyle/>
          <a:p>
            <a:r>
              <a:rPr lang="en-GB" sz="1600" b="1" dirty="0" smtClean="0">
                <a:solidFill>
                  <a:schemeClr val="accent1">
                    <a:lumMod val="75000"/>
                  </a:schemeClr>
                </a:solidFill>
              </a:rPr>
              <a:t>Managing change and coping in unfamiliar situations</a:t>
            </a:r>
          </a:p>
          <a:p>
            <a:r>
              <a:rPr lang="en-GB" sz="1300" dirty="0" smtClean="0"/>
              <a:t>You get to the end of the aisle where milk is usually stocked, and biscuits are there, not milk. You know that it’s highly unlikely that a supermarket has stopped selling milk. </a:t>
            </a:r>
          </a:p>
          <a:p>
            <a:endParaRPr lang="en-GB" sz="1300" dirty="0"/>
          </a:p>
          <a:p>
            <a:r>
              <a:rPr lang="en-GB" sz="1300" dirty="0" smtClean="0"/>
              <a:t>Your </a:t>
            </a:r>
            <a:r>
              <a:rPr lang="en-GB" sz="1300" dirty="0"/>
              <a:t>past experience of supermarkets tells you that sometimes they change things around, so you </a:t>
            </a:r>
            <a:r>
              <a:rPr lang="en-GB" sz="1300" dirty="0" smtClean="0"/>
              <a:t>wouldn’t panic, you’d just </a:t>
            </a:r>
            <a:r>
              <a:rPr lang="en-GB" sz="1300" dirty="0"/>
              <a:t>look elsewhere for it. </a:t>
            </a:r>
          </a:p>
        </p:txBody>
      </p:sp>
    </p:spTree>
    <p:extLst>
      <p:ext uri="{BB962C8B-B14F-4D97-AF65-F5344CB8AC3E}">
        <p14:creationId xmlns:p14="http://schemas.microsoft.com/office/powerpoint/2010/main" val="23248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5862" y="548680"/>
            <a:ext cx="8136904" cy="338554"/>
          </a:xfrm>
          <a:prstGeom prst="rect">
            <a:avLst/>
          </a:prstGeom>
          <a:noFill/>
        </p:spPr>
        <p:txBody>
          <a:bodyPr wrap="square" rtlCol="0">
            <a:spAutoFit/>
          </a:bodyPr>
          <a:lstStyle/>
          <a:p>
            <a:r>
              <a:rPr lang="en-GB" sz="1600" dirty="0" smtClean="0"/>
              <a:t>You can probably see from those examples how important Social imagination is.  </a:t>
            </a:r>
          </a:p>
        </p:txBody>
      </p:sp>
      <p:sp>
        <p:nvSpPr>
          <p:cNvPr id="11" name="Rectangle 10"/>
          <p:cNvSpPr/>
          <p:nvPr/>
        </p:nvSpPr>
        <p:spPr>
          <a:xfrm>
            <a:off x="503548" y="3382737"/>
            <a:ext cx="8136904" cy="1815882"/>
          </a:xfrm>
          <a:prstGeom prst="rect">
            <a:avLst/>
          </a:prstGeom>
        </p:spPr>
        <p:txBody>
          <a:bodyPr wrap="square">
            <a:spAutoFit/>
          </a:bodyPr>
          <a:lstStyle/>
          <a:p>
            <a:r>
              <a:rPr lang="en-GB" sz="1400" dirty="0" smtClean="0"/>
              <a:t>If you’re unable to use your social imagination, your </a:t>
            </a:r>
            <a:r>
              <a:rPr lang="en-GB" sz="1400" dirty="0"/>
              <a:t>trip to the supermarket </a:t>
            </a:r>
            <a:r>
              <a:rPr lang="en-GB" sz="1400" dirty="0" smtClean="0"/>
              <a:t>could be rather chaotic and unproductive.  </a:t>
            </a:r>
          </a:p>
          <a:p>
            <a:endParaRPr lang="en-GB" sz="1400" dirty="0"/>
          </a:p>
          <a:p>
            <a:r>
              <a:rPr lang="en-GB" sz="1400" dirty="0" smtClean="0"/>
              <a:t>You might buy things you don’t need, and forget things you do.  Or buy way too much or too little.  </a:t>
            </a:r>
          </a:p>
          <a:p>
            <a:endParaRPr lang="en-GB" sz="1400" dirty="0"/>
          </a:p>
          <a:p>
            <a:r>
              <a:rPr lang="en-GB" sz="1400" dirty="0" smtClean="0"/>
              <a:t>You might end up standing in front of the bread for ages, trying to decide which one to buy, because they don’t have the wholemeal loaf you always buy..  Or go away without the washing up liquid you really needed because there was none on the shelf, and you didn’t know who you could ask for help.</a:t>
            </a:r>
          </a:p>
        </p:txBody>
      </p:sp>
      <p:sp>
        <p:nvSpPr>
          <p:cNvPr id="12" name="Cloud Callout 11"/>
          <p:cNvSpPr/>
          <p:nvPr/>
        </p:nvSpPr>
        <p:spPr>
          <a:xfrm>
            <a:off x="625860" y="887234"/>
            <a:ext cx="7848872" cy="2495503"/>
          </a:xfrm>
          <a:prstGeom prst="cloudCallout">
            <a:avLst>
              <a:gd name="adj1" fmla="val 48880"/>
              <a:gd name="adj2" fmla="val 42701"/>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Ins="0" rtlCol="0" anchor="ctr"/>
          <a:lstStyle/>
          <a:p>
            <a:pPr algn="ctr"/>
            <a:r>
              <a:rPr lang="en-GB" b="1" dirty="0" smtClean="0">
                <a:solidFill>
                  <a:schemeClr val="accent6">
                    <a:lumMod val="50000"/>
                  </a:schemeClr>
                </a:solidFill>
              </a:rPr>
              <a:t>Imagine…</a:t>
            </a:r>
          </a:p>
          <a:p>
            <a:r>
              <a:rPr lang="en-GB" sz="1600" dirty="0" smtClean="0">
                <a:solidFill>
                  <a:schemeClr val="accent6">
                    <a:lumMod val="50000"/>
                  </a:schemeClr>
                </a:solidFill>
              </a:rPr>
              <a:t>You take a trip to the supermarket, and aren’t able to use any social imagination skills.  You can’t plan or make choices.  You can’t predict how anyone will react to you, and can’t work out how to deal with changes. You know you’re shopping for a week, but don’t really know whether that’s a short time, or a long time.</a:t>
            </a:r>
            <a:endParaRPr lang="en-GB" sz="1600" dirty="0">
              <a:solidFill>
                <a:schemeClr val="accent6">
                  <a:lumMod val="50000"/>
                </a:schemeClr>
              </a:solidFill>
            </a:endParaRPr>
          </a:p>
        </p:txBody>
      </p:sp>
      <p:sp>
        <p:nvSpPr>
          <p:cNvPr id="2" name="Rectangle 1"/>
          <p:cNvSpPr/>
          <p:nvPr/>
        </p:nvSpPr>
        <p:spPr>
          <a:xfrm>
            <a:off x="481844" y="5173454"/>
            <a:ext cx="8014592" cy="584775"/>
          </a:xfrm>
          <a:prstGeom prst="rect">
            <a:avLst/>
          </a:prstGeom>
        </p:spPr>
        <p:txBody>
          <a:bodyPr wrap="square">
            <a:spAutoFit/>
          </a:bodyPr>
          <a:lstStyle/>
          <a:p>
            <a:pPr algn="ctr"/>
            <a:r>
              <a:rPr lang="en-GB" sz="1600" b="1" dirty="0" smtClean="0">
                <a:solidFill>
                  <a:schemeClr val="accent6">
                    <a:lumMod val="50000"/>
                  </a:schemeClr>
                </a:solidFill>
              </a:rPr>
              <a:t>You’d </a:t>
            </a:r>
            <a:r>
              <a:rPr lang="en-GB" sz="1600" b="1" dirty="0">
                <a:solidFill>
                  <a:schemeClr val="accent6">
                    <a:lumMod val="50000"/>
                  </a:schemeClr>
                </a:solidFill>
              </a:rPr>
              <a:t>probably find the experience confusing, stressful, and possibly even distressing or frightening.</a:t>
            </a:r>
          </a:p>
        </p:txBody>
      </p:sp>
    </p:spTree>
    <p:extLst>
      <p:ext uri="{BB962C8B-B14F-4D97-AF65-F5344CB8AC3E}">
        <p14:creationId xmlns:p14="http://schemas.microsoft.com/office/powerpoint/2010/main" val="55539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utism Informed">
      <a:dk1>
        <a:sysClr val="windowText" lastClr="000000"/>
      </a:dk1>
      <a:lt1>
        <a:sysClr val="window" lastClr="FFFFFF"/>
      </a:lt1>
      <a:dk2>
        <a:srgbClr val="0B769C"/>
      </a:dk2>
      <a:lt2>
        <a:srgbClr val="B4DCFA"/>
      </a:lt2>
      <a:accent1>
        <a:srgbClr val="0B769C"/>
      </a:accent1>
      <a:accent2>
        <a:srgbClr val="5ECCF3"/>
      </a:accent2>
      <a:accent3>
        <a:srgbClr val="A7EA52"/>
      </a:accent3>
      <a:accent4>
        <a:srgbClr val="5DCEAF"/>
      </a:accent4>
      <a:accent5>
        <a:srgbClr val="FF8021"/>
      </a:accent5>
      <a:accent6>
        <a:srgbClr val="F14124"/>
      </a:accent6>
      <a:hlink>
        <a:srgbClr val="22725C"/>
      </a:hlink>
      <a:folHlink>
        <a:srgbClr val="59A8D1"/>
      </a:folHlink>
    </a:clrScheme>
    <a:fontScheme name="Custom 1">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34292</TotalTime>
  <Words>5968</Words>
  <Application>Microsoft Office PowerPoint</Application>
  <PresentationFormat>On-screen Show (4:3)</PresentationFormat>
  <Paragraphs>324</Paragraphs>
  <Slides>31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Verdana</vt:lpstr>
      <vt:lpstr>Wingdings</vt:lpstr>
      <vt:lpstr>Wingdings 2</vt:lpstr>
      <vt:lpstr>Aspect</vt:lpstr>
      <vt:lpstr>Scottish Borders Autism Strategy</vt:lpstr>
      <vt:lpstr>PowerPoint Presentation</vt:lpstr>
      <vt:lpstr>PowerPoint Presentation</vt:lpstr>
      <vt:lpstr>Recap</vt:lpstr>
      <vt:lpstr>Understanding Social Imagination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Routines, transitions and coping with change</vt:lpstr>
      <vt:lpstr>PowerPoint Presentation</vt:lpstr>
      <vt:lpstr>PowerPoint Presentation</vt:lpstr>
      <vt:lpstr>PowerPoint Presentation</vt:lpstr>
      <vt:lpstr>PowerPoint Presentation</vt:lpstr>
      <vt:lpstr>PowerPoint Presentation</vt:lpstr>
      <vt:lpstr>Repetitive behaviours</vt:lpstr>
      <vt:lpstr>Stimming</vt:lpstr>
      <vt:lpstr>PowerPoint Presentation</vt:lpstr>
      <vt:lpstr>Intense Interests</vt:lpstr>
      <vt:lpstr>PowerPoint Presentation</vt:lpstr>
      <vt:lpstr>PowerPoint Presentation</vt:lpstr>
      <vt:lpstr>PowerPoint Presentation</vt:lpstr>
      <vt:lpstr>Girls and women</vt:lpstr>
      <vt:lpstr>Getting it Right For Every Child</vt:lpstr>
      <vt:lpstr>PowerPoint Presentation</vt:lpstr>
      <vt:lpstr>Strengths</vt:lpstr>
      <vt:lpstr>PowerPoint Presentation</vt:lpstr>
      <vt:lpstr>PowerPoint Presentation</vt:lpstr>
    </vt:vector>
  </TitlesOfParts>
  <Company>Scottish Borders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Borders Autism Strategy</dc:title>
  <dc:creator>Hurding, Anita</dc:creator>
  <cp:lastModifiedBy>Hurding, Anita</cp:lastModifiedBy>
  <cp:revision>231</cp:revision>
  <dcterms:created xsi:type="dcterms:W3CDTF">2018-02-27T09:56:39Z</dcterms:created>
  <dcterms:modified xsi:type="dcterms:W3CDTF">2019-08-21T10:28:27Z</dcterms:modified>
</cp:coreProperties>
</file>