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86" r:id="rId3"/>
    <p:sldId id="287" r:id="rId4"/>
    <p:sldId id="260" r:id="rId5"/>
    <p:sldId id="261" r:id="rId6"/>
    <p:sldId id="262" r:id="rId7"/>
    <p:sldId id="263" r:id="rId8"/>
    <p:sldId id="264" r:id="rId9"/>
    <p:sldId id="266" r:id="rId10"/>
    <p:sldId id="265" r:id="rId11"/>
    <p:sldId id="268" r:id="rId12"/>
    <p:sldId id="269" r:id="rId13"/>
    <p:sldId id="271" r:id="rId14"/>
    <p:sldId id="270" r:id="rId15"/>
    <p:sldId id="273" r:id="rId16"/>
    <p:sldId id="274" r:id="rId17"/>
    <p:sldId id="272" r:id="rId18"/>
    <p:sldId id="275" r:id="rId19"/>
    <p:sldId id="277" r:id="rId20"/>
    <p:sldId id="278" r:id="rId21"/>
    <p:sldId id="282" r:id="rId22"/>
    <p:sldId id="279" r:id="rId23"/>
    <p:sldId id="276" r:id="rId24"/>
    <p:sldId id="281" r:id="rId25"/>
    <p:sldId id="280" r:id="rId26"/>
    <p:sldId id="283" r:id="rId27"/>
    <p:sldId id="284" r:id="rId28"/>
    <p:sldId id="288"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zcUa1AYsqWjem23Bon5BQ==" hashData="GzKOj/r6OiuJRqlygeifD2KCSwXRhrPFkxKpdH6Il3XwWK0LkgsefvbWne9f+cLAuPcHKjzeD8hnNRG9xda+n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BE72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8" d="100"/>
          <a:sy n="48" d="100"/>
        </p:scale>
        <p:origin x="111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58B77E-AE71-446D-8B14-9927002A9A1E}" type="doc">
      <dgm:prSet loTypeId="urn:microsoft.com/office/officeart/2005/8/layout/venn1" loCatId="relationship" qsTypeId="urn:microsoft.com/office/officeart/2005/8/quickstyle/simple1" qsCatId="simple" csTypeId="urn:microsoft.com/office/officeart/2005/8/colors/accent1_2" csCatId="accent1" phldr="1"/>
      <dgm:spPr/>
    </dgm:pt>
    <dgm:pt modelId="{44526955-20A7-41C1-A627-D8CC303C059C}">
      <dgm:prSet phldrT="[Text]" custT="1"/>
      <dgm:spPr/>
      <dgm:t>
        <a:bodyPr/>
        <a:lstStyle/>
        <a:p>
          <a:pPr marL="0" indent="0" algn="ctr"/>
          <a:r>
            <a:rPr lang="en-GB" sz="1400" b="1" dirty="0" smtClean="0"/>
            <a:t>SPD</a:t>
          </a:r>
          <a:endParaRPr lang="en-GB" sz="900" b="1" dirty="0"/>
        </a:p>
      </dgm:t>
    </dgm:pt>
    <dgm:pt modelId="{63B719A4-5AF9-44DB-B27A-571CBF9E3314}" type="parTrans" cxnId="{AA2C0F0A-0D4B-4692-8E98-B521D989F480}">
      <dgm:prSet/>
      <dgm:spPr/>
      <dgm:t>
        <a:bodyPr/>
        <a:lstStyle/>
        <a:p>
          <a:endParaRPr lang="en-GB"/>
        </a:p>
      </dgm:t>
    </dgm:pt>
    <dgm:pt modelId="{AC9A5552-E155-43F1-92B4-84AEB7798E8F}" type="sibTrans" cxnId="{AA2C0F0A-0D4B-4692-8E98-B521D989F480}">
      <dgm:prSet/>
      <dgm:spPr/>
      <dgm:t>
        <a:bodyPr/>
        <a:lstStyle/>
        <a:p>
          <a:endParaRPr lang="en-GB"/>
        </a:p>
      </dgm:t>
    </dgm:pt>
    <dgm:pt modelId="{B90A5F6C-48BB-4E37-AC78-703F103088C3}">
      <dgm:prSet phldrT="[Text]" custT="1"/>
      <dgm:spPr>
        <a:solidFill>
          <a:schemeClr val="accent5">
            <a:lumMod val="50000"/>
            <a:alpha val="50000"/>
          </a:schemeClr>
        </a:solidFill>
      </dgm:spPr>
      <dgm:t>
        <a:bodyPr/>
        <a:lstStyle/>
        <a:p>
          <a:pPr marL="0" indent="0" algn="ctr"/>
          <a:r>
            <a:rPr lang="en-GB" sz="1000" b="1" dirty="0" smtClean="0"/>
            <a:t>Autism</a:t>
          </a:r>
          <a:endParaRPr lang="en-GB" sz="700" b="1" dirty="0"/>
        </a:p>
      </dgm:t>
    </dgm:pt>
    <dgm:pt modelId="{C20A375A-76AC-49E5-BFDE-06677B7A2DFF}" type="parTrans" cxnId="{D38E1D3C-745C-4961-B2B8-C7404E0BEA48}">
      <dgm:prSet/>
      <dgm:spPr/>
      <dgm:t>
        <a:bodyPr/>
        <a:lstStyle/>
        <a:p>
          <a:endParaRPr lang="en-GB"/>
        </a:p>
      </dgm:t>
    </dgm:pt>
    <dgm:pt modelId="{C17B0B83-6A96-4235-BBEC-0B5B8966F673}" type="sibTrans" cxnId="{D38E1D3C-745C-4961-B2B8-C7404E0BEA48}">
      <dgm:prSet/>
      <dgm:spPr/>
      <dgm:t>
        <a:bodyPr/>
        <a:lstStyle/>
        <a:p>
          <a:endParaRPr lang="en-GB"/>
        </a:p>
      </dgm:t>
    </dgm:pt>
    <dgm:pt modelId="{CAE564B2-1774-48FB-9277-F9067F5CBC83}" type="pres">
      <dgm:prSet presAssocID="{3458B77E-AE71-446D-8B14-9927002A9A1E}" presName="compositeShape" presStyleCnt="0">
        <dgm:presLayoutVars>
          <dgm:chMax val="7"/>
          <dgm:dir/>
          <dgm:resizeHandles val="exact"/>
        </dgm:presLayoutVars>
      </dgm:prSet>
      <dgm:spPr/>
    </dgm:pt>
    <dgm:pt modelId="{0932EF58-FA5C-4467-AA15-3657C2E852E3}" type="pres">
      <dgm:prSet presAssocID="{44526955-20A7-41C1-A627-D8CC303C059C}" presName="circ1" presStyleLbl="vennNode1" presStyleIdx="0" presStyleCnt="2" custScaleX="62875" custScaleY="61642" custLinFactNeighborX="-28535" custLinFactNeighborY="-64770"/>
      <dgm:spPr/>
      <dgm:t>
        <a:bodyPr/>
        <a:lstStyle/>
        <a:p>
          <a:endParaRPr lang="en-GB"/>
        </a:p>
      </dgm:t>
    </dgm:pt>
    <dgm:pt modelId="{9D03F163-A08F-45EE-B0EF-62F0694AF7A4}" type="pres">
      <dgm:prSet presAssocID="{44526955-20A7-41C1-A627-D8CC303C059C}" presName="circ1Tx" presStyleLbl="revTx" presStyleIdx="0" presStyleCnt="0">
        <dgm:presLayoutVars>
          <dgm:chMax val="0"/>
          <dgm:chPref val="0"/>
          <dgm:bulletEnabled val="1"/>
        </dgm:presLayoutVars>
      </dgm:prSet>
      <dgm:spPr/>
      <dgm:t>
        <a:bodyPr/>
        <a:lstStyle/>
        <a:p>
          <a:endParaRPr lang="en-GB"/>
        </a:p>
      </dgm:t>
    </dgm:pt>
    <dgm:pt modelId="{4DFA2115-8FF2-4343-AEE2-0DE4E45EB05D}" type="pres">
      <dgm:prSet presAssocID="{B90A5F6C-48BB-4E37-AC78-703F103088C3}" presName="circ2" presStyleLbl="vennNode1" presStyleIdx="1" presStyleCnt="2" custScaleX="36924" custScaleY="34001" custLinFactNeighborX="-81890" custLinFactNeighborY="-78367"/>
      <dgm:spPr/>
      <dgm:t>
        <a:bodyPr/>
        <a:lstStyle/>
        <a:p>
          <a:endParaRPr lang="en-GB"/>
        </a:p>
      </dgm:t>
    </dgm:pt>
    <dgm:pt modelId="{CC3493FD-7D22-4C4E-9674-A65A0C7968CB}" type="pres">
      <dgm:prSet presAssocID="{B90A5F6C-48BB-4E37-AC78-703F103088C3}" presName="circ2Tx" presStyleLbl="revTx" presStyleIdx="0" presStyleCnt="0">
        <dgm:presLayoutVars>
          <dgm:chMax val="0"/>
          <dgm:chPref val="0"/>
          <dgm:bulletEnabled val="1"/>
        </dgm:presLayoutVars>
      </dgm:prSet>
      <dgm:spPr/>
      <dgm:t>
        <a:bodyPr/>
        <a:lstStyle/>
        <a:p>
          <a:endParaRPr lang="en-GB"/>
        </a:p>
      </dgm:t>
    </dgm:pt>
  </dgm:ptLst>
  <dgm:cxnLst>
    <dgm:cxn modelId="{D38E1D3C-745C-4961-B2B8-C7404E0BEA48}" srcId="{3458B77E-AE71-446D-8B14-9927002A9A1E}" destId="{B90A5F6C-48BB-4E37-AC78-703F103088C3}" srcOrd="1" destOrd="0" parTransId="{C20A375A-76AC-49E5-BFDE-06677B7A2DFF}" sibTransId="{C17B0B83-6A96-4235-BBEC-0B5B8966F673}"/>
    <dgm:cxn modelId="{72C31129-C6D0-41C4-8B98-D0718DF43DDF}" type="presOf" srcId="{44526955-20A7-41C1-A627-D8CC303C059C}" destId="{9D03F163-A08F-45EE-B0EF-62F0694AF7A4}" srcOrd="1" destOrd="0" presId="urn:microsoft.com/office/officeart/2005/8/layout/venn1"/>
    <dgm:cxn modelId="{B532C135-B317-474A-9495-824548433691}" type="presOf" srcId="{3458B77E-AE71-446D-8B14-9927002A9A1E}" destId="{CAE564B2-1774-48FB-9277-F9067F5CBC83}" srcOrd="0" destOrd="0" presId="urn:microsoft.com/office/officeart/2005/8/layout/venn1"/>
    <dgm:cxn modelId="{EDD9AF41-5185-4D3F-A24D-77BF219670A2}" type="presOf" srcId="{B90A5F6C-48BB-4E37-AC78-703F103088C3}" destId="{CC3493FD-7D22-4C4E-9674-A65A0C7968CB}" srcOrd="1" destOrd="0" presId="urn:microsoft.com/office/officeart/2005/8/layout/venn1"/>
    <dgm:cxn modelId="{8BE707E8-F769-4ACA-8D29-F10727E3CF70}" type="presOf" srcId="{B90A5F6C-48BB-4E37-AC78-703F103088C3}" destId="{4DFA2115-8FF2-4343-AEE2-0DE4E45EB05D}" srcOrd="0" destOrd="0" presId="urn:microsoft.com/office/officeart/2005/8/layout/venn1"/>
    <dgm:cxn modelId="{0D3F9B26-837D-4390-8982-AF68BD134732}" type="presOf" srcId="{44526955-20A7-41C1-A627-D8CC303C059C}" destId="{0932EF58-FA5C-4467-AA15-3657C2E852E3}" srcOrd="0" destOrd="0" presId="urn:microsoft.com/office/officeart/2005/8/layout/venn1"/>
    <dgm:cxn modelId="{AA2C0F0A-0D4B-4692-8E98-B521D989F480}" srcId="{3458B77E-AE71-446D-8B14-9927002A9A1E}" destId="{44526955-20A7-41C1-A627-D8CC303C059C}" srcOrd="0" destOrd="0" parTransId="{63B719A4-5AF9-44DB-B27A-571CBF9E3314}" sibTransId="{AC9A5552-E155-43F1-92B4-84AEB7798E8F}"/>
    <dgm:cxn modelId="{56AD5C30-29D5-4808-890B-AD6FE6DFCB85}" type="presParOf" srcId="{CAE564B2-1774-48FB-9277-F9067F5CBC83}" destId="{0932EF58-FA5C-4467-AA15-3657C2E852E3}" srcOrd="0" destOrd="0" presId="urn:microsoft.com/office/officeart/2005/8/layout/venn1"/>
    <dgm:cxn modelId="{ED281A46-8617-46AD-A565-968252DEEE48}" type="presParOf" srcId="{CAE564B2-1774-48FB-9277-F9067F5CBC83}" destId="{9D03F163-A08F-45EE-B0EF-62F0694AF7A4}" srcOrd="1" destOrd="0" presId="urn:microsoft.com/office/officeart/2005/8/layout/venn1"/>
    <dgm:cxn modelId="{ADFD8E72-98C4-4F64-8060-DB643A78F373}" type="presParOf" srcId="{CAE564B2-1774-48FB-9277-F9067F5CBC83}" destId="{4DFA2115-8FF2-4343-AEE2-0DE4E45EB05D}" srcOrd="2" destOrd="0" presId="urn:microsoft.com/office/officeart/2005/8/layout/venn1"/>
    <dgm:cxn modelId="{174956CF-194D-4D7A-833C-F169BB1D3913}" type="presParOf" srcId="{CAE564B2-1774-48FB-9277-F9067F5CBC83}" destId="{CC3493FD-7D22-4C4E-9674-A65A0C7968CB}"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51AC9-C4A9-4C03-8408-9BA2EB1E20B8}" type="datetimeFigureOut">
              <a:rPr lang="en-GB" smtClean="0"/>
              <a:t>21/08/2019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505885-C95F-4980-84E9-4A2E5F884AA1}" type="slidenum">
              <a:rPr lang="en-GB" smtClean="0"/>
              <a:t>‹#›</a:t>
            </a:fld>
            <a:endParaRPr lang="en-GB"/>
          </a:p>
        </p:txBody>
      </p:sp>
    </p:spTree>
    <p:extLst>
      <p:ext uri="{BB962C8B-B14F-4D97-AF65-F5344CB8AC3E}">
        <p14:creationId xmlns:p14="http://schemas.microsoft.com/office/powerpoint/2010/main" val="3985579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2</a:t>
            </a:fld>
            <a:endParaRPr lang="en-GB"/>
          </a:p>
        </p:txBody>
      </p:sp>
    </p:spTree>
    <p:extLst>
      <p:ext uri="{BB962C8B-B14F-4D97-AF65-F5344CB8AC3E}">
        <p14:creationId xmlns:p14="http://schemas.microsoft.com/office/powerpoint/2010/main" val="1426477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https://www.youtube.com/watch?v=Oc-Kz3Luszs</a:t>
            </a:r>
            <a:endParaRPr lang="en-GB" dirty="0"/>
          </a:p>
        </p:txBody>
      </p:sp>
      <p:sp>
        <p:nvSpPr>
          <p:cNvPr id="4" name="Slide Number Placeholder 3"/>
          <p:cNvSpPr>
            <a:spLocks noGrp="1"/>
          </p:cNvSpPr>
          <p:nvPr>
            <p:ph type="sldNum" sz="quarter" idx="10"/>
          </p:nvPr>
        </p:nvSpPr>
        <p:spPr/>
        <p:txBody>
          <a:bodyPr/>
          <a:lstStyle/>
          <a:p>
            <a:fld id="{8C505885-C95F-4980-84E9-4A2E5F884AA1}" type="slidenum">
              <a:rPr lang="en-GB" smtClean="0"/>
              <a:t>25</a:t>
            </a:fld>
            <a:endParaRPr lang="en-GB"/>
          </a:p>
        </p:txBody>
      </p:sp>
    </p:spTree>
    <p:extLst>
      <p:ext uri="{BB962C8B-B14F-4D97-AF65-F5344CB8AC3E}">
        <p14:creationId xmlns:p14="http://schemas.microsoft.com/office/powerpoint/2010/main" val="1866325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https://www.youtube.com/watch?v=Rg62Fp6RUZs</a:t>
            </a:r>
            <a:endParaRPr lang="en-GB" dirty="0"/>
          </a:p>
        </p:txBody>
      </p:sp>
      <p:sp>
        <p:nvSpPr>
          <p:cNvPr id="4" name="Slide Number Placeholder 3"/>
          <p:cNvSpPr>
            <a:spLocks noGrp="1"/>
          </p:cNvSpPr>
          <p:nvPr>
            <p:ph type="sldNum" sz="quarter" idx="10"/>
          </p:nvPr>
        </p:nvSpPr>
        <p:spPr/>
        <p:txBody>
          <a:bodyPr/>
          <a:lstStyle/>
          <a:p>
            <a:fld id="{8C505885-C95F-4980-84E9-4A2E5F884AA1}" type="slidenum">
              <a:rPr lang="en-GB" smtClean="0"/>
              <a:t>27</a:t>
            </a:fld>
            <a:endParaRPr lang="en-GB"/>
          </a:p>
        </p:txBody>
      </p:sp>
    </p:spTree>
    <p:extLst>
      <p:ext uri="{BB962C8B-B14F-4D97-AF65-F5344CB8AC3E}">
        <p14:creationId xmlns:p14="http://schemas.microsoft.com/office/powerpoint/2010/main" val="65972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3</a:t>
            </a:fld>
            <a:endParaRPr lang="en-GB"/>
          </a:p>
        </p:txBody>
      </p:sp>
    </p:spTree>
    <p:extLst>
      <p:ext uri="{BB962C8B-B14F-4D97-AF65-F5344CB8AC3E}">
        <p14:creationId xmlns:p14="http://schemas.microsoft.com/office/powerpoint/2010/main" val="243909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505885-C95F-4980-84E9-4A2E5F884AA1}" type="slidenum">
              <a:rPr lang="en-GB" smtClean="0"/>
              <a:t>6</a:t>
            </a:fld>
            <a:endParaRPr lang="en-GB"/>
          </a:p>
        </p:txBody>
      </p:sp>
    </p:spTree>
    <p:extLst>
      <p:ext uri="{BB962C8B-B14F-4D97-AF65-F5344CB8AC3E}">
        <p14:creationId xmlns:p14="http://schemas.microsoft.com/office/powerpoint/2010/main" val="57032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505885-C95F-4980-84E9-4A2E5F884AA1}" type="slidenum">
              <a:rPr lang="en-GB" smtClean="0"/>
              <a:t>8</a:t>
            </a:fld>
            <a:endParaRPr lang="en-GB"/>
          </a:p>
        </p:txBody>
      </p:sp>
    </p:spTree>
    <p:extLst>
      <p:ext uri="{BB962C8B-B14F-4D97-AF65-F5344CB8AC3E}">
        <p14:creationId xmlns:p14="http://schemas.microsoft.com/office/powerpoint/2010/main" val="162288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 answer – reveal all to end.</a:t>
            </a:r>
            <a:endParaRPr lang="en-GB" dirty="0"/>
          </a:p>
        </p:txBody>
      </p:sp>
      <p:sp>
        <p:nvSpPr>
          <p:cNvPr id="4" name="Slide Number Placeholder 3"/>
          <p:cNvSpPr>
            <a:spLocks noGrp="1"/>
          </p:cNvSpPr>
          <p:nvPr>
            <p:ph type="sldNum" sz="quarter" idx="10"/>
          </p:nvPr>
        </p:nvSpPr>
        <p:spPr/>
        <p:txBody>
          <a:bodyPr/>
          <a:lstStyle/>
          <a:p>
            <a:fld id="{8C505885-C95F-4980-84E9-4A2E5F884AA1}" type="slidenum">
              <a:rPr lang="en-GB" smtClean="0"/>
              <a:t>10</a:t>
            </a:fld>
            <a:endParaRPr lang="en-GB"/>
          </a:p>
        </p:txBody>
      </p:sp>
    </p:spTree>
    <p:extLst>
      <p:ext uri="{BB962C8B-B14F-4D97-AF65-F5344CB8AC3E}">
        <p14:creationId xmlns:p14="http://schemas.microsoft.com/office/powerpoint/2010/main" val="149131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picture to reveal text to left and right.</a:t>
            </a:r>
            <a:endParaRPr lang="en-GB" dirty="0"/>
          </a:p>
        </p:txBody>
      </p:sp>
      <p:sp>
        <p:nvSpPr>
          <p:cNvPr id="4" name="Slide Number Placeholder 3"/>
          <p:cNvSpPr>
            <a:spLocks noGrp="1"/>
          </p:cNvSpPr>
          <p:nvPr>
            <p:ph type="sldNum" sz="quarter" idx="10"/>
          </p:nvPr>
        </p:nvSpPr>
        <p:spPr/>
        <p:txBody>
          <a:bodyPr/>
          <a:lstStyle/>
          <a:p>
            <a:fld id="{8C505885-C95F-4980-84E9-4A2E5F884AA1}" type="slidenum">
              <a:rPr lang="en-GB" smtClean="0"/>
              <a:t>12</a:t>
            </a:fld>
            <a:endParaRPr lang="en-GB"/>
          </a:p>
        </p:txBody>
      </p:sp>
    </p:spTree>
    <p:extLst>
      <p:ext uri="{BB962C8B-B14F-4D97-AF65-F5344CB8AC3E}">
        <p14:creationId xmlns:p14="http://schemas.microsoft.com/office/powerpoint/2010/main" val="299841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505885-C95F-4980-84E9-4A2E5F884AA1}" type="slidenum">
              <a:rPr lang="en-GB" smtClean="0"/>
              <a:t>14</a:t>
            </a:fld>
            <a:endParaRPr lang="en-GB"/>
          </a:p>
        </p:txBody>
      </p:sp>
    </p:spTree>
    <p:extLst>
      <p:ext uri="{BB962C8B-B14F-4D97-AF65-F5344CB8AC3E}">
        <p14:creationId xmlns:p14="http://schemas.microsoft.com/office/powerpoint/2010/main" val="299841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 answer – reveal from “A busy supermarket…” to end.</a:t>
            </a:r>
            <a:endParaRPr lang="en-GB" dirty="0"/>
          </a:p>
        </p:txBody>
      </p:sp>
      <p:sp>
        <p:nvSpPr>
          <p:cNvPr id="4" name="Slide Number Placeholder 3"/>
          <p:cNvSpPr>
            <a:spLocks noGrp="1"/>
          </p:cNvSpPr>
          <p:nvPr>
            <p:ph type="sldNum" sz="quarter" idx="10"/>
          </p:nvPr>
        </p:nvSpPr>
        <p:spPr/>
        <p:txBody>
          <a:bodyPr/>
          <a:lstStyle/>
          <a:p>
            <a:fld id="{8C505885-C95F-4980-84E9-4A2E5F884AA1}" type="slidenum">
              <a:rPr lang="en-GB" smtClean="0"/>
              <a:t>15</a:t>
            </a:fld>
            <a:endParaRPr lang="en-GB"/>
          </a:p>
        </p:txBody>
      </p:sp>
    </p:spTree>
    <p:extLst>
      <p:ext uri="{BB962C8B-B14F-4D97-AF65-F5344CB8AC3E}">
        <p14:creationId xmlns:p14="http://schemas.microsoft.com/office/powerpoint/2010/main" val="357979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505885-C95F-4980-84E9-4A2E5F884AA1}" type="slidenum">
              <a:rPr lang="en-GB" smtClean="0"/>
              <a:t>20</a:t>
            </a:fld>
            <a:endParaRPr lang="en-GB"/>
          </a:p>
        </p:txBody>
      </p:sp>
    </p:spTree>
    <p:extLst>
      <p:ext uri="{BB962C8B-B14F-4D97-AF65-F5344CB8AC3E}">
        <p14:creationId xmlns:p14="http://schemas.microsoft.com/office/powerpoint/2010/main" val="91195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C4AD518-9F27-4445-A664-046012475DEC}" type="datetimeFigureOut">
              <a:rPr lang="en-GB" smtClean="0"/>
              <a:t>21/08/2019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11" name="Slide Number Placeholder 10"/>
          <p:cNvSpPr>
            <a:spLocks noGrp="1"/>
          </p:cNvSpPr>
          <p:nvPr>
            <p:ph type="sldNum" sz="quarter" idx="12"/>
          </p:nvPr>
        </p:nvSpPr>
        <p:spPr/>
        <p:txBody>
          <a:bodyPr/>
          <a:lstStyle>
            <a:extLst/>
          </a:lstStyle>
          <a:p>
            <a:fld id="{2ADDE7B8-286D-49DF-A185-5518AA12395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4AD518-9F27-4445-A664-046012475DEC}" type="datetimeFigureOut">
              <a:rPr lang="en-GB" smtClean="0"/>
              <a:t>21/08/2019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2ADDE7B8-286D-49DF-A185-5518AA12395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4AD518-9F27-4445-A664-046012475DEC}" type="datetimeFigureOut">
              <a:rPr lang="en-GB" smtClean="0"/>
              <a:t>21/08/2019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2ADDE7B8-286D-49DF-A185-5518AA12395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C4AD518-9F27-4445-A664-046012475DEC}" type="datetimeFigureOut">
              <a:rPr lang="en-GB" smtClean="0"/>
              <a:t>21/08/2019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2ADDE7B8-286D-49DF-A185-5518AA12395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C4AD518-9F27-4445-A664-046012475DEC}" type="datetimeFigureOut">
              <a:rPr lang="en-GB" smtClean="0"/>
              <a:t>21/08/2019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2ADDE7B8-286D-49DF-A185-5518AA12395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4AD518-9F27-4445-A664-046012475DEC}" type="datetimeFigureOut">
              <a:rPr lang="en-GB" smtClean="0"/>
              <a:t>21/08/2019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2ADDE7B8-286D-49DF-A185-5518AA12395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C4AD518-9F27-4445-A664-046012475DEC}" type="datetimeFigureOut">
              <a:rPr lang="en-GB" smtClean="0"/>
              <a:t>21/08/2019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2ADDE7B8-286D-49DF-A185-5518AA12395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C4AD518-9F27-4445-A664-046012475DEC}" type="datetimeFigureOut">
              <a:rPr lang="en-GB" smtClean="0"/>
              <a:t>21/08/2019</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2ADDE7B8-286D-49DF-A185-5518AA12395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C4AD518-9F27-4445-A664-046012475DEC}" type="datetimeFigureOut">
              <a:rPr lang="en-GB" smtClean="0"/>
              <a:t>21/08/2019</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2ADDE7B8-286D-49DF-A185-5518AA12395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4AD518-9F27-4445-A664-046012475DEC}" type="datetimeFigureOut">
              <a:rPr lang="en-GB" smtClean="0"/>
              <a:t>21/08/2019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2ADDE7B8-286D-49DF-A185-5518AA12395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4AD518-9F27-4445-A664-046012475DEC}" type="datetimeFigureOut">
              <a:rPr lang="en-GB" smtClean="0"/>
              <a:t>21/08/2019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2ADDE7B8-286D-49DF-A185-5518AA123951}" type="slidenum">
              <a:rPr lang="en-GB" smtClean="0"/>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C4AD518-9F27-4445-A664-046012475DEC}" type="datetimeFigureOut">
              <a:rPr lang="en-GB" smtClean="0"/>
              <a:t>21/08/2019</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ADDE7B8-286D-49DF-A185-5518AA12395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leisureandculturedundee.com/leisure/olympia/autism-friendly-swimmin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0.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hyperlink" Target="https://www.youtube.com/watch?v=Oc-Kz3Lusz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Rg62Fp6RUZ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NCAErePScO0" TargetMode="External"/><Relationship Id="rId3" Type="http://schemas.openxmlformats.org/officeDocument/2006/relationships/hyperlink" Target="http://www.autism.org.uk/" TargetMode="External"/><Relationship Id="rId7" Type="http://schemas.openxmlformats.org/officeDocument/2006/relationships/hyperlink" Target="http://www.asdinfowales.co.uk/home/" TargetMode="External"/><Relationship Id="rId12" Type="http://schemas.openxmlformats.org/officeDocument/2006/relationships/hyperlink" Target="http://asd.nes.scot.nhs.uk/" TargetMode="External"/><Relationship Id="rId2" Type="http://schemas.openxmlformats.org/officeDocument/2006/relationships/hyperlink" Target="http://www.autismnetworkscotland.org.uk/" TargetMode="External"/><Relationship Id="rId1" Type="http://schemas.openxmlformats.org/officeDocument/2006/relationships/slideLayout" Target="../slideLayouts/slideLayout6.xml"/><Relationship Id="rId6" Type="http://schemas.openxmlformats.org/officeDocument/2006/relationships/hyperlink" Target="http://www.autismstrategyscotland.org.uk/" TargetMode="External"/><Relationship Id="rId11" Type="http://schemas.openxmlformats.org/officeDocument/2006/relationships/hyperlink" Target="https://thegirlwiththecurlyhair.co.uk/" TargetMode="External"/><Relationship Id="rId5" Type="http://schemas.openxmlformats.org/officeDocument/2006/relationships/hyperlink" Target="http://www.autismtoolbox.co.uk/" TargetMode="External"/><Relationship Id="rId10" Type="http://schemas.openxmlformats.org/officeDocument/2006/relationships/hyperlink" Target="https://www.thelittleblackduck.com.au/" TargetMode="External"/><Relationship Id="rId4" Type="http://schemas.openxmlformats.org/officeDocument/2006/relationships/hyperlink" Target="http://www.scottishautism.org/" TargetMode="External"/><Relationship Id="rId9" Type="http://schemas.openxmlformats.org/officeDocument/2006/relationships/hyperlink" Target="https://musingsofanaspie.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wav"/><Relationship Id="rId1" Type="http://schemas.openxmlformats.org/officeDocument/2006/relationships/audio" Target="NULL" TargetMode="Externa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950" y="1628800"/>
            <a:ext cx="7772400" cy="1828800"/>
          </a:xfrm>
        </p:spPr>
        <p:txBody>
          <a:bodyPr>
            <a:normAutofit/>
          </a:bodyPr>
          <a:lstStyle/>
          <a:p>
            <a:r>
              <a:rPr lang="en-GB" sz="5400" dirty="0" smtClean="0">
                <a:solidFill>
                  <a:schemeClr val="tx2">
                    <a:lumMod val="50000"/>
                  </a:schemeClr>
                </a:solidFill>
                <a:latin typeface="Arial" panose="020B0604020202020204" pitchFamily="34" charset="0"/>
                <a:cs typeface="Arial" panose="020B0604020202020204" pitchFamily="34" charset="0"/>
              </a:rPr>
              <a:t>Scottish Borders Autism Strategy</a:t>
            </a:r>
            <a:endParaRPr lang="en-GB" sz="5400" dirty="0">
              <a:solidFill>
                <a:schemeClr val="tx2">
                  <a:lumMod val="50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50950" y="3786030"/>
            <a:ext cx="7772400" cy="1760192"/>
          </a:xfrm>
        </p:spPr>
        <p:txBody>
          <a:bodyPr>
            <a:normAutofit/>
          </a:bodyPr>
          <a:lstStyle/>
          <a:p>
            <a:pPr marL="1347788"/>
            <a:r>
              <a:rPr lang="en-GB" sz="3600" b="1" dirty="0" smtClean="0">
                <a:latin typeface="Arial" panose="020B0604020202020204" pitchFamily="34" charset="0"/>
                <a:cs typeface="Arial" panose="020B0604020202020204" pitchFamily="34" charset="0"/>
              </a:rPr>
              <a:t>Level 2e: Autism Informed</a:t>
            </a:r>
          </a:p>
          <a:p>
            <a:pPr marL="1982788"/>
            <a:r>
              <a:rPr lang="en-GB" sz="3600" b="1" dirty="0" smtClean="0">
                <a:latin typeface="Arial" panose="020B0604020202020204" pitchFamily="34" charset="0"/>
                <a:cs typeface="Arial" panose="020B0604020202020204" pitchFamily="34" charset="0"/>
              </a:rPr>
              <a:t>Sensory Processing &amp;</a:t>
            </a:r>
          </a:p>
          <a:p>
            <a:pPr marL="1982788"/>
            <a:r>
              <a:rPr lang="en-GB" sz="3600" b="1" dirty="0">
                <a:latin typeface="Arial" panose="020B0604020202020204" pitchFamily="34" charset="0"/>
                <a:cs typeface="Arial" panose="020B0604020202020204" pitchFamily="34" charset="0"/>
              </a:rPr>
              <a:t>C</a:t>
            </a:r>
            <a:r>
              <a:rPr lang="en-GB" sz="3600" b="1" dirty="0" smtClean="0">
                <a:latin typeface="Arial" panose="020B0604020202020204" pitchFamily="34" charset="0"/>
                <a:cs typeface="Arial" panose="020B0604020202020204" pitchFamily="34" charset="0"/>
              </a:rPr>
              <a:t>o-existing </a:t>
            </a:r>
            <a:r>
              <a:rPr lang="en-GB" sz="3600" b="1" dirty="0">
                <a:latin typeface="Arial" panose="020B0604020202020204" pitchFamily="34" charset="0"/>
                <a:cs typeface="Arial" panose="020B0604020202020204" pitchFamily="34" charset="0"/>
              </a:rPr>
              <a:t>C</a:t>
            </a:r>
            <a:r>
              <a:rPr lang="en-GB" sz="3600" b="1" dirty="0" smtClean="0">
                <a:latin typeface="Arial" panose="020B0604020202020204" pitchFamily="34" charset="0"/>
                <a:cs typeface="Arial" panose="020B0604020202020204" pitchFamily="34" charset="0"/>
              </a:rPr>
              <a:t>onditions</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86421" y="980728"/>
            <a:ext cx="1895475" cy="2228850"/>
          </a:xfrm>
          <a:prstGeom prst="rect">
            <a:avLst/>
          </a:prstGeom>
        </p:spPr>
      </p:pic>
    </p:spTree>
    <p:extLst>
      <p:ext uri="{BB962C8B-B14F-4D97-AF65-F5344CB8AC3E}">
        <p14:creationId xmlns:p14="http://schemas.microsoft.com/office/powerpoint/2010/main" val="2396627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8436" y="1846459"/>
            <a:ext cx="2095683" cy="1965285"/>
          </a:xfrm>
          <a:prstGeom prst="rect">
            <a:avLst/>
          </a:prstGeom>
        </p:spPr>
      </p:pic>
      <p:sp>
        <p:nvSpPr>
          <p:cNvPr id="6" name="TextBox 5"/>
          <p:cNvSpPr txBox="1"/>
          <p:nvPr/>
        </p:nvSpPr>
        <p:spPr>
          <a:xfrm>
            <a:off x="520498" y="3885833"/>
            <a:ext cx="7901826" cy="784830"/>
          </a:xfrm>
          <a:prstGeom prst="rect">
            <a:avLst/>
          </a:prstGeom>
          <a:noFill/>
        </p:spPr>
        <p:txBody>
          <a:bodyPr wrap="square" rtlCol="0">
            <a:spAutoFit/>
          </a:bodyPr>
          <a:lstStyle/>
          <a:p>
            <a:r>
              <a:rPr lang="en-GB" sz="1500" dirty="0" smtClean="0"/>
              <a:t>If we have </a:t>
            </a:r>
            <a:r>
              <a:rPr lang="en-GB" sz="1500" b="1" dirty="0" smtClean="0">
                <a:solidFill>
                  <a:schemeClr val="tx2">
                    <a:lumMod val="75000"/>
                  </a:schemeClr>
                </a:solidFill>
              </a:rPr>
              <a:t>too much </a:t>
            </a:r>
            <a:r>
              <a:rPr lang="en-GB" sz="1500" dirty="0" smtClean="0"/>
              <a:t>stimulus, we look to regulate ourselves by</a:t>
            </a:r>
            <a:r>
              <a:rPr lang="en-GB" sz="1500" dirty="0" smtClean="0">
                <a:solidFill>
                  <a:schemeClr val="bg2">
                    <a:lumMod val="25000"/>
                  </a:schemeClr>
                </a:solidFill>
              </a:rPr>
              <a:t> </a:t>
            </a:r>
            <a:r>
              <a:rPr lang="en-GB" sz="1500" b="1" dirty="0" smtClean="0">
                <a:solidFill>
                  <a:schemeClr val="tx2">
                    <a:lumMod val="75000"/>
                  </a:schemeClr>
                </a:solidFill>
              </a:rPr>
              <a:t>decreasing</a:t>
            </a:r>
            <a:r>
              <a:rPr lang="en-GB" sz="1500" b="1" dirty="0" smtClean="0">
                <a:solidFill>
                  <a:schemeClr val="bg2">
                    <a:lumMod val="25000"/>
                  </a:schemeClr>
                </a:solidFill>
              </a:rPr>
              <a:t> </a:t>
            </a:r>
            <a:r>
              <a:rPr lang="en-GB" sz="1500" dirty="0" smtClean="0"/>
              <a:t>it.  </a:t>
            </a:r>
          </a:p>
          <a:p>
            <a:r>
              <a:rPr lang="en-GB" sz="1500" dirty="0" smtClean="0"/>
              <a:t>Too noisy? Turn down the music.  </a:t>
            </a:r>
          </a:p>
          <a:p>
            <a:r>
              <a:rPr lang="en-GB" sz="1500" dirty="0" smtClean="0"/>
              <a:t>Too bright?  Pull down the blinds.</a:t>
            </a:r>
            <a:endParaRPr lang="en-GB" sz="1500" dirty="0"/>
          </a:p>
        </p:txBody>
      </p:sp>
      <p:sp>
        <p:nvSpPr>
          <p:cNvPr id="7" name="TextBox 6"/>
          <p:cNvSpPr txBox="1"/>
          <p:nvPr/>
        </p:nvSpPr>
        <p:spPr>
          <a:xfrm>
            <a:off x="2674119" y="1846459"/>
            <a:ext cx="5965343" cy="1938992"/>
          </a:xfrm>
          <a:prstGeom prst="rect">
            <a:avLst/>
          </a:prstGeom>
          <a:noFill/>
        </p:spPr>
        <p:txBody>
          <a:bodyPr wrap="square" rtlCol="0">
            <a:spAutoFit/>
          </a:bodyPr>
          <a:lstStyle/>
          <a:p>
            <a:r>
              <a:rPr lang="en-GB" sz="1500" dirty="0" smtClean="0"/>
              <a:t>Too much, or too little, stimulus can make us feel irritable, uncomfortable, overwhelmed and wanting to escape the situation.</a:t>
            </a:r>
          </a:p>
          <a:p>
            <a:endParaRPr lang="en-GB" sz="1500" dirty="0" smtClean="0"/>
          </a:p>
          <a:p>
            <a:r>
              <a:rPr lang="en-GB" sz="1500" dirty="0" smtClean="0"/>
              <a:t>We might look to change the environment, to get the right balance of input.</a:t>
            </a:r>
          </a:p>
          <a:p>
            <a:endParaRPr lang="en-GB" sz="1500" dirty="0"/>
          </a:p>
          <a:p>
            <a:r>
              <a:rPr lang="en-GB" sz="1500" dirty="0" smtClean="0"/>
              <a:t>Changing things, to get the right amount of stimulus is called </a:t>
            </a:r>
            <a:r>
              <a:rPr lang="en-GB" sz="1500" b="1" dirty="0" smtClean="0">
                <a:solidFill>
                  <a:schemeClr val="tx2">
                    <a:lumMod val="75000"/>
                  </a:schemeClr>
                </a:solidFill>
              </a:rPr>
              <a:t>“regulation”.</a:t>
            </a:r>
            <a:endParaRPr lang="en-GB" sz="1500" b="1" dirty="0">
              <a:solidFill>
                <a:schemeClr val="tx2">
                  <a:lumMod val="75000"/>
                </a:schemeClr>
              </a:solidFill>
            </a:endParaRPr>
          </a:p>
        </p:txBody>
      </p:sp>
      <p:sp>
        <p:nvSpPr>
          <p:cNvPr id="8" name="TextBox 7"/>
          <p:cNvSpPr txBox="1"/>
          <p:nvPr/>
        </p:nvSpPr>
        <p:spPr>
          <a:xfrm>
            <a:off x="520499" y="548680"/>
            <a:ext cx="7920879" cy="1231106"/>
          </a:xfrm>
          <a:prstGeom prst="rect">
            <a:avLst/>
          </a:prstGeom>
          <a:noFill/>
        </p:spPr>
        <p:txBody>
          <a:bodyPr wrap="square" rtlCol="0">
            <a:spAutoFit/>
          </a:bodyPr>
          <a:lstStyle/>
          <a:p>
            <a:r>
              <a:rPr lang="en-GB" sz="1600" b="1" dirty="0" smtClean="0"/>
              <a:t>Think about how you feel when you have too much, or too little, sensory stimulus</a:t>
            </a:r>
            <a:r>
              <a:rPr lang="en-GB" sz="1600" dirty="0" smtClean="0"/>
              <a:t>.  </a:t>
            </a:r>
          </a:p>
          <a:p>
            <a:r>
              <a:rPr lang="en-GB" sz="1400" dirty="0" smtClean="0"/>
              <a:t>If you are a person who likes peace and quiet, how do you feel when it’s noisy?  </a:t>
            </a:r>
          </a:p>
          <a:p>
            <a:r>
              <a:rPr lang="en-GB" sz="1400" dirty="0" smtClean="0"/>
              <a:t>If you’re a person who likes to have the TV or radio on all the time, how do you feel when it’s silent? </a:t>
            </a:r>
            <a:endParaRPr lang="en-GB" sz="1400" dirty="0"/>
          </a:p>
        </p:txBody>
      </p:sp>
      <p:sp>
        <p:nvSpPr>
          <p:cNvPr id="11" name="TextBox 10"/>
          <p:cNvSpPr txBox="1"/>
          <p:nvPr/>
        </p:nvSpPr>
        <p:spPr>
          <a:xfrm>
            <a:off x="520498" y="4744752"/>
            <a:ext cx="7921776" cy="784830"/>
          </a:xfrm>
          <a:prstGeom prst="rect">
            <a:avLst/>
          </a:prstGeom>
          <a:noFill/>
        </p:spPr>
        <p:txBody>
          <a:bodyPr wrap="square" rtlCol="0">
            <a:spAutoFit/>
          </a:bodyPr>
          <a:lstStyle/>
          <a:p>
            <a:r>
              <a:rPr lang="en-GB" sz="1500" dirty="0" smtClean="0"/>
              <a:t>If we have </a:t>
            </a:r>
            <a:r>
              <a:rPr lang="en-GB" sz="1500" b="1" dirty="0" smtClean="0">
                <a:solidFill>
                  <a:schemeClr val="tx2">
                    <a:lumMod val="75000"/>
                  </a:schemeClr>
                </a:solidFill>
              </a:rPr>
              <a:t>too little </a:t>
            </a:r>
            <a:r>
              <a:rPr lang="en-GB" sz="1500" dirty="0" smtClean="0"/>
              <a:t>stimulus, we look to regulate ourselves by </a:t>
            </a:r>
            <a:r>
              <a:rPr lang="en-GB" sz="1500" b="1" dirty="0" smtClean="0">
                <a:solidFill>
                  <a:schemeClr val="tx2">
                    <a:lumMod val="75000"/>
                  </a:schemeClr>
                </a:solidFill>
              </a:rPr>
              <a:t>increasing</a:t>
            </a:r>
            <a:r>
              <a:rPr lang="en-GB" sz="1500" b="1" dirty="0" smtClean="0">
                <a:solidFill>
                  <a:schemeClr val="accent2">
                    <a:lumMod val="50000"/>
                  </a:schemeClr>
                </a:solidFill>
              </a:rPr>
              <a:t> </a:t>
            </a:r>
            <a:r>
              <a:rPr lang="en-GB" sz="1500" dirty="0" smtClean="0"/>
              <a:t>it.  </a:t>
            </a:r>
          </a:p>
          <a:p>
            <a:r>
              <a:rPr lang="en-GB" sz="1500" dirty="0" smtClean="0"/>
              <a:t>Boring meeting?  Doodle.  </a:t>
            </a:r>
          </a:p>
          <a:p>
            <a:r>
              <a:rPr lang="en-GB" sz="1500" dirty="0" smtClean="0"/>
              <a:t>Food tastes bland?  Add salt, sauce or spices.</a:t>
            </a:r>
            <a:endParaRPr lang="en-GB" sz="1500" dirty="0"/>
          </a:p>
        </p:txBody>
      </p:sp>
    </p:spTree>
    <p:extLst>
      <p:ext uri="{BB962C8B-B14F-4D97-AF65-F5344CB8AC3E}">
        <p14:creationId xmlns:p14="http://schemas.microsoft.com/office/powerpoint/2010/main" val="4013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548680"/>
            <a:ext cx="7992888" cy="584775"/>
          </a:xfrm>
          <a:prstGeom prst="rect">
            <a:avLst/>
          </a:prstGeom>
          <a:noFill/>
        </p:spPr>
        <p:txBody>
          <a:bodyPr wrap="square" rtlCol="0">
            <a:spAutoFit/>
          </a:bodyPr>
          <a:lstStyle/>
          <a:p>
            <a:r>
              <a:rPr lang="en-GB" sz="1600" dirty="0" smtClean="0"/>
              <a:t>For many Autistic people, their experience of “too little” or “too much” sensory input can be extreme.  They might be hyposensitive, or hypersensitive.</a:t>
            </a:r>
            <a:endParaRPr lang="en-GB" sz="1600" dirty="0"/>
          </a:p>
        </p:txBody>
      </p:sp>
      <p:sp>
        <p:nvSpPr>
          <p:cNvPr id="5" name="Left-Right Arrow 4"/>
          <p:cNvSpPr/>
          <p:nvPr/>
        </p:nvSpPr>
        <p:spPr>
          <a:xfrm>
            <a:off x="2734470" y="1517021"/>
            <a:ext cx="3675059" cy="892550"/>
          </a:xfrm>
          <a:prstGeom prst="leftRightArrow">
            <a:avLst/>
          </a:prstGeom>
          <a:gradFill flip="none" rotWithShape="1">
            <a:gsLst>
              <a:gs pos="13000">
                <a:schemeClr val="tx2">
                  <a:lumMod val="50000"/>
                </a:schemeClr>
              </a:gs>
              <a:gs pos="34000">
                <a:schemeClr val="tx2">
                  <a:lumMod val="75000"/>
                </a:schemeClr>
              </a:gs>
              <a:gs pos="66000">
                <a:schemeClr val="accent6">
                  <a:lumMod val="75000"/>
                </a:schemeClr>
              </a:gs>
              <a:gs pos="91000">
                <a:schemeClr val="accent6">
                  <a:lumMod val="50000"/>
                </a:schemeClr>
              </a:gs>
            </a:gsLst>
            <a:lin ang="0" scaled="0"/>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 name="TextBox 5"/>
          <p:cNvSpPr txBox="1"/>
          <p:nvPr/>
        </p:nvSpPr>
        <p:spPr>
          <a:xfrm>
            <a:off x="556971" y="1378521"/>
            <a:ext cx="2360659" cy="1169551"/>
          </a:xfrm>
          <a:prstGeom prst="rect">
            <a:avLst/>
          </a:prstGeom>
          <a:noFill/>
        </p:spPr>
        <p:txBody>
          <a:bodyPr wrap="square" rtlCol="0">
            <a:spAutoFit/>
          </a:bodyPr>
          <a:lstStyle/>
          <a:p>
            <a:r>
              <a:rPr lang="en-GB" sz="1400" dirty="0" smtClean="0">
                <a:solidFill>
                  <a:schemeClr val="tx2">
                    <a:lumMod val="75000"/>
                  </a:schemeClr>
                </a:solidFill>
              </a:rPr>
              <a:t>Needs a lot of sensory stimulus to become aware.</a:t>
            </a:r>
          </a:p>
          <a:p>
            <a:r>
              <a:rPr lang="en-GB" sz="1400" dirty="0" smtClean="0">
                <a:solidFill>
                  <a:schemeClr val="tx2">
                    <a:lumMod val="75000"/>
                  </a:schemeClr>
                </a:solidFill>
              </a:rPr>
              <a:t>Comfortable with much more stimulus than average.</a:t>
            </a:r>
            <a:endParaRPr lang="en-GB" sz="1400" dirty="0">
              <a:solidFill>
                <a:schemeClr val="tx2">
                  <a:lumMod val="75000"/>
                </a:schemeClr>
              </a:solidFill>
            </a:endParaRPr>
          </a:p>
        </p:txBody>
      </p:sp>
      <p:sp>
        <p:nvSpPr>
          <p:cNvPr id="7" name="TextBox 6"/>
          <p:cNvSpPr txBox="1"/>
          <p:nvPr/>
        </p:nvSpPr>
        <p:spPr>
          <a:xfrm>
            <a:off x="6581308" y="1392958"/>
            <a:ext cx="1944216" cy="1169551"/>
          </a:xfrm>
          <a:prstGeom prst="rect">
            <a:avLst/>
          </a:prstGeom>
          <a:noFill/>
        </p:spPr>
        <p:txBody>
          <a:bodyPr wrap="square" rtlCol="0">
            <a:spAutoFit/>
          </a:bodyPr>
          <a:lstStyle/>
          <a:p>
            <a:r>
              <a:rPr lang="en-GB" sz="1400" dirty="0" smtClean="0">
                <a:solidFill>
                  <a:schemeClr val="accent6">
                    <a:lumMod val="50000"/>
                  </a:schemeClr>
                </a:solidFill>
              </a:rPr>
              <a:t>Aware of very slight or subtle  stimuli.</a:t>
            </a:r>
          </a:p>
          <a:p>
            <a:r>
              <a:rPr lang="en-GB" sz="1400" dirty="0" smtClean="0">
                <a:solidFill>
                  <a:schemeClr val="accent6">
                    <a:lumMod val="50000"/>
                  </a:schemeClr>
                </a:solidFill>
              </a:rPr>
              <a:t>Needs much  less stimulus than average to feel comfortable.</a:t>
            </a:r>
            <a:endParaRPr lang="en-GB" sz="1400" dirty="0">
              <a:solidFill>
                <a:schemeClr val="accent6">
                  <a:lumMod val="50000"/>
                </a:schemeClr>
              </a:solidFill>
            </a:endParaRPr>
          </a:p>
        </p:txBody>
      </p:sp>
      <p:sp>
        <p:nvSpPr>
          <p:cNvPr id="8" name="TextBox 7"/>
          <p:cNvSpPr txBox="1"/>
          <p:nvPr/>
        </p:nvSpPr>
        <p:spPr>
          <a:xfrm>
            <a:off x="539552" y="4617396"/>
            <a:ext cx="7985972" cy="738664"/>
          </a:xfrm>
          <a:prstGeom prst="rect">
            <a:avLst/>
          </a:prstGeom>
          <a:noFill/>
        </p:spPr>
        <p:txBody>
          <a:bodyPr wrap="square" rtlCol="0">
            <a:spAutoFit/>
          </a:bodyPr>
          <a:lstStyle/>
          <a:p>
            <a:r>
              <a:rPr lang="en-GB" sz="1400" dirty="0" smtClean="0"/>
              <a:t>People can have different sensitivity for different senses. </a:t>
            </a:r>
            <a:endParaRPr lang="en-GB" sz="1400" dirty="0"/>
          </a:p>
          <a:p>
            <a:r>
              <a:rPr lang="en-GB" sz="1400" dirty="0" smtClean="0"/>
              <a:t>Someone might be hypersensitive to sound, and find noise difficult to manage.  The same person might be hyposensitive to taste, and find all food bland unless it’s heavily spiced.</a:t>
            </a:r>
            <a:endParaRPr lang="en-GB" sz="1400" dirty="0"/>
          </a:p>
        </p:txBody>
      </p:sp>
      <p:sp>
        <p:nvSpPr>
          <p:cNvPr id="9" name="TextBox 8"/>
          <p:cNvSpPr txBox="1"/>
          <p:nvPr/>
        </p:nvSpPr>
        <p:spPr>
          <a:xfrm>
            <a:off x="556971" y="2548071"/>
            <a:ext cx="7985972" cy="954107"/>
          </a:xfrm>
          <a:prstGeom prst="rect">
            <a:avLst/>
          </a:prstGeom>
          <a:noFill/>
          <a:ln>
            <a:solidFill>
              <a:schemeClr val="tx2">
                <a:lumMod val="75000"/>
              </a:schemeClr>
            </a:solidFill>
          </a:ln>
        </p:spPr>
        <p:txBody>
          <a:bodyPr wrap="square" rtlCol="0">
            <a:spAutoFit/>
          </a:bodyPr>
          <a:lstStyle/>
          <a:p>
            <a:r>
              <a:rPr lang="en-GB" sz="1400" dirty="0" smtClean="0"/>
              <a:t>Someone who is</a:t>
            </a:r>
            <a:r>
              <a:rPr lang="en-GB" sz="1400" dirty="0" smtClean="0">
                <a:solidFill>
                  <a:srgbClr val="993300"/>
                </a:solidFill>
              </a:rPr>
              <a:t> </a:t>
            </a:r>
            <a:r>
              <a:rPr lang="en-GB" sz="1400" b="1" dirty="0" smtClean="0">
                <a:solidFill>
                  <a:schemeClr val="tx2">
                    <a:lumMod val="75000"/>
                  </a:schemeClr>
                </a:solidFill>
              </a:rPr>
              <a:t>hyposensitive</a:t>
            </a:r>
            <a:r>
              <a:rPr lang="en-GB" sz="1400" dirty="0" smtClean="0">
                <a:solidFill>
                  <a:srgbClr val="993300"/>
                </a:solidFill>
              </a:rPr>
              <a:t> </a:t>
            </a:r>
            <a:r>
              <a:rPr lang="en-GB" sz="1400" dirty="0" smtClean="0"/>
              <a:t>might:</a:t>
            </a:r>
          </a:p>
          <a:p>
            <a:pPr marL="285750" indent="-285750">
              <a:buFont typeface="Arial" panose="020B0604020202020204" pitchFamily="34" charset="0"/>
              <a:buChar char="•"/>
            </a:pPr>
            <a:r>
              <a:rPr lang="en-GB" sz="1400" dirty="0" smtClean="0"/>
              <a:t>Not notice things in their environment that other people notice.</a:t>
            </a:r>
          </a:p>
          <a:p>
            <a:pPr marL="285750" indent="-285750">
              <a:buFont typeface="Arial" panose="020B0604020202020204" pitchFamily="34" charset="0"/>
              <a:buChar char="•"/>
            </a:pPr>
            <a:r>
              <a:rPr lang="en-GB" sz="1400" dirty="0" smtClean="0"/>
              <a:t>Experience sensory stimuli as less pronounced than other people: duller, quieter, blander.</a:t>
            </a:r>
          </a:p>
          <a:p>
            <a:pPr marL="285750" indent="-285750">
              <a:buFont typeface="Arial" panose="020B0604020202020204" pitchFamily="34" charset="0"/>
              <a:buChar char="•"/>
            </a:pPr>
            <a:r>
              <a:rPr lang="en-GB" sz="1400" dirty="0" smtClean="0"/>
              <a:t>Seek out stimulation</a:t>
            </a:r>
            <a:endParaRPr lang="en-GB" sz="1400" dirty="0"/>
          </a:p>
        </p:txBody>
      </p:sp>
      <p:sp>
        <p:nvSpPr>
          <p:cNvPr id="10" name="TextBox 9"/>
          <p:cNvSpPr txBox="1"/>
          <p:nvPr/>
        </p:nvSpPr>
        <p:spPr>
          <a:xfrm>
            <a:off x="556971" y="3645024"/>
            <a:ext cx="7985972" cy="954107"/>
          </a:xfrm>
          <a:prstGeom prst="rect">
            <a:avLst/>
          </a:prstGeom>
          <a:noFill/>
          <a:ln>
            <a:solidFill>
              <a:schemeClr val="accent6">
                <a:lumMod val="50000"/>
              </a:schemeClr>
            </a:solidFill>
          </a:ln>
        </p:spPr>
        <p:txBody>
          <a:bodyPr wrap="square" rtlCol="0">
            <a:spAutoFit/>
          </a:bodyPr>
          <a:lstStyle/>
          <a:p>
            <a:r>
              <a:rPr lang="en-GB" sz="1400" dirty="0" smtClean="0"/>
              <a:t>Someone who is</a:t>
            </a:r>
            <a:r>
              <a:rPr lang="en-GB" sz="1400" dirty="0" smtClean="0">
                <a:solidFill>
                  <a:srgbClr val="993300"/>
                </a:solidFill>
              </a:rPr>
              <a:t> </a:t>
            </a:r>
            <a:r>
              <a:rPr lang="en-GB" sz="1400" b="1" dirty="0" smtClean="0">
                <a:solidFill>
                  <a:schemeClr val="accent6">
                    <a:lumMod val="50000"/>
                  </a:schemeClr>
                </a:solidFill>
              </a:rPr>
              <a:t>hypersensitive</a:t>
            </a:r>
            <a:r>
              <a:rPr lang="en-GB" sz="1400" dirty="0" smtClean="0">
                <a:solidFill>
                  <a:srgbClr val="993300"/>
                </a:solidFill>
              </a:rPr>
              <a:t> </a:t>
            </a:r>
            <a:r>
              <a:rPr lang="en-GB" sz="1400" dirty="0" smtClean="0"/>
              <a:t>might:</a:t>
            </a:r>
          </a:p>
          <a:p>
            <a:pPr marL="285750" indent="-285750">
              <a:buFont typeface="Arial" panose="020B0604020202020204" pitchFamily="34" charset="0"/>
              <a:buChar char="•"/>
            </a:pPr>
            <a:r>
              <a:rPr lang="en-GB" sz="1400" dirty="0" smtClean="0"/>
              <a:t>Notice tiny details that others don’t.</a:t>
            </a:r>
          </a:p>
          <a:p>
            <a:pPr marL="285750" indent="-285750">
              <a:buFont typeface="Arial" panose="020B0604020202020204" pitchFamily="34" charset="0"/>
              <a:buChar char="•"/>
            </a:pPr>
            <a:r>
              <a:rPr lang="en-GB" sz="1400" dirty="0" smtClean="0"/>
              <a:t>Experience sensory stimuli as more pronounced than others:  brighter, louder, smellier.</a:t>
            </a:r>
          </a:p>
          <a:p>
            <a:pPr marL="285750" indent="-285750">
              <a:buFont typeface="Arial" panose="020B0604020202020204" pitchFamily="34" charset="0"/>
              <a:buChar char="•"/>
            </a:pPr>
            <a:r>
              <a:rPr lang="en-GB" sz="1400" dirty="0" smtClean="0"/>
              <a:t>Avoid stimulation, or become distressed because of stimulation</a:t>
            </a:r>
          </a:p>
        </p:txBody>
      </p:sp>
      <p:sp>
        <p:nvSpPr>
          <p:cNvPr id="11" name="TextBox 10"/>
          <p:cNvSpPr txBox="1"/>
          <p:nvPr/>
        </p:nvSpPr>
        <p:spPr>
          <a:xfrm>
            <a:off x="556971" y="5373878"/>
            <a:ext cx="7841956" cy="523220"/>
          </a:xfrm>
          <a:prstGeom prst="rect">
            <a:avLst/>
          </a:prstGeom>
          <a:noFill/>
        </p:spPr>
        <p:txBody>
          <a:bodyPr wrap="square" rtlCol="0">
            <a:spAutoFit/>
          </a:bodyPr>
          <a:lstStyle/>
          <a:p>
            <a:r>
              <a:rPr lang="en-GB" sz="1400" dirty="0" smtClean="0"/>
              <a:t>On the next pages, we’ll look at each of the seven senses, and see how someone with hypo- or hyper-sensitivity may be impacted.</a:t>
            </a:r>
            <a:endParaRPr lang="en-GB" sz="1400" dirty="0"/>
          </a:p>
        </p:txBody>
      </p:sp>
      <p:sp>
        <p:nvSpPr>
          <p:cNvPr id="2" name="Rectangle 1"/>
          <p:cNvSpPr/>
          <p:nvPr/>
        </p:nvSpPr>
        <p:spPr>
          <a:xfrm>
            <a:off x="538675" y="1133455"/>
            <a:ext cx="3595856" cy="369332"/>
          </a:xfrm>
          <a:prstGeom prst="rect">
            <a:avLst/>
          </a:prstGeom>
        </p:spPr>
        <p:txBody>
          <a:bodyPr wrap="none">
            <a:spAutoFit/>
          </a:bodyPr>
          <a:lstStyle/>
          <a:p>
            <a:r>
              <a:rPr lang="en-GB" b="1" dirty="0">
                <a:solidFill>
                  <a:schemeClr val="tx2">
                    <a:lumMod val="75000"/>
                  </a:schemeClr>
                </a:solidFill>
              </a:rPr>
              <a:t>Hyposensitive / </a:t>
            </a:r>
            <a:r>
              <a:rPr lang="en-GB" b="1" dirty="0" err="1">
                <a:solidFill>
                  <a:schemeClr val="tx2">
                    <a:lumMod val="75000"/>
                  </a:schemeClr>
                </a:solidFill>
              </a:rPr>
              <a:t>Undersensitive</a:t>
            </a:r>
            <a:endParaRPr lang="en-GB" b="1" dirty="0">
              <a:solidFill>
                <a:schemeClr val="tx2">
                  <a:lumMod val="75000"/>
                </a:schemeClr>
              </a:solidFill>
            </a:endParaRPr>
          </a:p>
        </p:txBody>
      </p:sp>
      <p:sp>
        <p:nvSpPr>
          <p:cNvPr id="4" name="Rectangle 3"/>
          <p:cNvSpPr/>
          <p:nvPr/>
        </p:nvSpPr>
        <p:spPr>
          <a:xfrm>
            <a:off x="5016468" y="1133455"/>
            <a:ext cx="3531736" cy="369332"/>
          </a:xfrm>
          <a:prstGeom prst="rect">
            <a:avLst/>
          </a:prstGeom>
        </p:spPr>
        <p:txBody>
          <a:bodyPr wrap="none">
            <a:spAutoFit/>
          </a:bodyPr>
          <a:lstStyle/>
          <a:p>
            <a:r>
              <a:rPr lang="en-GB" b="1" dirty="0" smtClean="0">
                <a:solidFill>
                  <a:schemeClr val="accent6">
                    <a:lumMod val="50000"/>
                  </a:schemeClr>
                </a:solidFill>
              </a:rPr>
              <a:t>Hypersensitive / Oversensitive</a:t>
            </a:r>
            <a:endParaRPr lang="en-GB" b="1" dirty="0">
              <a:solidFill>
                <a:schemeClr val="accent6">
                  <a:lumMod val="50000"/>
                </a:schemeClr>
              </a:solidFill>
            </a:endParaRPr>
          </a:p>
        </p:txBody>
      </p:sp>
    </p:spTree>
    <p:extLst>
      <p:ext uri="{BB962C8B-B14F-4D97-AF65-F5344CB8AC3E}">
        <p14:creationId xmlns:p14="http://schemas.microsoft.com/office/powerpoint/2010/main" val="269836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4027061" y="951260"/>
            <a:ext cx="1107689" cy="1412274"/>
            <a:chOff x="4027061" y="984508"/>
            <a:chExt cx="1107689" cy="1412274"/>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7061" y="984508"/>
              <a:ext cx="1107689" cy="1104497"/>
            </a:xfrm>
            <a:prstGeom prst="rect">
              <a:avLst/>
            </a:prstGeom>
          </p:spPr>
        </p:pic>
        <p:sp>
          <p:nvSpPr>
            <p:cNvPr id="5" name="TextBox 4"/>
            <p:cNvSpPr txBox="1"/>
            <p:nvPr/>
          </p:nvSpPr>
          <p:spPr>
            <a:xfrm>
              <a:off x="4051979" y="2089005"/>
              <a:ext cx="900100" cy="307777"/>
            </a:xfrm>
            <a:prstGeom prst="rect">
              <a:avLst/>
            </a:prstGeom>
            <a:noFill/>
          </p:spPr>
          <p:txBody>
            <a:bodyPr wrap="square" rtlCol="0">
              <a:spAutoFit/>
            </a:bodyPr>
            <a:lstStyle/>
            <a:p>
              <a:pPr algn="ctr"/>
              <a:r>
                <a:rPr lang="en-GB" sz="1400" b="1" dirty="0" smtClean="0">
                  <a:solidFill>
                    <a:schemeClr val="tx2">
                      <a:lumMod val="75000"/>
                    </a:schemeClr>
                  </a:solidFill>
                </a:rPr>
                <a:t>Sight</a:t>
              </a:r>
              <a:endParaRPr lang="en-GB" sz="1400" b="1" dirty="0">
                <a:solidFill>
                  <a:schemeClr val="tx2">
                    <a:lumMod val="75000"/>
                  </a:schemeClr>
                </a:solidFill>
              </a:endParaRPr>
            </a:p>
          </p:txBody>
        </p:sp>
      </p:grpSp>
      <p:sp>
        <p:nvSpPr>
          <p:cNvPr id="6" name="Rectangle 5"/>
          <p:cNvSpPr/>
          <p:nvPr/>
        </p:nvSpPr>
        <p:spPr>
          <a:xfrm>
            <a:off x="611560" y="932449"/>
            <a:ext cx="7992887" cy="1464334"/>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p:cNvGrpSpPr/>
          <p:nvPr/>
        </p:nvGrpSpPr>
        <p:grpSpPr>
          <a:xfrm>
            <a:off x="3829080" y="2619356"/>
            <a:ext cx="1390018" cy="1440452"/>
            <a:chOff x="3909550" y="2646438"/>
            <a:chExt cx="1390018" cy="1440452"/>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09550" y="2646438"/>
              <a:ext cx="1390018" cy="1104494"/>
            </a:xfrm>
            <a:prstGeom prst="rect">
              <a:avLst/>
            </a:prstGeom>
          </p:spPr>
        </p:pic>
        <p:sp>
          <p:nvSpPr>
            <p:cNvPr id="9" name="TextBox 8"/>
            <p:cNvSpPr txBox="1"/>
            <p:nvPr/>
          </p:nvSpPr>
          <p:spPr>
            <a:xfrm>
              <a:off x="4049392" y="3779113"/>
              <a:ext cx="1218965" cy="307777"/>
            </a:xfrm>
            <a:prstGeom prst="rect">
              <a:avLst/>
            </a:prstGeom>
            <a:noFill/>
          </p:spPr>
          <p:txBody>
            <a:bodyPr wrap="square" rtlCol="0">
              <a:spAutoFit/>
            </a:bodyPr>
            <a:lstStyle/>
            <a:p>
              <a:pPr algn="ctr"/>
              <a:r>
                <a:rPr lang="en-GB" sz="1400" b="1" dirty="0" smtClean="0">
                  <a:solidFill>
                    <a:schemeClr val="accent6">
                      <a:lumMod val="50000"/>
                    </a:schemeClr>
                  </a:solidFill>
                </a:rPr>
                <a:t>Hearing</a:t>
              </a:r>
              <a:endParaRPr lang="en-GB" sz="1400" b="1" dirty="0">
                <a:solidFill>
                  <a:schemeClr val="accent6">
                    <a:lumMod val="50000"/>
                  </a:schemeClr>
                </a:solidFill>
              </a:endParaRPr>
            </a:p>
          </p:txBody>
        </p:sp>
      </p:grpSp>
      <p:sp>
        <p:nvSpPr>
          <p:cNvPr id="10" name="Rectangle 9"/>
          <p:cNvSpPr/>
          <p:nvPr/>
        </p:nvSpPr>
        <p:spPr>
          <a:xfrm>
            <a:off x="611561" y="2493197"/>
            <a:ext cx="7992886" cy="1692771"/>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11560" y="548680"/>
            <a:ext cx="1749197" cy="369332"/>
          </a:xfrm>
          <a:prstGeom prst="rect">
            <a:avLst/>
          </a:prstGeom>
        </p:spPr>
        <p:txBody>
          <a:bodyPr wrap="none">
            <a:spAutoFit/>
          </a:bodyPr>
          <a:lstStyle/>
          <a:p>
            <a:r>
              <a:rPr lang="en-GB" b="1" dirty="0">
                <a:solidFill>
                  <a:schemeClr val="tx2">
                    <a:lumMod val="75000"/>
                  </a:schemeClr>
                </a:solidFill>
              </a:rPr>
              <a:t>Hyposensitive</a:t>
            </a:r>
          </a:p>
        </p:txBody>
      </p:sp>
      <p:sp>
        <p:nvSpPr>
          <p:cNvPr id="12" name="Rectangle 11"/>
          <p:cNvSpPr/>
          <p:nvPr/>
        </p:nvSpPr>
        <p:spPr>
          <a:xfrm>
            <a:off x="6588224" y="563117"/>
            <a:ext cx="1826141" cy="369332"/>
          </a:xfrm>
          <a:prstGeom prst="rect">
            <a:avLst/>
          </a:prstGeom>
        </p:spPr>
        <p:txBody>
          <a:bodyPr wrap="none">
            <a:spAutoFit/>
          </a:bodyPr>
          <a:lstStyle/>
          <a:p>
            <a:r>
              <a:rPr lang="en-GB" b="1" dirty="0">
                <a:solidFill>
                  <a:schemeClr val="accent6">
                    <a:lumMod val="50000"/>
                  </a:schemeClr>
                </a:solidFill>
              </a:rPr>
              <a:t>Hypersensitive</a:t>
            </a:r>
          </a:p>
        </p:txBody>
      </p:sp>
      <p:sp>
        <p:nvSpPr>
          <p:cNvPr id="13" name="Left-Right Arrow 12"/>
          <p:cNvSpPr/>
          <p:nvPr/>
        </p:nvSpPr>
        <p:spPr>
          <a:xfrm>
            <a:off x="2459954" y="534461"/>
            <a:ext cx="4128270" cy="383551"/>
          </a:xfrm>
          <a:prstGeom prst="leftRightArrow">
            <a:avLst/>
          </a:prstGeom>
          <a:gradFill flip="none" rotWithShape="1">
            <a:gsLst>
              <a:gs pos="12000">
                <a:schemeClr val="tx2">
                  <a:lumMod val="50000"/>
                </a:schemeClr>
              </a:gs>
              <a:gs pos="37000">
                <a:schemeClr val="tx2">
                  <a:lumMod val="75000"/>
                </a:schemeClr>
              </a:gs>
              <a:gs pos="66000">
                <a:schemeClr val="accent6">
                  <a:lumMod val="75000"/>
                </a:schemeClr>
              </a:gs>
              <a:gs pos="92000">
                <a:schemeClr val="accent6">
                  <a:lumMod val="50000"/>
                </a:schemeClr>
              </a:gs>
            </a:gsLst>
            <a:lin ang="0" scaled="0"/>
            <a:tileRect/>
          </a:grad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Click on to see examples </a:t>
            </a:r>
            <a:endParaRPr lang="en-GB" sz="1600" b="1" dirty="0"/>
          </a:p>
        </p:txBody>
      </p:sp>
      <p:grpSp>
        <p:nvGrpSpPr>
          <p:cNvPr id="26" name="Group 25"/>
          <p:cNvGrpSpPr/>
          <p:nvPr/>
        </p:nvGrpSpPr>
        <p:grpSpPr>
          <a:xfrm>
            <a:off x="4014539" y="4352200"/>
            <a:ext cx="1114919" cy="1422696"/>
            <a:chOff x="4014539" y="4352200"/>
            <a:chExt cx="1114919" cy="1422696"/>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4539" y="4352200"/>
              <a:ext cx="1114919" cy="1114919"/>
            </a:xfrm>
            <a:prstGeom prst="rect">
              <a:avLst/>
            </a:prstGeom>
          </p:spPr>
        </p:pic>
        <p:sp>
          <p:nvSpPr>
            <p:cNvPr id="16" name="TextBox 15"/>
            <p:cNvSpPr txBox="1"/>
            <p:nvPr/>
          </p:nvSpPr>
          <p:spPr>
            <a:xfrm>
              <a:off x="4121948" y="5467119"/>
              <a:ext cx="900100" cy="307777"/>
            </a:xfrm>
            <a:prstGeom prst="rect">
              <a:avLst/>
            </a:prstGeom>
            <a:noFill/>
          </p:spPr>
          <p:txBody>
            <a:bodyPr wrap="square" rtlCol="0">
              <a:spAutoFit/>
            </a:bodyPr>
            <a:lstStyle/>
            <a:p>
              <a:pPr algn="ctr"/>
              <a:r>
                <a:rPr lang="en-GB" sz="1400" b="1" dirty="0" smtClean="0">
                  <a:solidFill>
                    <a:schemeClr val="tx2">
                      <a:lumMod val="75000"/>
                    </a:schemeClr>
                  </a:solidFill>
                </a:rPr>
                <a:t>Taste</a:t>
              </a:r>
              <a:endParaRPr lang="en-GB" sz="1400" b="1" dirty="0">
                <a:solidFill>
                  <a:schemeClr val="tx2">
                    <a:lumMod val="75000"/>
                  </a:schemeClr>
                </a:solidFill>
              </a:endParaRPr>
            </a:p>
          </p:txBody>
        </p:sp>
      </p:grpSp>
      <p:sp>
        <p:nvSpPr>
          <p:cNvPr id="17" name="Rectangle 16"/>
          <p:cNvSpPr/>
          <p:nvPr/>
        </p:nvSpPr>
        <p:spPr>
          <a:xfrm>
            <a:off x="611561" y="4297522"/>
            <a:ext cx="7992886" cy="1464334"/>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134751" y="1011066"/>
            <a:ext cx="3469698" cy="1292662"/>
          </a:xfrm>
          <a:prstGeom prst="rect">
            <a:avLst/>
          </a:prstGeom>
          <a:noFill/>
        </p:spPr>
        <p:txBody>
          <a:bodyPr wrap="square" rtlCol="0">
            <a:spAutoFit/>
          </a:bodyPr>
          <a:lstStyle/>
          <a:p>
            <a:pPr marL="109538" indent="-109538">
              <a:buFont typeface="Arial" panose="020B0604020202020204" pitchFamily="34" charset="0"/>
              <a:buChar char="•"/>
            </a:pPr>
            <a:r>
              <a:rPr lang="en-GB" sz="1300" dirty="0" smtClean="0">
                <a:solidFill>
                  <a:schemeClr val="accent6">
                    <a:lumMod val="50000"/>
                  </a:schemeClr>
                </a:solidFill>
              </a:rPr>
              <a:t>Dislike bright lights, especially fluorescent lighting</a:t>
            </a:r>
          </a:p>
          <a:p>
            <a:pPr marL="109538" indent="-109538">
              <a:buFont typeface="Arial" panose="020B0604020202020204" pitchFamily="34" charset="0"/>
              <a:buChar char="•"/>
            </a:pPr>
            <a:r>
              <a:rPr lang="en-GB" sz="1300" dirty="0" smtClean="0">
                <a:solidFill>
                  <a:schemeClr val="accent6">
                    <a:lumMod val="50000"/>
                  </a:schemeClr>
                </a:solidFill>
              </a:rPr>
              <a:t>Dislike vivid colour and “busy” visual environment</a:t>
            </a:r>
          </a:p>
          <a:p>
            <a:pPr marL="109538" indent="-109538">
              <a:buFont typeface="Arial" panose="020B0604020202020204" pitchFamily="34" charset="0"/>
              <a:buChar char="•"/>
            </a:pPr>
            <a:r>
              <a:rPr lang="en-GB" sz="1300" dirty="0" smtClean="0">
                <a:solidFill>
                  <a:schemeClr val="accent6">
                    <a:lumMod val="50000"/>
                  </a:schemeClr>
                </a:solidFill>
              </a:rPr>
              <a:t>Spot tiny details, like pieces of fluff on clothes</a:t>
            </a:r>
            <a:endParaRPr lang="en-GB" sz="1300" dirty="0">
              <a:solidFill>
                <a:schemeClr val="accent6">
                  <a:lumMod val="50000"/>
                </a:schemeClr>
              </a:solidFill>
            </a:endParaRPr>
          </a:p>
        </p:txBody>
      </p:sp>
      <p:sp>
        <p:nvSpPr>
          <p:cNvPr id="19" name="TextBox 18"/>
          <p:cNvSpPr txBox="1"/>
          <p:nvPr/>
        </p:nvSpPr>
        <p:spPr>
          <a:xfrm>
            <a:off x="5187888" y="2493197"/>
            <a:ext cx="3437428" cy="1692771"/>
          </a:xfrm>
          <a:prstGeom prst="rect">
            <a:avLst/>
          </a:prstGeom>
          <a:noFill/>
        </p:spPr>
        <p:txBody>
          <a:bodyPr wrap="square" rtlCol="0">
            <a:spAutoFit/>
          </a:bodyPr>
          <a:lstStyle/>
          <a:p>
            <a:pPr marL="88900" indent="-88900">
              <a:buFont typeface="Arial" panose="020B0604020202020204" pitchFamily="34" charset="0"/>
              <a:buChar char="•"/>
            </a:pPr>
            <a:r>
              <a:rPr lang="en-GB" sz="1300" dirty="0" smtClean="0">
                <a:solidFill>
                  <a:schemeClr val="accent6">
                    <a:lumMod val="50000"/>
                  </a:schemeClr>
                </a:solidFill>
              </a:rPr>
              <a:t>Be distressed by sudden or unpredictable sounds</a:t>
            </a:r>
          </a:p>
          <a:p>
            <a:pPr marL="88900" indent="-88900">
              <a:buFont typeface="Arial" panose="020B0604020202020204" pitchFamily="34" charset="0"/>
              <a:buChar char="•"/>
            </a:pPr>
            <a:r>
              <a:rPr lang="en-GB" sz="1300" dirty="0" smtClean="0">
                <a:solidFill>
                  <a:schemeClr val="accent6">
                    <a:lumMod val="50000"/>
                  </a:schemeClr>
                </a:solidFill>
              </a:rPr>
              <a:t>Be distressed by sounds others don’t notice (</a:t>
            </a:r>
            <a:r>
              <a:rPr lang="en-GB" sz="1300" dirty="0" err="1" smtClean="0">
                <a:solidFill>
                  <a:schemeClr val="accent6">
                    <a:lumMod val="50000"/>
                  </a:schemeClr>
                </a:solidFill>
              </a:rPr>
              <a:t>eg</a:t>
            </a:r>
            <a:r>
              <a:rPr lang="en-GB" sz="1300" dirty="0" smtClean="0">
                <a:solidFill>
                  <a:schemeClr val="accent6">
                    <a:lumMod val="50000"/>
                  </a:schemeClr>
                </a:solidFill>
              </a:rPr>
              <a:t> electrical buzzing)</a:t>
            </a:r>
          </a:p>
          <a:p>
            <a:pPr marL="88900" indent="-88900">
              <a:buFont typeface="Arial" panose="020B0604020202020204" pitchFamily="34" charset="0"/>
              <a:buChar char="•"/>
            </a:pPr>
            <a:r>
              <a:rPr lang="en-GB" sz="1300" dirty="0" smtClean="0">
                <a:solidFill>
                  <a:schemeClr val="accent6">
                    <a:lumMod val="50000"/>
                  </a:schemeClr>
                </a:solidFill>
              </a:rPr>
              <a:t>Cover ears or make repetitive noises to block out sounds</a:t>
            </a:r>
          </a:p>
          <a:p>
            <a:pPr marL="88900" indent="-88900">
              <a:buFont typeface="Arial" panose="020B0604020202020204" pitchFamily="34" charset="0"/>
              <a:buChar char="•"/>
            </a:pPr>
            <a:r>
              <a:rPr lang="en-GB" sz="1300" dirty="0" smtClean="0">
                <a:solidFill>
                  <a:schemeClr val="accent6">
                    <a:lumMod val="50000"/>
                  </a:schemeClr>
                </a:solidFill>
              </a:rPr>
              <a:t>Be fascinated by differences in pronunciation (</a:t>
            </a:r>
            <a:r>
              <a:rPr lang="en-GB" sz="1300" dirty="0" err="1" smtClean="0">
                <a:solidFill>
                  <a:schemeClr val="accent6">
                    <a:lumMod val="50000"/>
                  </a:schemeClr>
                </a:solidFill>
              </a:rPr>
              <a:t>eg</a:t>
            </a:r>
            <a:r>
              <a:rPr lang="en-GB" sz="1300" dirty="0" smtClean="0">
                <a:solidFill>
                  <a:schemeClr val="accent6">
                    <a:lumMod val="50000"/>
                  </a:schemeClr>
                </a:solidFill>
              </a:rPr>
              <a:t> accents / languages)</a:t>
            </a:r>
            <a:endParaRPr lang="en-GB" sz="1300" dirty="0">
              <a:solidFill>
                <a:schemeClr val="accent6">
                  <a:lumMod val="50000"/>
                </a:schemeClr>
              </a:solidFill>
            </a:endParaRPr>
          </a:p>
        </p:txBody>
      </p:sp>
      <p:sp>
        <p:nvSpPr>
          <p:cNvPr id="20" name="TextBox 19"/>
          <p:cNvSpPr txBox="1"/>
          <p:nvPr/>
        </p:nvSpPr>
        <p:spPr>
          <a:xfrm>
            <a:off x="5219098" y="4417217"/>
            <a:ext cx="3385349" cy="1292662"/>
          </a:xfrm>
          <a:prstGeom prst="rect">
            <a:avLst/>
          </a:prstGeom>
          <a:noFill/>
        </p:spPr>
        <p:txBody>
          <a:bodyPr wrap="square" rtlCol="0">
            <a:spAutoFit/>
          </a:bodyPr>
          <a:lstStyle/>
          <a:p>
            <a:pPr marL="88900" indent="-88900">
              <a:buFont typeface="Arial" panose="020B0604020202020204" pitchFamily="34" charset="0"/>
              <a:buChar char="•"/>
            </a:pPr>
            <a:r>
              <a:rPr lang="en-GB" sz="1300" dirty="0" smtClean="0">
                <a:solidFill>
                  <a:schemeClr val="accent6">
                    <a:lumMod val="50000"/>
                  </a:schemeClr>
                </a:solidFill>
              </a:rPr>
              <a:t>Dislike strong tasting foods</a:t>
            </a:r>
          </a:p>
          <a:p>
            <a:pPr marL="88900" indent="-88900">
              <a:buFont typeface="Arial" panose="020B0604020202020204" pitchFamily="34" charset="0"/>
              <a:buChar char="•"/>
            </a:pPr>
            <a:r>
              <a:rPr lang="en-GB" sz="1300" dirty="0" smtClean="0">
                <a:solidFill>
                  <a:schemeClr val="accent6">
                    <a:lumMod val="50000"/>
                  </a:schemeClr>
                </a:solidFill>
              </a:rPr>
              <a:t>Find any food too strong, and gag or reject the food</a:t>
            </a:r>
          </a:p>
          <a:p>
            <a:pPr marL="88900" indent="-88900">
              <a:buFont typeface="Arial" panose="020B0604020202020204" pitchFamily="34" charset="0"/>
              <a:buChar char="•"/>
            </a:pPr>
            <a:r>
              <a:rPr lang="en-GB" sz="1300" dirty="0" smtClean="0">
                <a:solidFill>
                  <a:schemeClr val="accent6">
                    <a:lumMod val="50000"/>
                  </a:schemeClr>
                </a:solidFill>
              </a:rPr>
              <a:t>Dislike particular food textures</a:t>
            </a:r>
          </a:p>
          <a:p>
            <a:pPr marL="88900" indent="-88900">
              <a:buFont typeface="Arial" panose="020B0604020202020204" pitchFamily="34" charset="0"/>
              <a:buChar char="•"/>
            </a:pPr>
            <a:r>
              <a:rPr lang="en-GB" sz="1300" dirty="0" smtClean="0">
                <a:solidFill>
                  <a:schemeClr val="accent6">
                    <a:lumMod val="50000"/>
                  </a:schemeClr>
                </a:solidFill>
              </a:rPr>
              <a:t>Be very aware of subtle differences in flavours</a:t>
            </a:r>
            <a:endParaRPr lang="en-GB" sz="1300" dirty="0">
              <a:solidFill>
                <a:schemeClr val="accent6">
                  <a:lumMod val="50000"/>
                </a:schemeClr>
              </a:solidFill>
            </a:endParaRPr>
          </a:p>
        </p:txBody>
      </p:sp>
      <p:sp>
        <p:nvSpPr>
          <p:cNvPr id="21" name="TextBox 20"/>
          <p:cNvSpPr txBox="1"/>
          <p:nvPr/>
        </p:nvSpPr>
        <p:spPr>
          <a:xfrm>
            <a:off x="670181" y="1011066"/>
            <a:ext cx="3469698" cy="1292662"/>
          </a:xfrm>
          <a:prstGeom prst="rect">
            <a:avLst/>
          </a:prstGeom>
          <a:noFill/>
        </p:spPr>
        <p:txBody>
          <a:bodyPr wrap="square" rtlCol="0">
            <a:spAutoFit/>
          </a:bodyPr>
          <a:lstStyle/>
          <a:p>
            <a:pPr marL="109538" indent="-109538">
              <a:buFont typeface="Arial" panose="020B0604020202020204" pitchFamily="34" charset="0"/>
              <a:buChar char="•"/>
            </a:pPr>
            <a:r>
              <a:rPr lang="en-GB" sz="1300" dirty="0" smtClean="0">
                <a:solidFill>
                  <a:schemeClr val="tx2">
                    <a:lumMod val="75000"/>
                  </a:schemeClr>
                </a:solidFill>
              </a:rPr>
              <a:t>Look intently at bright lights </a:t>
            </a:r>
          </a:p>
          <a:p>
            <a:pPr marL="109538" indent="-109538">
              <a:buFont typeface="Arial" panose="020B0604020202020204" pitchFamily="34" charset="0"/>
              <a:buChar char="•"/>
            </a:pPr>
            <a:r>
              <a:rPr lang="en-GB" sz="1300" dirty="0" smtClean="0">
                <a:solidFill>
                  <a:schemeClr val="tx2">
                    <a:lumMod val="75000"/>
                  </a:schemeClr>
                </a:solidFill>
              </a:rPr>
              <a:t>Be fascinated by brightly coloured or shiny objects</a:t>
            </a:r>
          </a:p>
          <a:p>
            <a:pPr marL="109538" indent="-109538">
              <a:buFont typeface="Arial" panose="020B0604020202020204" pitchFamily="34" charset="0"/>
              <a:buChar char="•"/>
            </a:pPr>
            <a:r>
              <a:rPr lang="en-GB" sz="1300" dirty="0" smtClean="0">
                <a:solidFill>
                  <a:schemeClr val="tx2">
                    <a:lumMod val="75000"/>
                  </a:schemeClr>
                </a:solidFill>
              </a:rPr>
              <a:t>Move fingers and hands in front of eyes</a:t>
            </a:r>
          </a:p>
          <a:p>
            <a:pPr marL="109538" indent="-109538">
              <a:buFont typeface="Arial" panose="020B0604020202020204" pitchFamily="34" charset="0"/>
              <a:buChar char="•"/>
            </a:pPr>
            <a:r>
              <a:rPr lang="en-GB" sz="1300" dirty="0" smtClean="0">
                <a:solidFill>
                  <a:schemeClr val="tx2">
                    <a:lumMod val="75000"/>
                  </a:schemeClr>
                </a:solidFill>
              </a:rPr>
              <a:t>Touch their surroundings to orientate themselves</a:t>
            </a:r>
            <a:endParaRPr lang="en-GB" sz="1300" dirty="0">
              <a:solidFill>
                <a:schemeClr val="tx2">
                  <a:lumMod val="75000"/>
                </a:schemeClr>
              </a:solidFill>
            </a:endParaRPr>
          </a:p>
        </p:txBody>
      </p:sp>
      <p:sp>
        <p:nvSpPr>
          <p:cNvPr id="22" name="TextBox 21"/>
          <p:cNvSpPr txBox="1"/>
          <p:nvPr/>
        </p:nvSpPr>
        <p:spPr>
          <a:xfrm>
            <a:off x="681236" y="4617272"/>
            <a:ext cx="3469698" cy="892552"/>
          </a:xfrm>
          <a:prstGeom prst="rect">
            <a:avLst/>
          </a:prstGeom>
          <a:noFill/>
        </p:spPr>
        <p:txBody>
          <a:bodyPr wrap="square" rtlCol="0">
            <a:spAutoFit/>
          </a:bodyPr>
          <a:lstStyle/>
          <a:p>
            <a:pPr marL="109538" indent="-109538">
              <a:buFont typeface="Arial" panose="020B0604020202020204" pitchFamily="34" charset="0"/>
              <a:buChar char="•"/>
            </a:pPr>
            <a:r>
              <a:rPr lang="en-GB" sz="1300" dirty="0" smtClean="0">
                <a:solidFill>
                  <a:schemeClr val="tx2">
                    <a:lumMod val="75000"/>
                  </a:schemeClr>
                </a:solidFill>
              </a:rPr>
              <a:t>Seek out strong flavours</a:t>
            </a:r>
          </a:p>
          <a:p>
            <a:pPr marL="109538" indent="-109538">
              <a:buFont typeface="Arial" panose="020B0604020202020204" pitchFamily="34" charset="0"/>
              <a:buChar char="•"/>
            </a:pPr>
            <a:r>
              <a:rPr lang="en-GB" sz="1300" dirty="0">
                <a:solidFill>
                  <a:schemeClr val="tx2">
                    <a:lumMod val="75000"/>
                  </a:schemeClr>
                </a:solidFill>
              </a:rPr>
              <a:t>C</a:t>
            </a:r>
            <a:r>
              <a:rPr lang="en-GB" sz="1300" dirty="0" smtClean="0">
                <a:solidFill>
                  <a:schemeClr val="tx2">
                    <a:lumMod val="75000"/>
                  </a:schemeClr>
                </a:solidFill>
              </a:rPr>
              <a:t>hew clothing, fingers, or hair.</a:t>
            </a:r>
          </a:p>
          <a:p>
            <a:pPr marL="109538" indent="-109538">
              <a:buFont typeface="Arial" panose="020B0604020202020204" pitchFamily="34" charset="0"/>
              <a:buChar char="•"/>
            </a:pPr>
            <a:r>
              <a:rPr lang="en-GB" sz="1300" dirty="0" smtClean="0">
                <a:solidFill>
                  <a:schemeClr val="tx2">
                    <a:lumMod val="75000"/>
                  </a:schemeClr>
                </a:solidFill>
              </a:rPr>
              <a:t>Try to lick or eat inappropriate things, </a:t>
            </a:r>
            <a:r>
              <a:rPr lang="en-GB" sz="1300" dirty="0" err="1" smtClean="0">
                <a:solidFill>
                  <a:schemeClr val="tx2">
                    <a:lumMod val="75000"/>
                  </a:schemeClr>
                </a:solidFill>
              </a:rPr>
              <a:t>eg</a:t>
            </a:r>
            <a:r>
              <a:rPr lang="en-GB" sz="1300" dirty="0" smtClean="0">
                <a:solidFill>
                  <a:schemeClr val="tx2">
                    <a:lumMod val="75000"/>
                  </a:schemeClr>
                </a:solidFill>
              </a:rPr>
              <a:t> grass or faeces.</a:t>
            </a:r>
          </a:p>
        </p:txBody>
      </p:sp>
      <p:sp>
        <p:nvSpPr>
          <p:cNvPr id="23" name="TextBox 22"/>
          <p:cNvSpPr txBox="1"/>
          <p:nvPr/>
        </p:nvSpPr>
        <p:spPr>
          <a:xfrm>
            <a:off x="725105" y="2693251"/>
            <a:ext cx="3184445" cy="1292662"/>
          </a:xfrm>
          <a:prstGeom prst="rect">
            <a:avLst/>
          </a:prstGeom>
          <a:noFill/>
        </p:spPr>
        <p:txBody>
          <a:bodyPr wrap="square" rtlCol="0">
            <a:spAutoFit/>
          </a:bodyPr>
          <a:lstStyle/>
          <a:p>
            <a:pPr marL="109538" indent="-109538">
              <a:buFont typeface="Arial" panose="020B0604020202020204" pitchFamily="34" charset="0"/>
              <a:buChar char="•"/>
            </a:pPr>
            <a:r>
              <a:rPr lang="en-GB" sz="1300" dirty="0" smtClean="0">
                <a:solidFill>
                  <a:schemeClr val="tx2">
                    <a:lumMod val="75000"/>
                  </a:schemeClr>
                </a:solidFill>
              </a:rPr>
              <a:t>Seek out sounds (</a:t>
            </a:r>
            <a:r>
              <a:rPr lang="en-GB" sz="1300" dirty="0" err="1" smtClean="0">
                <a:solidFill>
                  <a:schemeClr val="tx2">
                    <a:lumMod val="75000"/>
                  </a:schemeClr>
                </a:solidFill>
              </a:rPr>
              <a:t>eg</a:t>
            </a:r>
            <a:r>
              <a:rPr lang="en-GB" sz="1300" dirty="0" smtClean="0">
                <a:solidFill>
                  <a:schemeClr val="tx2">
                    <a:lumMod val="75000"/>
                  </a:schemeClr>
                </a:solidFill>
              </a:rPr>
              <a:t> placing ear next to fridge to hear the buzzing)</a:t>
            </a:r>
          </a:p>
          <a:p>
            <a:pPr marL="109538" indent="-109538">
              <a:buFont typeface="Arial" panose="020B0604020202020204" pitchFamily="34" charset="0"/>
              <a:buChar char="•"/>
            </a:pPr>
            <a:r>
              <a:rPr lang="en-GB" sz="1300" dirty="0" smtClean="0">
                <a:solidFill>
                  <a:schemeClr val="tx2">
                    <a:lumMod val="75000"/>
                  </a:schemeClr>
                </a:solidFill>
              </a:rPr>
              <a:t>Like noisy places</a:t>
            </a:r>
          </a:p>
          <a:p>
            <a:pPr marL="109538" indent="-109538">
              <a:buFont typeface="Arial" panose="020B0604020202020204" pitchFamily="34" charset="0"/>
              <a:buChar char="•"/>
            </a:pPr>
            <a:r>
              <a:rPr lang="en-GB" sz="1300" dirty="0" smtClean="0">
                <a:solidFill>
                  <a:schemeClr val="tx2">
                    <a:lumMod val="75000"/>
                  </a:schemeClr>
                </a:solidFill>
              </a:rPr>
              <a:t>Create sounds by, for example, tapping, making vocal sounds, crunching or tearing paper</a:t>
            </a:r>
            <a:endParaRPr lang="en-GB" sz="1300" dirty="0">
              <a:solidFill>
                <a:schemeClr val="tx2">
                  <a:lumMod val="75000"/>
                </a:schemeClr>
              </a:solidFill>
            </a:endParaRPr>
          </a:p>
        </p:txBody>
      </p:sp>
    </p:spTree>
    <p:extLst>
      <p:ext uri="{BB962C8B-B14F-4D97-AF65-F5344CB8AC3E}">
        <p14:creationId xmlns:p14="http://schemas.microsoft.com/office/powerpoint/2010/main" val="136837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878171" y="1150369"/>
            <a:ext cx="1158838" cy="1396298"/>
            <a:chOff x="3878171" y="1150369"/>
            <a:chExt cx="1158838" cy="1396298"/>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78171" y="1150369"/>
              <a:ext cx="1158838" cy="1114482"/>
            </a:xfrm>
            <a:prstGeom prst="rect">
              <a:avLst/>
            </a:prstGeom>
          </p:spPr>
        </p:pic>
        <p:sp>
          <p:nvSpPr>
            <p:cNvPr id="5" name="TextBox 4"/>
            <p:cNvSpPr txBox="1"/>
            <p:nvPr/>
          </p:nvSpPr>
          <p:spPr>
            <a:xfrm>
              <a:off x="4007540" y="2238890"/>
              <a:ext cx="900100" cy="307777"/>
            </a:xfrm>
            <a:prstGeom prst="rect">
              <a:avLst/>
            </a:prstGeom>
            <a:noFill/>
          </p:spPr>
          <p:txBody>
            <a:bodyPr wrap="square" rtlCol="0">
              <a:spAutoFit/>
            </a:bodyPr>
            <a:lstStyle/>
            <a:p>
              <a:pPr algn="ctr"/>
              <a:r>
                <a:rPr lang="en-GB" sz="1400" b="1" dirty="0" smtClean="0">
                  <a:solidFill>
                    <a:schemeClr val="accent6">
                      <a:lumMod val="50000"/>
                    </a:schemeClr>
                  </a:solidFill>
                </a:rPr>
                <a:t>Smell</a:t>
              </a:r>
              <a:endParaRPr lang="en-GB" sz="1400" b="1" dirty="0">
                <a:solidFill>
                  <a:schemeClr val="accent6">
                    <a:lumMod val="50000"/>
                  </a:schemeClr>
                </a:solidFill>
              </a:endParaRPr>
            </a:p>
          </p:txBody>
        </p:sp>
      </p:grpSp>
      <p:sp>
        <p:nvSpPr>
          <p:cNvPr id="6" name="Rectangle 5"/>
          <p:cNvSpPr/>
          <p:nvPr/>
        </p:nvSpPr>
        <p:spPr>
          <a:xfrm>
            <a:off x="611560" y="1082333"/>
            <a:ext cx="7992887" cy="146433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11560" y="548680"/>
            <a:ext cx="1749197" cy="369332"/>
          </a:xfrm>
          <a:prstGeom prst="rect">
            <a:avLst/>
          </a:prstGeom>
        </p:spPr>
        <p:txBody>
          <a:bodyPr wrap="none">
            <a:spAutoFit/>
          </a:bodyPr>
          <a:lstStyle/>
          <a:p>
            <a:r>
              <a:rPr lang="en-GB" b="1" dirty="0">
                <a:solidFill>
                  <a:schemeClr val="tx2">
                    <a:lumMod val="75000"/>
                  </a:schemeClr>
                </a:solidFill>
              </a:rPr>
              <a:t>Hyposensitive</a:t>
            </a:r>
          </a:p>
        </p:txBody>
      </p:sp>
      <p:sp>
        <p:nvSpPr>
          <p:cNvPr id="12" name="Rectangle 11"/>
          <p:cNvSpPr/>
          <p:nvPr/>
        </p:nvSpPr>
        <p:spPr>
          <a:xfrm>
            <a:off x="6588224" y="563117"/>
            <a:ext cx="1826141" cy="369332"/>
          </a:xfrm>
          <a:prstGeom prst="rect">
            <a:avLst/>
          </a:prstGeom>
        </p:spPr>
        <p:txBody>
          <a:bodyPr wrap="none">
            <a:spAutoFit/>
          </a:bodyPr>
          <a:lstStyle/>
          <a:p>
            <a:r>
              <a:rPr lang="en-GB" b="1" dirty="0">
                <a:solidFill>
                  <a:schemeClr val="accent6">
                    <a:lumMod val="50000"/>
                  </a:schemeClr>
                </a:solidFill>
              </a:rPr>
              <a:t>Hypersensitive</a:t>
            </a:r>
          </a:p>
        </p:txBody>
      </p:sp>
      <p:sp>
        <p:nvSpPr>
          <p:cNvPr id="16" name="Rectangle 15"/>
          <p:cNvSpPr/>
          <p:nvPr/>
        </p:nvSpPr>
        <p:spPr>
          <a:xfrm>
            <a:off x="611560" y="2690137"/>
            <a:ext cx="7992887" cy="157855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611561" y="4365104"/>
            <a:ext cx="7992886" cy="146433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a:off x="3999734" y="2860999"/>
            <a:ext cx="1077479" cy="1322665"/>
            <a:chOff x="3999734" y="2831805"/>
            <a:chExt cx="1077479" cy="1322665"/>
          </a:xfrm>
        </p:grpSpPr>
        <p:sp>
          <p:nvSpPr>
            <p:cNvPr id="15" name="TextBox 14"/>
            <p:cNvSpPr txBox="1"/>
            <p:nvPr/>
          </p:nvSpPr>
          <p:spPr>
            <a:xfrm>
              <a:off x="4088423" y="3846693"/>
              <a:ext cx="900100" cy="307777"/>
            </a:xfrm>
            <a:prstGeom prst="rect">
              <a:avLst/>
            </a:prstGeom>
            <a:noFill/>
          </p:spPr>
          <p:txBody>
            <a:bodyPr wrap="square" rtlCol="0">
              <a:spAutoFit/>
            </a:bodyPr>
            <a:lstStyle/>
            <a:p>
              <a:pPr algn="ctr"/>
              <a:r>
                <a:rPr lang="en-GB" sz="1400" b="1" dirty="0">
                  <a:solidFill>
                    <a:schemeClr val="tx2">
                      <a:lumMod val="75000"/>
                    </a:schemeClr>
                  </a:solidFill>
                </a:rPr>
                <a:t>B</a:t>
              </a:r>
              <a:r>
                <a:rPr lang="en-GB" sz="1400" b="1" dirty="0" smtClean="0">
                  <a:solidFill>
                    <a:schemeClr val="tx2">
                      <a:lumMod val="75000"/>
                    </a:schemeClr>
                  </a:solidFill>
                </a:rPr>
                <a:t>alance</a:t>
              </a:r>
              <a:endParaRPr lang="en-GB" sz="1400" b="1" dirty="0">
                <a:solidFill>
                  <a:schemeClr val="tx2">
                    <a:lumMod val="75000"/>
                  </a:schemeClr>
                </a:solidFill>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99734" y="2831805"/>
              <a:ext cx="1077479" cy="950787"/>
            </a:xfrm>
            <a:prstGeom prst="rect">
              <a:avLst/>
            </a:prstGeom>
          </p:spPr>
        </p:pic>
      </p:grpSp>
      <p:grpSp>
        <p:nvGrpSpPr>
          <p:cNvPr id="30" name="Group 29"/>
          <p:cNvGrpSpPr/>
          <p:nvPr/>
        </p:nvGrpSpPr>
        <p:grpSpPr>
          <a:xfrm>
            <a:off x="3830260" y="4461222"/>
            <a:ext cx="1373397" cy="1407983"/>
            <a:chOff x="3830260" y="4471504"/>
            <a:chExt cx="1373397" cy="1407983"/>
          </a:xfrm>
        </p:grpSpPr>
        <p:sp>
          <p:nvSpPr>
            <p:cNvPr id="18" name="TextBox 17"/>
            <p:cNvSpPr txBox="1"/>
            <p:nvPr/>
          </p:nvSpPr>
          <p:spPr>
            <a:xfrm>
              <a:off x="3830260" y="5387044"/>
              <a:ext cx="1373397" cy="492443"/>
            </a:xfrm>
            <a:prstGeom prst="rect">
              <a:avLst/>
            </a:prstGeom>
            <a:noFill/>
          </p:spPr>
          <p:txBody>
            <a:bodyPr wrap="square" rtlCol="0">
              <a:spAutoFit/>
            </a:bodyPr>
            <a:lstStyle/>
            <a:p>
              <a:pPr algn="ctr"/>
              <a:r>
                <a:rPr lang="en-GB" sz="1300" b="1" dirty="0" smtClean="0">
                  <a:solidFill>
                    <a:schemeClr val="accent6">
                      <a:lumMod val="50000"/>
                    </a:schemeClr>
                  </a:solidFill>
                </a:rPr>
                <a:t>Body Awareness</a:t>
              </a:r>
              <a:endParaRPr lang="en-GB" sz="1300" b="1" dirty="0">
                <a:solidFill>
                  <a:schemeClr val="accent6">
                    <a:lumMod val="50000"/>
                  </a:schemeClr>
                </a:solidFill>
              </a:endParaRP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66112" y="4471504"/>
              <a:ext cx="956846" cy="952973"/>
            </a:xfrm>
            <a:prstGeom prst="rect">
              <a:avLst/>
            </a:prstGeom>
          </p:spPr>
        </p:pic>
      </p:grpSp>
      <p:sp>
        <p:nvSpPr>
          <p:cNvPr id="22" name="TextBox 21"/>
          <p:cNvSpPr txBox="1"/>
          <p:nvPr/>
        </p:nvSpPr>
        <p:spPr>
          <a:xfrm>
            <a:off x="5255638" y="4518882"/>
            <a:ext cx="3168353" cy="1292662"/>
          </a:xfrm>
          <a:prstGeom prst="rect">
            <a:avLst/>
          </a:prstGeom>
          <a:noFill/>
        </p:spPr>
        <p:txBody>
          <a:bodyPr wrap="square" rtlCol="0">
            <a:spAutoFit/>
          </a:bodyPr>
          <a:lstStyle/>
          <a:p>
            <a:pPr marL="88900" indent="-88900">
              <a:buFont typeface="Arial" panose="020B0604020202020204" pitchFamily="34" charset="0"/>
              <a:buChar char="•"/>
            </a:pPr>
            <a:r>
              <a:rPr lang="en-GB" sz="1300" dirty="0" smtClean="0">
                <a:solidFill>
                  <a:schemeClr val="accent6">
                    <a:lumMod val="50000"/>
                  </a:schemeClr>
                </a:solidFill>
              </a:rPr>
              <a:t>Have difficulty with fine motor skills – </a:t>
            </a:r>
            <a:r>
              <a:rPr lang="en-GB" sz="1300" dirty="0" err="1" smtClean="0">
                <a:solidFill>
                  <a:schemeClr val="accent6">
                    <a:lumMod val="50000"/>
                  </a:schemeClr>
                </a:solidFill>
              </a:rPr>
              <a:t>eg</a:t>
            </a:r>
            <a:r>
              <a:rPr lang="en-GB" sz="1300" dirty="0" smtClean="0">
                <a:solidFill>
                  <a:schemeClr val="accent6">
                    <a:lumMod val="50000"/>
                  </a:schemeClr>
                </a:solidFill>
              </a:rPr>
              <a:t> holding small objects, writing</a:t>
            </a:r>
          </a:p>
          <a:p>
            <a:pPr marL="88900" indent="-88900">
              <a:buFont typeface="Arial" panose="020B0604020202020204" pitchFamily="34" charset="0"/>
              <a:buChar char="•"/>
            </a:pPr>
            <a:r>
              <a:rPr lang="en-GB" sz="1300" dirty="0" smtClean="0">
                <a:solidFill>
                  <a:schemeClr val="accent6">
                    <a:lumMod val="50000"/>
                  </a:schemeClr>
                </a:solidFill>
              </a:rPr>
              <a:t>Experience high levels of pain from minor injuries or illness</a:t>
            </a:r>
          </a:p>
          <a:p>
            <a:pPr marL="88900" indent="-88900">
              <a:buFont typeface="Arial" panose="020B0604020202020204" pitchFamily="34" charset="0"/>
              <a:buChar char="•"/>
            </a:pPr>
            <a:r>
              <a:rPr lang="en-GB" sz="1300" dirty="0" smtClean="0">
                <a:solidFill>
                  <a:schemeClr val="accent6">
                    <a:lumMod val="50000"/>
                  </a:schemeClr>
                </a:solidFill>
              </a:rPr>
              <a:t>Be clumsy</a:t>
            </a:r>
          </a:p>
          <a:p>
            <a:pPr marL="88900" indent="-88900">
              <a:buFont typeface="Arial" panose="020B0604020202020204" pitchFamily="34" charset="0"/>
              <a:buChar char="•"/>
            </a:pPr>
            <a:r>
              <a:rPr lang="en-GB" sz="1300" dirty="0" smtClean="0">
                <a:solidFill>
                  <a:schemeClr val="accent6">
                    <a:lumMod val="50000"/>
                  </a:schemeClr>
                </a:solidFill>
              </a:rPr>
              <a:t>Hold body in unusual positions</a:t>
            </a:r>
          </a:p>
        </p:txBody>
      </p:sp>
      <p:sp>
        <p:nvSpPr>
          <p:cNvPr id="23" name="TextBox 22"/>
          <p:cNvSpPr txBox="1"/>
          <p:nvPr/>
        </p:nvSpPr>
        <p:spPr>
          <a:xfrm>
            <a:off x="5094566" y="2775973"/>
            <a:ext cx="3509881" cy="1492716"/>
          </a:xfrm>
          <a:prstGeom prst="rect">
            <a:avLst/>
          </a:prstGeom>
          <a:noFill/>
        </p:spPr>
        <p:txBody>
          <a:bodyPr wrap="square" rtlCol="0">
            <a:spAutoFit/>
          </a:bodyPr>
          <a:lstStyle/>
          <a:p>
            <a:pPr marL="88900" indent="-88900">
              <a:buFont typeface="Arial" panose="020B0604020202020204" pitchFamily="34" charset="0"/>
              <a:buChar char="•"/>
            </a:pPr>
            <a:r>
              <a:rPr lang="en-GB" sz="1300" dirty="0" smtClean="0">
                <a:solidFill>
                  <a:schemeClr val="accent6">
                    <a:lumMod val="50000"/>
                  </a:schemeClr>
                </a:solidFill>
              </a:rPr>
              <a:t>Have difficulty changing direction, or on uneven surfaces</a:t>
            </a:r>
          </a:p>
          <a:p>
            <a:pPr marL="88900" indent="-88900">
              <a:buFont typeface="Arial" panose="020B0604020202020204" pitchFamily="34" charset="0"/>
              <a:buChar char="•"/>
            </a:pPr>
            <a:r>
              <a:rPr lang="en-GB" sz="1300" dirty="0" smtClean="0">
                <a:solidFill>
                  <a:schemeClr val="accent6">
                    <a:lumMod val="50000"/>
                  </a:schemeClr>
                </a:solidFill>
              </a:rPr>
              <a:t>Experience vertigo when spinning, running or jumping</a:t>
            </a:r>
          </a:p>
          <a:p>
            <a:pPr marL="88900" indent="-88900">
              <a:buFont typeface="Arial" panose="020B0604020202020204" pitchFamily="34" charset="0"/>
              <a:buChar char="•"/>
            </a:pPr>
            <a:r>
              <a:rPr lang="en-GB" sz="1300" dirty="0" smtClean="0">
                <a:solidFill>
                  <a:schemeClr val="accent6">
                    <a:lumMod val="50000"/>
                  </a:schemeClr>
                </a:solidFill>
              </a:rPr>
              <a:t>Experience anxiety about feet leaving the ground</a:t>
            </a:r>
          </a:p>
          <a:p>
            <a:pPr marL="88900" indent="-88900">
              <a:buFont typeface="Arial" panose="020B0604020202020204" pitchFamily="34" charset="0"/>
              <a:buChar char="•"/>
            </a:pPr>
            <a:r>
              <a:rPr lang="en-GB" sz="1300" dirty="0" smtClean="0">
                <a:solidFill>
                  <a:schemeClr val="accent6">
                    <a:lumMod val="50000"/>
                  </a:schemeClr>
                </a:solidFill>
              </a:rPr>
              <a:t>Be unable to ride a bike.</a:t>
            </a:r>
            <a:endParaRPr lang="en-GB" sz="1300" dirty="0">
              <a:solidFill>
                <a:schemeClr val="accent6">
                  <a:lumMod val="50000"/>
                </a:schemeClr>
              </a:solidFill>
            </a:endParaRPr>
          </a:p>
        </p:txBody>
      </p:sp>
      <p:sp>
        <p:nvSpPr>
          <p:cNvPr id="24" name="TextBox 23"/>
          <p:cNvSpPr txBox="1"/>
          <p:nvPr/>
        </p:nvSpPr>
        <p:spPr>
          <a:xfrm>
            <a:off x="5274672" y="1402242"/>
            <a:ext cx="3168353" cy="892552"/>
          </a:xfrm>
          <a:prstGeom prst="rect">
            <a:avLst/>
          </a:prstGeom>
          <a:noFill/>
        </p:spPr>
        <p:txBody>
          <a:bodyPr wrap="square" rtlCol="0">
            <a:spAutoFit/>
          </a:bodyPr>
          <a:lstStyle/>
          <a:p>
            <a:pPr marL="88900" indent="-88900">
              <a:buFont typeface="Arial" panose="020B0604020202020204" pitchFamily="34" charset="0"/>
              <a:buChar char="•"/>
            </a:pPr>
            <a:r>
              <a:rPr lang="en-GB" sz="1300" dirty="0" smtClean="0">
                <a:solidFill>
                  <a:schemeClr val="accent6">
                    <a:lumMod val="50000"/>
                  </a:schemeClr>
                </a:solidFill>
              </a:rPr>
              <a:t>Be unable to tolerate certain smells – </a:t>
            </a:r>
            <a:r>
              <a:rPr lang="en-GB" sz="1300" dirty="0" err="1" smtClean="0">
                <a:solidFill>
                  <a:schemeClr val="accent6">
                    <a:lumMod val="50000"/>
                  </a:schemeClr>
                </a:solidFill>
              </a:rPr>
              <a:t>eg</a:t>
            </a:r>
            <a:r>
              <a:rPr lang="en-GB" sz="1300" dirty="0" smtClean="0">
                <a:solidFill>
                  <a:schemeClr val="accent6">
                    <a:lumMod val="50000"/>
                  </a:schemeClr>
                </a:solidFill>
              </a:rPr>
              <a:t> foods, laundry products or perfumes</a:t>
            </a:r>
          </a:p>
          <a:p>
            <a:pPr marL="88900" indent="-88900">
              <a:buFont typeface="Arial" panose="020B0604020202020204" pitchFamily="34" charset="0"/>
              <a:buChar char="•"/>
            </a:pPr>
            <a:r>
              <a:rPr lang="en-GB" sz="1300" dirty="0" smtClean="0">
                <a:solidFill>
                  <a:schemeClr val="accent6">
                    <a:lumMod val="50000"/>
                  </a:schemeClr>
                </a:solidFill>
              </a:rPr>
              <a:t>Be very aware of subtle differences between smells</a:t>
            </a:r>
            <a:endParaRPr lang="en-GB" sz="1300" dirty="0">
              <a:solidFill>
                <a:schemeClr val="accent6">
                  <a:lumMod val="50000"/>
                </a:schemeClr>
              </a:solidFill>
            </a:endParaRPr>
          </a:p>
        </p:txBody>
      </p:sp>
      <p:sp>
        <p:nvSpPr>
          <p:cNvPr id="25" name="TextBox 24"/>
          <p:cNvSpPr txBox="1"/>
          <p:nvPr/>
        </p:nvSpPr>
        <p:spPr>
          <a:xfrm>
            <a:off x="725105" y="1402242"/>
            <a:ext cx="3105155" cy="892552"/>
          </a:xfrm>
          <a:prstGeom prst="rect">
            <a:avLst/>
          </a:prstGeom>
          <a:noFill/>
        </p:spPr>
        <p:txBody>
          <a:bodyPr wrap="square" rtlCol="0">
            <a:spAutoFit/>
          </a:bodyPr>
          <a:lstStyle/>
          <a:p>
            <a:pPr marL="109538" indent="-109538">
              <a:buFont typeface="Arial" panose="020B0604020202020204" pitchFamily="34" charset="0"/>
              <a:buChar char="•"/>
            </a:pPr>
            <a:r>
              <a:rPr lang="en-GB" sz="1300" dirty="0" smtClean="0">
                <a:solidFill>
                  <a:schemeClr val="tx2">
                    <a:lumMod val="75000"/>
                  </a:schemeClr>
                </a:solidFill>
              </a:rPr>
              <a:t>Be unaware of even strong smells, including their own body odour.</a:t>
            </a:r>
          </a:p>
          <a:p>
            <a:pPr marL="109538" indent="-109538">
              <a:buFont typeface="Arial" panose="020B0604020202020204" pitchFamily="34" charset="0"/>
              <a:buChar char="•"/>
            </a:pPr>
            <a:r>
              <a:rPr lang="en-GB" sz="1300" dirty="0" smtClean="0">
                <a:solidFill>
                  <a:schemeClr val="tx2">
                    <a:lumMod val="75000"/>
                  </a:schemeClr>
                </a:solidFill>
              </a:rPr>
              <a:t>Smell objects and people in their environment.</a:t>
            </a:r>
          </a:p>
        </p:txBody>
      </p:sp>
      <p:sp>
        <p:nvSpPr>
          <p:cNvPr id="26" name="TextBox 25"/>
          <p:cNvSpPr txBox="1"/>
          <p:nvPr/>
        </p:nvSpPr>
        <p:spPr>
          <a:xfrm>
            <a:off x="706052" y="4618910"/>
            <a:ext cx="3469698" cy="1092607"/>
          </a:xfrm>
          <a:prstGeom prst="rect">
            <a:avLst/>
          </a:prstGeom>
          <a:noFill/>
        </p:spPr>
        <p:txBody>
          <a:bodyPr wrap="square" rtlCol="0">
            <a:spAutoFit/>
          </a:bodyPr>
          <a:lstStyle/>
          <a:p>
            <a:pPr marL="109538" indent="-109538">
              <a:buFont typeface="Arial" panose="020B0604020202020204" pitchFamily="34" charset="0"/>
              <a:buChar char="•"/>
            </a:pPr>
            <a:r>
              <a:rPr lang="en-GB" sz="1300" dirty="0" smtClean="0">
                <a:solidFill>
                  <a:schemeClr val="tx2">
                    <a:lumMod val="75000"/>
                  </a:schemeClr>
                </a:solidFill>
              </a:rPr>
              <a:t>Be floppy and lean against people, walls or furniture</a:t>
            </a:r>
          </a:p>
          <a:p>
            <a:pPr marL="109538" indent="-109538">
              <a:buFont typeface="Arial" panose="020B0604020202020204" pitchFamily="34" charset="0"/>
              <a:buChar char="•"/>
            </a:pPr>
            <a:r>
              <a:rPr lang="en-GB" sz="1300" dirty="0" smtClean="0">
                <a:solidFill>
                  <a:schemeClr val="tx2">
                    <a:lumMod val="75000"/>
                  </a:schemeClr>
                </a:solidFill>
              </a:rPr>
              <a:t>Be clumsy, and tend to fall</a:t>
            </a:r>
          </a:p>
          <a:p>
            <a:pPr marL="109538" indent="-109538">
              <a:buFont typeface="Arial" panose="020B0604020202020204" pitchFamily="34" charset="0"/>
              <a:buChar char="•"/>
            </a:pPr>
            <a:r>
              <a:rPr lang="en-GB" sz="1300" dirty="0" smtClean="0">
                <a:solidFill>
                  <a:schemeClr val="tx2">
                    <a:lumMod val="75000"/>
                  </a:schemeClr>
                </a:solidFill>
              </a:rPr>
              <a:t>Be unaware of their own body sensations, such as hunger, pain or needing the toilet.</a:t>
            </a:r>
            <a:endParaRPr lang="en-GB" sz="1300" dirty="0">
              <a:solidFill>
                <a:schemeClr val="tx2">
                  <a:lumMod val="75000"/>
                </a:schemeClr>
              </a:solidFill>
            </a:endParaRPr>
          </a:p>
        </p:txBody>
      </p:sp>
      <p:sp>
        <p:nvSpPr>
          <p:cNvPr id="27" name="TextBox 26"/>
          <p:cNvSpPr txBox="1"/>
          <p:nvPr/>
        </p:nvSpPr>
        <p:spPr>
          <a:xfrm>
            <a:off x="742484" y="2976028"/>
            <a:ext cx="3239897" cy="1092607"/>
          </a:xfrm>
          <a:prstGeom prst="rect">
            <a:avLst/>
          </a:prstGeom>
          <a:noFill/>
        </p:spPr>
        <p:txBody>
          <a:bodyPr wrap="square" rtlCol="0">
            <a:spAutoFit/>
          </a:bodyPr>
          <a:lstStyle/>
          <a:p>
            <a:pPr marL="109538" indent="-109538">
              <a:buFont typeface="Arial" panose="020B0604020202020204" pitchFamily="34" charset="0"/>
              <a:buChar char="•"/>
            </a:pPr>
            <a:r>
              <a:rPr lang="en-GB" sz="1300" dirty="0" smtClean="0">
                <a:solidFill>
                  <a:schemeClr val="tx2">
                    <a:lumMod val="75000"/>
                  </a:schemeClr>
                </a:solidFill>
              </a:rPr>
              <a:t>Seek out movement, particularly spinning, running and jumping.</a:t>
            </a:r>
          </a:p>
          <a:p>
            <a:pPr marL="109538" indent="-109538">
              <a:buFont typeface="Arial" panose="020B0604020202020204" pitchFamily="34" charset="0"/>
              <a:buChar char="•"/>
            </a:pPr>
            <a:r>
              <a:rPr lang="en-GB" sz="1300" dirty="0" smtClean="0">
                <a:solidFill>
                  <a:schemeClr val="tx2">
                    <a:lumMod val="75000"/>
                  </a:schemeClr>
                </a:solidFill>
              </a:rPr>
              <a:t>Don’t get dizzy easily</a:t>
            </a:r>
          </a:p>
          <a:p>
            <a:pPr marL="109538" indent="-109538">
              <a:buFont typeface="Arial" panose="020B0604020202020204" pitchFamily="34" charset="0"/>
              <a:buChar char="•"/>
            </a:pPr>
            <a:r>
              <a:rPr lang="en-GB" sz="1300" dirty="0" smtClean="0">
                <a:solidFill>
                  <a:schemeClr val="tx2">
                    <a:lumMod val="75000"/>
                  </a:schemeClr>
                </a:solidFill>
              </a:rPr>
              <a:t>Rock backwards and forwards, or in circles</a:t>
            </a:r>
            <a:endParaRPr lang="en-GB" sz="1300" dirty="0">
              <a:solidFill>
                <a:schemeClr val="tx2">
                  <a:lumMod val="75000"/>
                </a:schemeClr>
              </a:solidFill>
            </a:endParaRPr>
          </a:p>
        </p:txBody>
      </p:sp>
      <p:sp>
        <p:nvSpPr>
          <p:cNvPr id="31" name="Left-Right Arrow 30"/>
          <p:cNvSpPr/>
          <p:nvPr/>
        </p:nvSpPr>
        <p:spPr>
          <a:xfrm>
            <a:off x="2459954" y="534461"/>
            <a:ext cx="4128270" cy="383551"/>
          </a:xfrm>
          <a:prstGeom prst="leftRightArrow">
            <a:avLst/>
          </a:prstGeom>
          <a:gradFill flip="none" rotWithShape="1">
            <a:gsLst>
              <a:gs pos="12000">
                <a:schemeClr val="tx2">
                  <a:lumMod val="50000"/>
                </a:schemeClr>
              </a:gs>
              <a:gs pos="37000">
                <a:schemeClr val="tx2">
                  <a:lumMod val="75000"/>
                </a:schemeClr>
              </a:gs>
              <a:gs pos="66000">
                <a:schemeClr val="accent6">
                  <a:lumMod val="75000"/>
                </a:schemeClr>
              </a:gs>
              <a:gs pos="92000">
                <a:schemeClr val="accent6">
                  <a:lumMod val="50000"/>
                </a:schemeClr>
              </a:gs>
            </a:gsLst>
            <a:lin ang="0" scaled="0"/>
            <a:tileRect/>
          </a:grad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Click on to see examples </a:t>
            </a:r>
            <a:endParaRPr lang="en-GB" sz="1600" b="1" dirty="0"/>
          </a:p>
        </p:txBody>
      </p:sp>
    </p:spTree>
    <p:extLst>
      <p:ext uri="{BB962C8B-B14F-4D97-AF65-F5344CB8AC3E}">
        <p14:creationId xmlns:p14="http://schemas.microsoft.com/office/powerpoint/2010/main" val="334641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11560" y="602136"/>
            <a:ext cx="1800200" cy="2034776"/>
            <a:chOff x="7262546" y="1618810"/>
            <a:chExt cx="1387658" cy="1464334"/>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248" y="1670875"/>
              <a:ext cx="694255" cy="1104494"/>
            </a:xfrm>
            <a:prstGeom prst="rect">
              <a:avLst/>
            </a:prstGeom>
            <a:ln>
              <a:solidFill>
                <a:schemeClr val="tx2">
                  <a:lumMod val="75000"/>
                </a:schemeClr>
              </a:solidFill>
            </a:ln>
          </p:spPr>
        </p:pic>
        <p:sp>
          <p:nvSpPr>
            <p:cNvPr id="16" name="TextBox 15"/>
            <p:cNvSpPr txBox="1"/>
            <p:nvPr/>
          </p:nvSpPr>
          <p:spPr>
            <a:xfrm>
              <a:off x="7506325" y="2775367"/>
              <a:ext cx="900100" cy="307777"/>
            </a:xfrm>
            <a:prstGeom prst="rect">
              <a:avLst/>
            </a:prstGeom>
            <a:noFill/>
            <a:ln>
              <a:noFill/>
            </a:ln>
          </p:spPr>
          <p:txBody>
            <a:bodyPr wrap="square" rtlCol="0">
              <a:spAutoFit/>
            </a:bodyPr>
            <a:lstStyle/>
            <a:p>
              <a:pPr algn="ctr"/>
              <a:r>
                <a:rPr lang="en-GB" sz="1400" b="1" dirty="0" smtClean="0">
                  <a:solidFill>
                    <a:schemeClr val="tx2">
                      <a:lumMod val="75000"/>
                    </a:schemeClr>
                  </a:solidFill>
                </a:rPr>
                <a:t>Touch</a:t>
              </a:r>
              <a:endParaRPr lang="en-GB" sz="1400" b="1" dirty="0">
                <a:solidFill>
                  <a:schemeClr val="tx2">
                    <a:lumMod val="75000"/>
                  </a:schemeClr>
                </a:solidFill>
              </a:endParaRPr>
            </a:p>
          </p:txBody>
        </p:sp>
        <p:sp>
          <p:nvSpPr>
            <p:cNvPr id="17" name="Rectangle 16"/>
            <p:cNvSpPr/>
            <p:nvPr/>
          </p:nvSpPr>
          <p:spPr>
            <a:xfrm>
              <a:off x="7262546" y="1618810"/>
              <a:ext cx="1387658" cy="1464334"/>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grpSp>
      <p:sp>
        <p:nvSpPr>
          <p:cNvPr id="2" name="TextBox 1"/>
          <p:cNvSpPr txBox="1"/>
          <p:nvPr/>
        </p:nvSpPr>
        <p:spPr>
          <a:xfrm>
            <a:off x="2545281" y="633680"/>
            <a:ext cx="4402983" cy="1815882"/>
          </a:xfrm>
          <a:prstGeom prst="rect">
            <a:avLst/>
          </a:prstGeom>
          <a:noFill/>
        </p:spPr>
        <p:txBody>
          <a:bodyPr wrap="square" rtlCol="0">
            <a:spAutoFit/>
          </a:bodyPr>
          <a:lstStyle/>
          <a:p>
            <a:r>
              <a:rPr lang="en-GB" sz="1600" dirty="0" smtClean="0"/>
              <a:t>We haven’t yet looked at the sense of touch.</a:t>
            </a:r>
          </a:p>
          <a:p>
            <a:endParaRPr lang="en-GB" sz="1600" dirty="0"/>
          </a:p>
          <a:p>
            <a:r>
              <a:rPr lang="en-GB" sz="1600" b="1" dirty="0" smtClean="0"/>
              <a:t>How do you think that someone with hyposensitivity to touch might be impacted?</a:t>
            </a:r>
          </a:p>
          <a:p>
            <a:r>
              <a:rPr lang="en-GB" sz="1600" b="1" dirty="0" smtClean="0"/>
              <a:t>What about someone who is hypersensitive to touch?</a:t>
            </a:r>
            <a:endParaRPr lang="en-GB" sz="1600" b="1" dirty="0"/>
          </a:p>
        </p:txBody>
      </p:sp>
      <p:sp>
        <p:nvSpPr>
          <p:cNvPr id="22" name="TextBox 21"/>
          <p:cNvSpPr txBox="1"/>
          <p:nvPr/>
        </p:nvSpPr>
        <p:spPr>
          <a:xfrm>
            <a:off x="611560" y="2902502"/>
            <a:ext cx="7920880" cy="2800767"/>
          </a:xfrm>
          <a:prstGeom prst="rect">
            <a:avLst/>
          </a:prstGeom>
          <a:noFill/>
        </p:spPr>
        <p:txBody>
          <a:bodyPr wrap="square" rtlCol="0">
            <a:spAutoFit/>
          </a:bodyPr>
          <a:lstStyle/>
          <a:p>
            <a:r>
              <a:rPr lang="en-GB" sz="1600" dirty="0" smtClean="0"/>
              <a:t>You might have said:</a:t>
            </a:r>
          </a:p>
          <a:p>
            <a:r>
              <a:rPr lang="en-GB" sz="1600" b="1" dirty="0" smtClean="0">
                <a:solidFill>
                  <a:schemeClr val="tx2">
                    <a:lumMod val="75000"/>
                  </a:schemeClr>
                </a:solidFill>
              </a:rPr>
              <a:t>Hyposensitive:  </a:t>
            </a:r>
          </a:p>
          <a:p>
            <a:pPr marL="285750" indent="-285750">
              <a:buFont typeface="Wingdings" panose="05000000000000000000" pitchFamily="2" charset="2"/>
              <a:buChar char="Ø"/>
            </a:pPr>
            <a:r>
              <a:rPr lang="en-GB" sz="1600" dirty="0" smtClean="0"/>
              <a:t>Not notice sensations, such as heat, knocks, cuts, pain or injuries.  </a:t>
            </a:r>
          </a:p>
          <a:p>
            <a:pPr marL="285750" indent="-285750">
              <a:buFont typeface="Wingdings" panose="05000000000000000000" pitchFamily="2" charset="2"/>
              <a:buChar char="Ø"/>
            </a:pPr>
            <a:r>
              <a:rPr lang="en-GB" sz="1600" dirty="0" smtClean="0"/>
              <a:t>Seek out tactile (touch) sensation.  </a:t>
            </a:r>
          </a:p>
          <a:p>
            <a:pPr marL="285750" indent="-285750">
              <a:buFont typeface="Wingdings" panose="05000000000000000000" pitchFamily="2" charset="2"/>
              <a:buChar char="Ø"/>
            </a:pPr>
            <a:r>
              <a:rPr lang="en-GB" sz="1600" dirty="0" smtClean="0"/>
              <a:t>Like feeling pressure such as tight clothes or enclosed spaces. </a:t>
            </a:r>
            <a:r>
              <a:rPr lang="en-GB" sz="1600" dirty="0"/>
              <a:t> </a:t>
            </a:r>
            <a:endParaRPr lang="en-GB" sz="1600" dirty="0" smtClean="0"/>
          </a:p>
          <a:p>
            <a:endParaRPr lang="en-GB" sz="1600" dirty="0" smtClean="0"/>
          </a:p>
          <a:p>
            <a:r>
              <a:rPr lang="en-GB" sz="1600" b="1" dirty="0" smtClean="0">
                <a:solidFill>
                  <a:schemeClr val="accent6">
                    <a:lumMod val="50000"/>
                  </a:schemeClr>
                </a:solidFill>
              </a:rPr>
              <a:t>Hypersensitive:  </a:t>
            </a:r>
          </a:p>
          <a:p>
            <a:pPr marL="285750" indent="-285750">
              <a:buFont typeface="Wingdings" panose="05000000000000000000" pitchFamily="2" charset="2"/>
              <a:buChar char="Ø"/>
            </a:pPr>
            <a:r>
              <a:rPr lang="en-GB" sz="1600" dirty="0" smtClean="0"/>
              <a:t>Experience touch as unpleasant or painful.  </a:t>
            </a:r>
          </a:p>
          <a:p>
            <a:pPr marL="285750" indent="-285750">
              <a:buFont typeface="Wingdings" panose="05000000000000000000" pitchFamily="2" charset="2"/>
              <a:buChar char="Ø"/>
            </a:pPr>
            <a:r>
              <a:rPr lang="en-GB" sz="1600" dirty="0" smtClean="0"/>
              <a:t>Dislike messy play. </a:t>
            </a:r>
          </a:p>
          <a:p>
            <a:pPr marL="285750" indent="-285750">
              <a:buFont typeface="Wingdings" panose="05000000000000000000" pitchFamily="2" charset="2"/>
              <a:buChar char="Ø"/>
            </a:pPr>
            <a:r>
              <a:rPr lang="en-GB" sz="1600" dirty="0" smtClean="0"/>
              <a:t>Can’t tolerate the feel of particular clothes:  fabrics, labels or seams.  </a:t>
            </a:r>
          </a:p>
          <a:p>
            <a:pPr marL="285750" indent="-285750">
              <a:buFont typeface="Wingdings" panose="05000000000000000000" pitchFamily="2" charset="2"/>
              <a:buChar char="Ø"/>
            </a:pPr>
            <a:r>
              <a:rPr lang="en-GB" sz="1600" dirty="0" smtClean="0"/>
              <a:t>Avoid wearing shoes or socks.  </a:t>
            </a:r>
            <a:endParaRPr lang="en-GB" sz="1600" b="1" dirty="0">
              <a:solidFill>
                <a:schemeClr val="accent2">
                  <a:lumMod val="50000"/>
                </a:schemeClr>
              </a:solidFill>
            </a:endParaRPr>
          </a:p>
        </p:txBody>
      </p:sp>
      <p:sp>
        <p:nvSpPr>
          <p:cNvPr id="3" name="TextBox 2"/>
          <p:cNvSpPr txBox="1"/>
          <p:nvPr/>
        </p:nvSpPr>
        <p:spPr>
          <a:xfrm>
            <a:off x="6948264" y="1052736"/>
            <a:ext cx="1584176" cy="861774"/>
          </a:xfrm>
          <a:prstGeom prst="rect">
            <a:avLst/>
          </a:prstGeom>
          <a:solidFill>
            <a:schemeClr val="accent2">
              <a:lumMod val="20000"/>
              <a:lumOff val="80000"/>
            </a:schemeClr>
          </a:solidFill>
          <a:ln>
            <a:solidFill>
              <a:schemeClr val="tx2">
                <a:lumMod val="75000"/>
              </a:schemeClr>
            </a:solidFill>
          </a:ln>
        </p:spPr>
        <p:txBody>
          <a:bodyPr wrap="square" rtlCol="0">
            <a:spAutoFit/>
          </a:bodyPr>
          <a:lstStyle/>
          <a:p>
            <a:r>
              <a:rPr lang="en-GB" sz="1600" dirty="0" smtClean="0"/>
              <a:t>Reminder:</a:t>
            </a:r>
          </a:p>
          <a:p>
            <a:r>
              <a:rPr lang="en-GB" sz="1600" dirty="0" smtClean="0"/>
              <a:t>Hypo = under</a:t>
            </a:r>
          </a:p>
          <a:p>
            <a:r>
              <a:rPr lang="en-GB" sz="1600" dirty="0" smtClean="0"/>
              <a:t>Hyper = over</a:t>
            </a:r>
            <a:endParaRPr lang="en-GB" sz="1600" dirty="0"/>
          </a:p>
        </p:txBody>
      </p:sp>
    </p:spTree>
    <p:extLst>
      <p:ext uri="{BB962C8B-B14F-4D97-AF65-F5344CB8AC3E}">
        <p14:creationId xmlns:p14="http://schemas.microsoft.com/office/powerpoint/2010/main" val="38237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1071" y="1935683"/>
            <a:ext cx="3520026" cy="2841411"/>
          </a:xfrm>
          <a:prstGeom prst="rect">
            <a:avLst/>
          </a:prstGeom>
        </p:spPr>
      </p:pic>
      <p:sp>
        <p:nvSpPr>
          <p:cNvPr id="4" name="TextBox 3"/>
          <p:cNvSpPr txBox="1"/>
          <p:nvPr/>
        </p:nvSpPr>
        <p:spPr>
          <a:xfrm>
            <a:off x="631071" y="476672"/>
            <a:ext cx="7901369" cy="1323439"/>
          </a:xfrm>
          <a:prstGeom prst="rect">
            <a:avLst/>
          </a:prstGeom>
          <a:noFill/>
        </p:spPr>
        <p:txBody>
          <a:bodyPr wrap="square" rtlCol="0">
            <a:spAutoFit/>
          </a:bodyPr>
          <a:lstStyle/>
          <a:p>
            <a:r>
              <a:rPr lang="en-GB" sz="1600" dirty="0" smtClean="0"/>
              <a:t>Take a look at this everyday scene.  We’ve thought before about how having differences in social imagination might impact on a trip to the supermarket.  </a:t>
            </a:r>
          </a:p>
          <a:p>
            <a:r>
              <a:rPr lang="en-GB" sz="1600" b="1" dirty="0" smtClean="0"/>
              <a:t>Now think about differences in sensory processing.  </a:t>
            </a:r>
          </a:p>
          <a:p>
            <a:r>
              <a:rPr lang="en-GB" sz="1600" b="1" dirty="0" smtClean="0"/>
              <a:t>What might people who are over- or under-sensitive to sensory stimulation find difficult in this situation?  </a:t>
            </a:r>
            <a:r>
              <a:rPr lang="en-GB" sz="1600" dirty="0" smtClean="0"/>
              <a:t>Remember to consider all seven senses.</a:t>
            </a:r>
            <a:endParaRPr lang="en-GB" sz="1600" dirty="0"/>
          </a:p>
        </p:txBody>
      </p:sp>
      <p:sp>
        <p:nvSpPr>
          <p:cNvPr id="7" name="TextBox 6"/>
          <p:cNvSpPr txBox="1"/>
          <p:nvPr/>
        </p:nvSpPr>
        <p:spPr>
          <a:xfrm>
            <a:off x="4275310" y="2367518"/>
            <a:ext cx="4022775" cy="255454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Bright or flickering lights; </a:t>
            </a:r>
          </a:p>
          <a:p>
            <a:pPr marL="285750" indent="-285750">
              <a:buFont typeface="Arial" panose="020B0604020202020204" pitchFamily="34" charset="0"/>
              <a:buChar char="•"/>
            </a:pPr>
            <a:r>
              <a:rPr lang="en-GB" sz="1600" dirty="0" smtClean="0"/>
              <a:t>vivid colours; </a:t>
            </a:r>
          </a:p>
          <a:p>
            <a:pPr marL="285750" indent="-285750">
              <a:buFont typeface="Arial" panose="020B0604020202020204" pitchFamily="34" charset="0"/>
              <a:buChar char="•"/>
            </a:pPr>
            <a:r>
              <a:rPr lang="en-GB" sz="1600" dirty="0" smtClean="0"/>
              <a:t>strong smells of food, or people’s perfumes; </a:t>
            </a:r>
          </a:p>
          <a:p>
            <a:pPr marL="285750" indent="-285750">
              <a:buFont typeface="Arial" panose="020B0604020202020204" pitchFamily="34" charset="0"/>
              <a:buChar char="•"/>
            </a:pPr>
            <a:r>
              <a:rPr lang="en-GB" sz="1600" dirty="0" smtClean="0"/>
              <a:t>balance, when reaching up or down for items on shelves; </a:t>
            </a:r>
          </a:p>
          <a:p>
            <a:pPr marL="285750" indent="-285750">
              <a:buFont typeface="Arial" panose="020B0604020202020204" pitchFamily="34" charset="0"/>
              <a:buChar char="•"/>
            </a:pPr>
            <a:r>
              <a:rPr lang="en-GB" sz="1600" dirty="0" smtClean="0"/>
              <a:t>noise from people, fridges, squeaky trolley wheels, unexpected </a:t>
            </a:r>
            <a:r>
              <a:rPr lang="en-GB" sz="1600" dirty="0" err="1" smtClean="0"/>
              <a:t>tannoy</a:t>
            </a:r>
            <a:r>
              <a:rPr lang="en-GB" sz="1600" dirty="0" smtClean="0"/>
              <a:t> announcements; </a:t>
            </a:r>
          </a:p>
          <a:p>
            <a:pPr marL="285750" indent="-285750">
              <a:buFont typeface="Arial" panose="020B0604020202020204" pitchFamily="34" charset="0"/>
              <a:buChar char="•"/>
            </a:pPr>
            <a:r>
              <a:rPr lang="en-GB" sz="1600" dirty="0" smtClean="0"/>
              <a:t>bumping into people.</a:t>
            </a:r>
            <a:endParaRPr lang="en-GB" sz="1600" dirty="0"/>
          </a:p>
        </p:txBody>
      </p:sp>
      <p:sp>
        <p:nvSpPr>
          <p:cNvPr id="2" name="Rectangle 1"/>
          <p:cNvSpPr/>
          <p:nvPr/>
        </p:nvSpPr>
        <p:spPr>
          <a:xfrm>
            <a:off x="4293641" y="1916832"/>
            <a:ext cx="4248472" cy="338554"/>
          </a:xfrm>
          <a:prstGeom prst="rect">
            <a:avLst/>
          </a:prstGeom>
        </p:spPr>
        <p:txBody>
          <a:bodyPr wrap="square">
            <a:spAutoFit/>
          </a:bodyPr>
          <a:lstStyle/>
          <a:p>
            <a:r>
              <a:rPr lang="en-GB" sz="1600" dirty="0" smtClean="0"/>
              <a:t>Here </a:t>
            </a:r>
            <a:r>
              <a:rPr lang="en-GB" sz="1600" dirty="0"/>
              <a:t>are some you might have picked out:</a:t>
            </a:r>
          </a:p>
        </p:txBody>
      </p:sp>
      <p:sp>
        <p:nvSpPr>
          <p:cNvPr id="8" name="Rectangle 7"/>
          <p:cNvSpPr/>
          <p:nvPr/>
        </p:nvSpPr>
        <p:spPr>
          <a:xfrm>
            <a:off x="631071" y="4912666"/>
            <a:ext cx="7911042" cy="830997"/>
          </a:xfrm>
          <a:prstGeom prst="rect">
            <a:avLst/>
          </a:prstGeom>
        </p:spPr>
        <p:txBody>
          <a:bodyPr wrap="square">
            <a:spAutoFit/>
          </a:bodyPr>
          <a:lstStyle/>
          <a:p>
            <a:r>
              <a:rPr lang="en-GB" sz="1600" dirty="0"/>
              <a:t>A busy supermarket is full of sensory stimuli, that can make it a challenging environment for someone with sensory processing differences. You may have thought of </a:t>
            </a:r>
            <a:r>
              <a:rPr lang="en-GB" sz="1600" dirty="0" smtClean="0"/>
              <a:t>others.</a:t>
            </a:r>
            <a:endParaRPr lang="en-GB" sz="1600" dirty="0"/>
          </a:p>
        </p:txBody>
      </p:sp>
    </p:spTree>
    <p:extLst>
      <p:ext uri="{BB962C8B-B14F-4D97-AF65-F5344CB8AC3E}">
        <p14:creationId xmlns:p14="http://schemas.microsoft.com/office/powerpoint/2010/main" val="311935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548680"/>
            <a:ext cx="8064896" cy="1015663"/>
          </a:xfrm>
          <a:prstGeom prst="rect">
            <a:avLst/>
          </a:prstGeom>
          <a:noFill/>
        </p:spPr>
        <p:txBody>
          <a:bodyPr wrap="square" rtlCol="0">
            <a:spAutoFit/>
          </a:bodyPr>
          <a:lstStyle/>
          <a:p>
            <a:r>
              <a:rPr lang="en-GB" sz="1500" dirty="0"/>
              <a:t>Someone who is hypo- or hypersensitive to sensory stimulus can find everyday environments, like the supermarket, distressing. </a:t>
            </a:r>
            <a:r>
              <a:rPr lang="en-GB" sz="1500" dirty="0" smtClean="0"/>
              <a:t> Making </a:t>
            </a:r>
            <a:r>
              <a:rPr lang="en-GB" sz="1500" b="1" dirty="0" smtClean="0"/>
              <a:t>changes to the environment </a:t>
            </a:r>
            <a:r>
              <a:rPr lang="en-GB" sz="1500" dirty="0" smtClean="0"/>
              <a:t>to reduce the amount of sensory stimulus can help Autistic people, or people with other sensory processing differences.</a:t>
            </a:r>
            <a:endParaRPr lang="en-GB" sz="1500" dirty="0"/>
          </a:p>
        </p:txBody>
      </p:sp>
      <p:sp>
        <p:nvSpPr>
          <p:cNvPr id="5" name="Rectangle 4"/>
          <p:cNvSpPr/>
          <p:nvPr/>
        </p:nvSpPr>
        <p:spPr>
          <a:xfrm>
            <a:off x="539552" y="3022511"/>
            <a:ext cx="3800858" cy="2800767"/>
          </a:xfrm>
          <a:prstGeom prst="rect">
            <a:avLst/>
          </a:prstGeom>
        </p:spPr>
        <p:txBody>
          <a:bodyPr wrap="square">
            <a:spAutoFit/>
          </a:bodyPr>
          <a:lstStyle/>
          <a:p>
            <a:r>
              <a:rPr lang="en-GB" sz="1600" dirty="0">
                <a:latin typeface="Calibri" panose="020F0502020204030204" pitchFamily="34" charset="0"/>
              </a:rPr>
              <a:t>•Televisions at Reception will be turned off</a:t>
            </a:r>
          </a:p>
          <a:p>
            <a:r>
              <a:rPr lang="en-GB" sz="1600" dirty="0" smtClean="0">
                <a:latin typeface="Calibri" panose="020F0502020204030204" pitchFamily="34" charset="0"/>
              </a:rPr>
              <a:t>•</a:t>
            </a:r>
            <a:r>
              <a:rPr lang="en-GB" sz="1600" dirty="0">
                <a:latin typeface="Calibri" panose="020F0502020204030204" pitchFamily="34" charset="0"/>
              </a:rPr>
              <a:t>Hand dryers in our toilet areas will be switched off</a:t>
            </a:r>
          </a:p>
          <a:p>
            <a:r>
              <a:rPr lang="en-GB" sz="1600" dirty="0">
                <a:latin typeface="Calibri" panose="020F0502020204030204" pitchFamily="34" charset="0"/>
              </a:rPr>
              <a:t>•Wave machine will be switched off</a:t>
            </a:r>
          </a:p>
          <a:p>
            <a:r>
              <a:rPr lang="en-GB" sz="1600" dirty="0">
                <a:latin typeface="Calibri" panose="020F0502020204030204" pitchFamily="34" charset="0"/>
              </a:rPr>
              <a:t>•Wave Jets will be switched </a:t>
            </a:r>
            <a:r>
              <a:rPr lang="en-GB" sz="1600" dirty="0" smtClean="0">
                <a:latin typeface="Calibri" panose="020F0502020204030204" pitchFamily="34" charset="0"/>
              </a:rPr>
              <a:t>off</a:t>
            </a:r>
            <a:endParaRPr lang="en-GB" sz="1600" dirty="0">
              <a:latin typeface="Calibri" panose="020F0502020204030204" pitchFamily="34" charset="0"/>
            </a:endParaRPr>
          </a:p>
          <a:p>
            <a:r>
              <a:rPr lang="en-GB" sz="1600" dirty="0">
                <a:latin typeface="Calibri" panose="020F0502020204030204" pitchFamily="34" charset="0"/>
              </a:rPr>
              <a:t>•Cannonball flume will be switched off</a:t>
            </a:r>
          </a:p>
          <a:p>
            <a:r>
              <a:rPr lang="en-GB" sz="1600" dirty="0">
                <a:latin typeface="Calibri" panose="020F0502020204030204" pitchFamily="34" charset="0"/>
              </a:rPr>
              <a:t>•Toddlers Pool water features will be reduced</a:t>
            </a:r>
          </a:p>
          <a:p>
            <a:r>
              <a:rPr lang="en-GB" sz="1600" dirty="0">
                <a:latin typeface="Calibri" panose="020F0502020204030204" pitchFamily="34" charset="0"/>
              </a:rPr>
              <a:t>•Music will be turned off</a:t>
            </a:r>
          </a:p>
          <a:p>
            <a:r>
              <a:rPr lang="en-GB" sz="1600" dirty="0">
                <a:latin typeface="Calibri" panose="020F0502020204030204" pitchFamily="34" charset="0"/>
              </a:rPr>
              <a:t>•Public announcements will only be made if absolutely necessary</a:t>
            </a:r>
          </a:p>
        </p:txBody>
      </p:sp>
      <p:sp>
        <p:nvSpPr>
          <p:cNvPr id="6" name="TextBox 5"/>
          <p:cNvSpPr txBox="1"/>
          <p:nvPr/>
        </p:nvSpPr>
        <p:spPr>
          <a:xfrm>
            <a:off x="555118" y="2376180"/>
            <a:ext cx="8064896" cy="646331"/>
          </a:xfrm>
          <a:prstGeom prst="rect">
            <a:avLst/>
          </a:prstGeom>
          <a:noFill/>
        </p:spPr>
        <p:txBody>
          <a:bodyPr wrap="square" rtlCol="0">
            <a:spAutoFit/>
          </a:bodyPr>
          <a:lstStyle/>
          <a:p>
            <a:r>
              <a:rPr lang="en-GB" dirty="0" smtClean="0">
                <a:latin typeface="Calibri" panose="020F0502020204030204" pitchFamily="34" charset="0"/>
              </a:rPr>
              <a:t>Here are some of the changes made at a </a:t>
            </a:r>
            <a:r>
              <a:rPr lang="en-GB" dirty="0" smtClean="0">
                <a:latin typeface="Calibri" panose="020F0502020204030204" pitchFamily="34" charset="0"/>
                <a:hlinkClick r:id="rId2"/>
              </a:rPr>
              <a:t>swimming pool in Dundee </a:t>
            </a:r>
            <a:r>
              <a:rPr lang="en-GB" dirty="0" smtClean="0">
                <a:latin typeface="Calibri" panose="020F0502020204030204" pitchFamily="34" charset="0"/>
              </a:rPr>
              <a:t>to make the environment more “Autism friendly”.</a:t>
            </a:r>
            <a:endParaRPr lang="en-GB" dirty="0">
              <a:latin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414" y="3070281"/>
            <a:ext cx="4303498" cy="2417783"/>
          </a:xfrm>
          <a:prstGeom prst="rect">
            <a:avLst/>
          </a:prstGeom>
        </p:spPr>
      </p:pic>
      <p:sp>
        <p:nvSpPr>
          <p:cNvPr id="8" name="Rectangle 7"/>
          <p:cNvSpPr/>
          <p:nvPr/>
        </p:nvSpPr>
        <p:spPr>
          <a:xfrm>
            <a:off x="508694" y="2376180"/>
            <a:ext cx="8111320" cy="3447098"/>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29852" y="1564343"/>
            <a:ext cx="8064896" cy="784830"/>
          </a:xfrm>
          <a:prstGeom prst="rect">
            <a:avLst/>
          </a:prstGeom>
          <a:noFill/>
        </p:spPr>
        <p:txBody>
          <a:bodyPr wrap="square" rtlCol="0">
            <a:spAutoFit/>
          </a:bodyPr>
          <a:lstStyle/>
          <a:p>
            <a:r>
              <a:rPr lang="en-GB" sz="1500" dirty="0" smtClean="0"/>
              <a:t>Using subdued or natural lighting, reducing background noise, getting rid of visual “clutter” and avoiding strong scents are all simple ways to make an environment less challenging for people with sensory processing differences.</a:t>
            </a:r>
            <a:endParaRPr lang="en-GB" sz="1500" dirty="0"/>
          </a:p>
        </p:txBody>
      </p:sp>
    </p:spTree>
    <p:extLst>
      <p:ext uri="{BB962C8B-B14F-4D97-AF65-F5344CB8AC3E}">
        <p14:creationId xmlns:p14="http://schemas.microsoft.com/office/powerpoint/2010/main" val="42695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76672"/>
            <a:ext cx="8064896" cy="553998"/>
          </a:xfrm>
          <a:prstGeom prst="rect">
            <a:avLst/>
          </a:prstGeom>
          <a:noFill/>
        </p:spPr>
        <p:txBody>
          <a:bodyPr wrap="square" rtlCol="0">
            <a:spAutoFit/>
          </a:bodyPr>
          <a:lstStyle/>
          <a:p>
            <a:r>
              <a:rPr lang="en-GB" sz="1500" dirty="0" smtClean="0"/>
              <a:t>Some people may use </a:t>
            </a:r>
            <a:r>
              <a:rPr lang="en-GB" sz="1500" b="1" dirty="0" smtClean="0"/>
              <a:t>personal aids </a:t>
            </a:r>
            <a:r>
              <a:rPr lang="en-GB" sz="1500" dirty="0" smtClean="0"/>
              <a:t>in order to achieve the kind of balance that will allow them to feel comfortable.</a:t>
            </a:r>
            <a:endParaRPr lang="en-GB" sz="1500" dirty="0"/>
          </a:p>
        </p:txBody>
      </p:sp>
      <p:sp>
        <p:nvSpPr>
          <p:cNvPr id="4" name="TextBox 3"/>
          <p:cNvSpPr txBox="1"/>
          <p:nvPr/>
        </p:nvSpPr>
        <p:spPr>
          <a:xfrm>
            <a:off x="522233" y="914009"/>
            <a:ext cx="8064896" cy="307777"/>
          </a:xfrm>
          <a:prstGeom prst="rect">
            <a:avLst/>
          </a:prstGeom>
          <a:noFill/>
        </p:spPr>
        <p:txBody>
          <a:bodyPr wrap="square" rtlCol="0">
            <a:spAutoFit/>
          </a:bodyPr>
          <a:lstStyle/>
          <a:p>
            <a:r>
              <a:rPr lang="en-GB" sz="1400" b="1" dirty="0" smtClean="0"/>
              <a:t>Click on </a:t>
            </a:r>
            <a:r>
              <a:rPr lang="en-GB" sz="1400" dirty="0" smtClean="0"/>
              <a:t>to see some of the ways people might manage their sensory differences.</a:t>
            </a:r>
            <a:endParaRPr lang="en-GB" sz="14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91680" y="1342172"/>
            <a:ext cx="1170711" cy="11521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342172"/>
            <a:ext cx="813267" cy="1152128"/>
          </a:xfrm>
          <a:prstGeom prst="rect">
            <a:avLst/>
          </a:prstGeom>
        </p:spPr>
      </p:pic>
      <p:sp>
        <p:nvSpPr>
          <p:cNvPr id="7" name="TextBox 6"/>
          <p:cNvSpPr txBox="1"/>
          <p:nvPr/>
        </p:nvSpPr>
        <p:spPr>
          <a:xfrm>
            <a:off x="2987824" y="1342172"/>
            <a:ext cx="5616624" cy="954107"/>
          </a:xfrm>
          <a:prstGeom prst="rect">
            <a:avLst/>
          </a:prstGeom>
          <a:noFill/>
        </p:spPr>
        <p:txBody>
          <a:bodyPr wrap="square" rtlCol="0">
            <a:spAutoFit/>
          </a:bodyPr>
          <a:lstStyle/>
          <a:p>
            <a:r>
              <a:rPr lang="en-GB" sz="1400" dirty="0" smtClean="0"/>
              <a:t>People who are oversensitive to noise might use ear defenders to block out the sounds around them.</a:t>
            </a:r>
          </a:p>
          <a:p>
            <a:r>
              <a:rPr lang="en-GB" sz="1400" dirty="0" smtClean="0"/>
              <a:t>Or they might play music , white noise or ambient sounds through headphones to distract from noise in their environment.</a:t>
            </a:r>
            <a:endParaRPr lang="en-GB" sz="1400" dirty="0"/>
          </a:p>
        </p:txBody>
      </p:sp>
      <p:sp>
        <p:nvSpPr>
          <p:cNvPr id="8" name="Rectangle 7"/>
          <p:cNvSpPr/>
          <p:nvPr/>
        </p:nvSpPr>
        <p:spPr>
          <a:xfrm>
            <a:off x="539551" y="1250895"/>
            <a:ext cx="8082215" cy="1316503"/>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27" y="2753787"/>
            <a:ext cx="1143000" cy="1143000"/>
          </a:xfrm>
          <a:prstGeom prst="rect">
            <a:avLst/>
          </a:prstGeom>
        </p:spPr>
      </p:pic>
      <p:sp>
        <p:nvSpPr>
          <p:cNvPr id="10" name="TextBox 9"/>
          <p:cNvSpPr txBox="1"/>
          <p:nvPr/>
        </p:nvSpPr>
        <p:spPr>
          <a:xfrm>
            <a:off x="2067140" y="2844869"/>
            <a:ext cx="2027524" cy="954107"/>
          </a:xfrm>
          <a:prstGeom prst="rect">
            <a:avLst/>
          </a:prstGeom>
          <a:noFill/>
        </p:spPr>
        <p:txBody>
          <a:bodyPr wrap="square" rtlCol="0">
            <a:spAutoFit/>
          </a:bodyPr>
          <a:lstStyle/>
          <a:p>
            <a:r>
              <a:rPr lang="en-GB" sz="1400" dirty="0" smtClean="0"/>
              <a:t>People oversensitive to bright lights may wear tinted lenses all the time.</a:t>
            </a:r>
            <a:endParaRPr lang="en-GB" sz="1400" dirty="0"/>
          </a:p>
        </p:txBody>
      </p:sp>
      <p:sp>
        <p:nvSpPr>
          <p:cNvPr id="11" name="Rectangle 10"/>
          <p:cNvSpPr/>
          <p:nvPr/>
        </p:nvSpPr>
        <p:spPr>
          <a:xfrm>
            <a:off x="539551" y="2667035"/>
            <a:ext cx="4049767" cy="1316503"/>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6324" y="4163767"/>
            <a:ext cx="1272046" cy="103692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1663" y="4134493"/>
            <a:ext cx="1101687" cy="1045190"/>
          </a:xfrm>
          <a:prstGeom prst="rect">
            <a:avLst/>
          </a:prstGeom>
        </p:spPr>
      </p:pic>
      <p:sp>
        <p:nvSpPr>
          <p:cNvPr id="15" name="Rectangle 14"/>
          <p:cNvSpPr/>
          <p:nvPr/>
        </p:nvSpPr>
        <p:spPr>
          <a:xfrm>
            <a:off x="1508536" y="4070290"/>
            <a:ext cx="6161563" cy="1173597"/>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267342" y="4254850"/>
            <a:ext cx="3185671" cy="954107"/>
          </a:xfrm>
          <a:prstGeom prst="rect">
            <a:avLst/>
          </a:prstGeom>
          <a:noFill/>
        </p:spPr>
        <p:txBody>
          <a:bodyPr wrap="square" rtlCol="0">
            <a:spAutoFit/>
          </a:bodyPr>
          <a:lstStyle/>
          <a:p>
            <a:r>
              <a:rPr lang="en-GB" sz="1400" dirty="0" smtClean="0"/>
              <a:t>People who are </a:t>
            </a:r>
            <a:r>
              <a:rPr lang="en-GB" sz="1400" dirty="0" err="1" smtClean="0"/>
              <a:t>undersensitive</a:t>
            </a:r>
            <a:r>
              <a:rPr lang="en-GB" sz="1400" dirty="0" smtClean="0"/>
              <a:t> to touch might use fidget toys, or carry something tactile like </a:t>
            </a:r>
            <a:r>
              <a:rPr lang="en-GB" sz="1400" dirty="0" err="1" smtClean="0"/>
              <a:t>plasticine</a:t>
            </a:r>
            <a:r>
              <a:rPr lang="en-GB" sz="1400" dirty="0" smtClean="0"/>
              <a:t> with them.</a:t>
            </a:r>
            <a:endParaRPr lang="en-GB" sz="1400" dirty="0"/>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3874" y="2790530"/>
            <a:ext cx="782625" cy="1116091"/>
          </a:xfrm>
          <a:prstGeom prst="rect">
            <a:avLst/>
          </a:prstGeom>
        </p:spPr>
      </p:pic>
      <p:sp>
        <p:nvSpPr>
          <p:cNvPr id="18" name="TextBox 17"/>
          <p:cNvSpPr txBox="1"/>
          <p:nvPr/>
        </p:nvSpPr>
        <p:spPr>
          <a:xfrm>
            <a:off x="5656499" y="2854704"/>
            <a:ext cx="2880321" cy="954107"/>
          </a:xfrm>
          <a:prstGeom prst="rect">
            <a:avLst/>
          </a:prstGeom>
          <a:noFill/>
        </p:spPr>
        <p:txBody>
          <a:bodyPr wrap="square" rtlCol="0">
            <a:spAutoFit/>
          </a:bodyPr>
          <a:lstStyle/>
          <a:p>
            <a:r>
              <a:rPr lang="en-GB" sz="1400" dirty="0" smtClean="0"/>
              <a:t>Someone who is </a:t>
            </a:r>
            <a:r>
              <a:rPr lang="en-GB" sz="1400" dirty="0" err="1" smtClean="0"/>
              <a:t>undersensitive</a:t>
            </a:r>
            <a:r>
              <a:rPr lang="en-GB" sz="1400" dirty="0" smtClean="0"/>
              <a:t> in their body awareness may like to wear tight clothes to give them a sense of where their body ends.</a:t>
            </a:r>
            <a:endParaRPr lang="en-GB" sz="1400" dirty="0"/>
          </a:p>
        </p:txBody>
      </p:sp>
      <p:sp>
        <p:nvSpPr>
          <p:cNvPr id="19" name="Rectangle 18"/>
          <p:cNvSpPr/>
          <p:nvPr/>
        </p:nvSpPr>
        <p:spPr>
          <a:xfrm>
            <a:off x="4763144" y="2670144"/>
            <a:ext cx="3841304" cy="1323228"/>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492467" y="5301247"/>
            <a:ext cx="8081319" cy="523220"/>
          </a:xfrm>
          <a:prstGeom prst="rect">
            <a:avLst/>
          </a:prstGeom>
          <a:solidFill>
            <a:schemeClr val="accent2">
              <a:lumMod val="20000"/>
              <a:lumOff val="80000"/>
            </a:schemeClr>
          </a:solidFill>
          <a:ln>
            <a:solidFill>
              <a:schemeClr val="tx2">
                <a:lumMod val="75000"/>
              </a:schemeClr>
            </a:solidFill>
          </a:ln>
        </p:spPr>
        <p:txBody>
          <a:bodyPr wrap="square" rtlCol="0">
            <a:spAutoFit/>
          </a:bodyPr>
          <a:lstStyle/>
          <a:p>
            <a:pPr algn="ctr"/>
            <a:r>
              <a:rPr lang="en-GB" sz="1400" b="1" dirty="0" smtClean="0"/>
              <a:t>Using personal aids can accentuate someone’s differences, so where possible, changing the environment is preferable.</a:t>
            </a:r>
            <a:endParaRPr lang="en-GB" sz="1400" b="1" dirty="0"/>
          </a:p>
        </p:txBody>
      </p:sp>
    </p:spTree>
    <p:extLst>
      <p:ext uri="{BB962C8B-B14F-4D97-AF65-F5344CB8AC3E}">
        <p14:creationId xmlns:p14="http://schemas.microsoft.com/office/powerpoint/2010/main" val="9253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6" grpId="0"/>
      <p:bldP spid="18" grpId="0"/>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548680"/>
            <a:ext cx="8064896" cy="738664"/>
          </a:xfrm>
          <a:prstGeom prst="rect">
            <a:avLst/>
          </a:prstGeom>
          <a:noFill/>
        </p:spPr>
        <p:txBody>
          <a:bodyPr wrap="square" rtlCol="0">
            <a:spAutoFit/>
          </a:bodyPr>
          <a:lstStyle/>
          <a:p>
            <a:r>
              <a:rPr lang="en-GB" sz="1400" dirty="0" smtClean="0"/>
              <a:t>Sensory processing differences can be a trigger for meltdowns or shutdowns.  </a:t>
            </a:r>
            <a:r>
              <a:rPr lang="en-GB" sz="1400" b="1" dirty="0" smtClean="0"/>
              <a:t>Where an Autistic person has significant communication difficulties, identifying and solving the problem can be challenging.  </a:t>
            </a:r>
            <a:r>
              <a:rPr lang="en-GB" sz="1400" dirty="0" smtClean="0"/>
              <a:t>Let’s look at Ben’s story.</a:t>
            </a:r>
            <a:endParaRPr lang="en-GB" sz="1400" b="1" dirty="0"/>
          </a:p>
        </p:txBody>
      </p:sp>
      <p:sp>
        <p:nvSpPr>
          <p:cNvPr id="5" name="TextBox 4"/>
          <p:cNvSpPr txBox="1"/>
          <p:nvPr/>
        </p:nvSpPr>
        <p:spPr>
          <a:xfrm>
            <a:off x="2633026" y="2189082"/>
            <a:ext cx="5995776" cy="2031325"/>
          </a:xfrm>
          <a:prstGeom prst="rect">
            <a:avLst/>
          </a:prstGeom>
          <a:noFill/>
        </p:spPr>
        <p:txBody>
          <a:bodyPr wrap="square" rtlCol="0">
            <a:spAutoFit/>
          </a:bodyPr>
          <a:lstStyle/>
          <a:p>
            <a:r>
              <a:rPr lang="en-GB" sz="1400" dirty="0" smtClean="0"/>
              <a:t>School staff noticed that there was a pattern to this.  His meltdowns generally happened after lunch on a Wednesday and Friday. </a:t>
            </a:r>
            <a:r>
              <a:rPr lang="en-GB" sz="1400" dirty="0"/>
              <a:t>They wondered if Ben didn’t like Peter, as these were the afternoons Peter worked with him.  But Ben was happy with Peter in the mornings, </a:t>
            </a:r>
            <a:r>
              <a:rPr lang="en-GB" sz="1400" dirty="0" smtClean="0"/>
              <a:t>just </a:t>
            </a:r>
            <a:r>
              <a:rPr lang="en-GB" sz="1400" dirty="0"/>
              <a:t>not on a Wednesday and Friday afternoon</a:t>
            </a:r>
            <a:r>
              <a:rPr lang="en-GB" sz="1400" dirty="0" smtClean="0"/>
              <a:t>.</a:t>
            </a:r>
          </a:p>
          <a:p>
            <a:endParaRPr lang="en-GB" sz="1400" dirty="0"/>
          </a:p>
          <a:p>
            <a:r>
              <a:rPr lang="en-GB" sz="1400" dirty="0" smtClean="0"/>
              <a:t>Ben’s teacher and support staff had worked really hard to try to identify why this was.  They had made changes to his routine and to the environment in the classroom, but nothing seemed to make a difference.  </a:t>
            </a:r>
            <a:endParaRPr lang="en-GB" sz="1400" dirty="0"/>
          </a:p>
        </p:txBody>
      </p:sp>
      <p:sp>
        <p:nvSpPr>
          <p:cNvPr id="6" name="TextBox 5"/>
          <p:cNvSpPr txBox="1"/>
          <p:nvPr/>
        </p:nvSpPr>
        <p:spPr>
          <a:xfrm>
            <a:off x="650563" y="4220407"/>
            <a:ext cx="7945235" cy="1600438"/>
          </a:xfrm>
          <a:prstGeom prst="rect">
            <a:avLst/>
          </a:prstGeom>
          <a:noFill/>
        </p:spPr>
        <p:txBody>
          <a:bodyPr wrap="square" rtlCol="0">
            <a:spAutoFit/>
          </a:bodyPr>
          <a:lstStyle/>
          <a:p>
            <a:r>
              <a:rPr lang="en-GB" sz="1400" dirty="0" smtClean="0"/>
              <a:t>Ben’s support staff started to look closely at what was different about Wednesday and Friday afternoons.  Eventually, they realised that Peter always had a cup of strong coffee at lunchtime, whereas Sarah didn’t drink coffee at all.  It was the smell of coffee on Peter’s breath that was distressing to Ben.</a:t>
            </a:r>
          </a:p>
          <a:p>
            <a:endParaRPr lang="en-GB" sz="1400" dirty="0" smtClean="0"/>
          </a:p>
          <a:p>
            <a:r>
              <a:rPr lang="en-GB" sz="1400" dirty="0" smtClean="0"/>
              <a:t>Peter stopped drinking coffee on the days he worked with Ben in the afternoons, and Ben’s pattern of regular meltdowns stopped.</a:t>
            </a:r>
            <a:endParaRPr lang="en-GB" sz="1400" dirty="0"/>
          </a:p>
        </p:txBody>
      </p:sp>
      <p:sp>
        <p:nvSpPr>
          <p:cNvPr id="7" name="Rectangle 6"/>
          <p:cNvSpPr/>
          <p:nvPr/>
        </p:nvSpPr>
        <p:spPr>
          <a:xfrm>
            <a:off x="683567" y="1412776"/>
            <a:ext cx="7939993" cy="738664"/>
          </a:xfrm>
          <a:prstGeom prst="rect">
            <a:avLst/>
          </a:prstGeom>
        </p:spPr>
        <p:txBody>
          <a:bodyPr wrap="square">
            <a:spAutoFit/>
          </a:bodyPr>
          <a:lstStyle/>
          <a:p>
            <a:r>
              <a:rPr lang="en-GB" sz="1400" dirty="0"/>
              <a:t>Ben is 6, and attends a mainstream Primary School, where he has 1:1 support from Peter and Sarah.  He has limited verbal communication, but usually copes well in the classroom. </a:t>
            </a:r>
            <a:r>
              <a:rPr lang="en-GB" sz="1400" dirty="0" smtClean="0"/>
              <a:t>Sometimes, Ben </a:t>
            </a:r>
            <a:r>
              <a:rPr lang="en-GB" sz="1400" dirty="0"/>
              <a:t>has significant meltdowns, and his behaviour becomes challenging.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7" y="2260410"/>
            <a:ext cx="1888670" cy="1888670"/>
          </a:xfrm>
          <a:prstGeom prst="rect">
            <a:avLst/>
          </a:prstGeom>
        </p:spPr>
      </p:pic>
      <p:sp>
        <p:nvSpPr>
          <p:cNvPr id="9" name="Rectangle 8"/>
          <p:cNvSpPr/>
          <p:nvPr/>
        </p:nvSpPr>
        <p:spPr>
          <a:xfrm>
            <a:off x="539552" y="1287344"/>
            <a:ext cx="8089250" cy="4517920"/>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07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548" y="463800"/>
            <a:ext cx="8173536" cy="519918"/>
          </a:xfrm>
        </p:spPr>
        <p:txBody>
          <a:bodyPr>
            <a:normAutofit fontScale="90000"/>
          </a:bodyPr>
          <a:lstStyle/>
          <a:p>
            <a:r>
              <a:rPr lang="en-GB" dirty="0">
                <a:solidFill>
                  <a:schemeClr val="bg2">
                    <a:lumMod val="25000"/>
                  </a:schemeClr>
                </a:solidFill>
                <a:effectLst/>
              </a:rPr>
              <a:t>C</a:t>
            </a:r>
            <a:r>
              <a:rPr lang="en-GB" dirty="0" smtClean="0">
                <a:solidFill>
                  <a:schemeClr val="bg2">
                    <a:lumMod val="25000"/>
                  </a:schemeClr>
                </a:solidFill>
                <a:effectLst/>
              </a:rPr>
              <a:t>o-existing conditions</a:t>
            </a:r>
            <a:endParaRPr lang="en-GB" dirty="0">
              <a:solidFill>
                <a:schemeClr val="bg2">
                  <a:lumMod val="25000"/>
                </a:schemeClr>
              </a:solidFill>
              <a:effectLst/>
            </a:endParaRPr>
          </a:p>
        </p:txBody>
      </p:sp>
      <p:sp>
        <p:nvSpPr>
          <p:cNvPr id="3" name="TextBox 2"/>
          <p:cNvSpPr txBox="1"/>
          <p:nvPr/>
        </p:nvSpPr>
        <p:spPr>
          <a:xfrm>
            <a:off x="553483" y="980728"/>
            <a:ext cx="8064896" cy="830997"/>
          </a:xfrm>
          <a:prstGeom prst="rect">
            <a:avLst/>
          </a:prstGeom>
          <a:noFill/>
        </p:spPr>
        <p:txBody>
          <a:bodyPr wrap="square" rtlCol="0">
            <a:spAutoFit/>
          </a:bodyPr>
          <a:lstStyle/>
          <a:p>
            <a:r>
              <a:rPr lang="en-GB" sz="1600" dirty="0" smtClean="0"/>
              <a:t>Autistic people may experience other physical, emotional or psychological health challenges alongside Autism Spectrum Disorder.  You may also hear these called “co-existing”, “co-</a:t>
            </a:r>
            <a:r>
              <a:rPr lang="en-GB" sz="1600" dirty="0" err="1" smtClean="0"/>
              <a:t>occuring</a:t>
            </a:r>
            <a:r>
              <a:rPr lang="en-GB" sz="1600" dirty="0" smtClean="0"/>
              <a:t>”, or “comorbid” conditions.</a:t>
            </a:r>
            <a:endParaRPr lang="en-GB" sz="1600" dirty="0"/>
          </a:p>
        </p:txBody>
      </p:sp>
      <p:sp>
        <p:nvSpPr>
          <p:cNvPr id="14" name="TextBox 13"/>
          <p:cNvSpPr txBox="1"/>
          <p:nvPr/>
        </p:nvSpPr>
        <p:spPr>
          <a:xfrm>
            <a:off x="4207655" y="2016537"/>
            <a:ext cx="4248472" cy="3140656"/>
          </a:xfrm>
          <a:prstGeom prst="rect">
            <a:avLst/>
          </a:prstGeom>
          <a:noFill/>
        </p:spPr>
        <p:txBody>
          <a:bodyPr wrap="square" rtlCol="0">
            <a:spAutoFit/>
          </a:bodyPr>
          <a:lstStyle/>
          <a:p>
            <a:r>
              <a:rPr lang="en-GB" sz="1400" dirty="0" smtClean="0"/>
              <a:t>Sometimes, these conditions are diagnosed before the Autism diagnosis, sometimes afterwards, and sometimes at the same time. </a:t>
            </a:r>
          </a:p>
          <a:p>
            <a:endParaRPr lang="en-GB" sz="1400" dirty="0"/>
          </a:p>
          <a:p>
            <a:r>
              <a:rPr lang="en-GB" sz="1400" dirty="0" smtClean="0"/>
              <a:t>Each condition needs to be diagnosed separately, and comes with needs and challenges that are distinct from those of Autism.</a:t>
            </a:r>
          </a:p>
          <a:p>
            <a:endParaRPr lang="en-GB" sz="1400" dirty="0"/>
          </a:p>
          <a:p>
            <a:r>
              <a:rPr lang="en-GB" sz="1400" dirty="0" smtClean="0"/>
              <a:t>Autism can make diagnosis of other conditions complicated.  The </a:t>
            </a:r>
            <a:r>
              <a:rPr lang="en-GB" sz="1400" dirty="0"/>
              <a:t>characteristics of Autism </a:t>
            </a:r>
            <a:r>
              <a:rPr lang="en-GB" sz="1400" dirty="0" smtClean="0"/>
              <a:t> can overlap </a:t>
            </a:r>
            <a:r>
              <a:rPr lang="en-GB" sz="1400" dirty="0"/>
              <a:t>with </a:t>
            </a:r>
            <a:r>
              <a:rPr lang="en-GB" sz="1400" dirty="0" smtClean="0"/>
              <a:t>the characteristics of other conditions, or the individual may have difficulty in communicating their symptoms in a way that others can understand.  </a:t>
            </a:r>
            <a:endParaRPr lang="en-GB" sz="1400" dirty="0"/>
          </a:p>
        </p:txBody>
      </p:sp>
      <p:sp>
        <p:nvSpPr>
          <p:cNvPr id="16" name="TextBox 15"/>
          <p:cNvSpPr txBox="1"/>
          <p:nvPr/>
        </p:nvSpPr>
        <p:spPr>
          <a:xfrm>
            <a:off x="535247" y="5274780"/>
            <a:ext cx="7920880" cy="584775"/>
          </a:xfrm>
          <a:prstGeom prst="rect">
            <a:avLst/>
          </a:prstGeom>
          <a:noFill/>
        </p:spPr>
        <p:txBody>
          <a:bodyPr wrap="square" rtlCol="0">
            <a:spAutoFit/>
          </a:bodyPr>
          <a:lstStyle/>
          <a:p>
            <a:r>
              <a:rPr lang="en-GB" sz="1600" dirty="0" smtClean="0"/>
              <a:t>On the next pages we’ll look at some of the most common co-existing conditions.  In each section, </a:t>
            </a:r>
            <a:r>
              <a:rPr lang="en-GB" sz="1600" b="1" dirty="0" smtClean="0"/>
              <a:t>click on </a:t>
            </a:r>
            <a:r>
              <a:rPr lang="en-GB" sz="1600" dirty="0" smtClean="0"/>
              <a:t>to reveal information about the condition.</a:t>
            </a:r>
            <a:endParaRPr lang="en-GB" sz="1600" dirty="0"/>
          </a:p>
        </p:txBody>
      </p:sp>
      <p:grpSp>
        <p:nvGrpSpPr>
          <p:cNvPr id="18" name="Group 17"/>
          <p:cNvGrpSpPr/>
          <p:nvPr/>
        </p:nvGrpSpPr>
        <p:grpSpPr>
          <a:xfrm>
            <a:off x="661027" y="2016537"/>
            <a:ext cx="3377686" cy="3150522"/>
            <a:chOff x="647096" y="2160553"/>
            <a:chExt cx="3377686" cy="3150522"/>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096" y="2160553"/>
              <a:ext cx="3377686" cy="3140656"/>
            </a:xfrm>
            <a:prstGeom prst="rect">
              <a:avLst/>
            </a:prstGeom>
          </p:spPr>
        </p:pic>
        <p:sp>
          <p:nvSpPr>
            <p:cNvPr id="17" name="Rectangle 16"/>
            <p:cNvSpPr/>
            <p:nvPr/>
          </p:nvSpPr>
          <p:spPr>
            <a:xfrm>
              <a:off x="661844" y="5111020"/>
              <a:ext cx="3362938" cy="200055"/>
            </a:xfrm>
            <a:prstGeom prst="rect">
              <a:avLst/>
            </a:prstGeom>
          </p:spPr>
          <p:txBody>
            <a:bodyPr wrap="square">
              <a:spAutoFit/>
            </a:bodyPr>
            <a:lstStyle/>
            <a:p>
              <a:r>
                <a:rPr lang="en-GB" sz="700" dirty="0"/>
                <a:t>https://www.dealwithautism.com/9-co-existing-disorders-with-autism-in-children/</a:t>
              </a:r>
            </a:p>
          </p:txBody>
        </p:sp>
      </p:grpSp>
    </p:spTree>
    <p:extLst>
      <p:ext uri="{BB962C8B-B14F-4D97-AF65-F5344CB8AC3E}">
        <p14:creationId xmlns:p14="http://schemas.microsoft.com/office/powerpoint/2010/main" val="310893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 y="476672"/>
            <a:ext cx="8183880" cy="1612554"/>
          </a:xfrm>
        </p:spPr>
        <p:txBody>
          <a:bodyPr>
            <a:normAutofit fontScale="92500" lnSpcReduction="10000"/>
          </a:bodyPr>
          <a:lstStyle/>
          <a:p>
            <a:pPr marL="0" indent="0" algn="ctr">
              <a:buNone/>
            </a:pPr>
            <a:r>
              <a:rPr lang="en-GB" b="1" dirty="0" smtClean="0">
                <a:solidFill>
                  <a:schemeClr val="bg2">
                    <a:lumMod val="25000"/>
                  </a:schemeClr>
                </a:solidFill>
                <a:latin typeface="Arial" panose="020B0604020202020204" pitchFamily="34" charset="0"/>
                <a:cs typeface="Arial" panose="020B0604020202020204" pitchFamily="34" charset="0"/>
              </a:rPr>
              <a:t>Welcome to the fifth Autism Informed e-module</a:t>
            </a:r>
            <a:r>
              <a:rPr lang="en-GB" dirty="0" smtClean="0">
                <a:solidFill>
                  <a:schemeClr val="bg2">
                    <a:lumMod val="25000"/>
                  </a:schemeClr>
                </a:solidFill>
                <a:latin typeface="Arial" panose="020B0604020202020204" pitchFamily="34" charset="0"/>
                <a:cs typeface="Arial" panose="020B0604020202020204" pitchFamily="34" charset="0"/>
              </a:rPr>
              <a:t>.</a:t>
            </a:r>
          </a:p>
          <a:p>
            <a:pPr marL="0" indent="0">
              <a:buNone/>
            </a:pPr>
            <a:endParaRPr lang="en-GB" sz="1600" dirty="0" smtClean="0">
              <a:latin typeface="Arial" panose="020B0604020202020204" pitchFamily="34" charset="0"/>
              <a:cs typeface="Arial" panose="020B0604020202020204" pitchFamily="34" charset="0"/>
            </a:endParaRPr>
          </a:p>
          <a:p>
            <a:pPr marL="0" indent="0">
              <a:buNone/>
            </a:pPr>
            <a:r>
              <a:rPr lang="en-GB" sz="1900" dirty="0" smtClean="0">
                <a:latin typeface="Arial" panose="020B0604020202020204" pitchFamily="34" charset="0"/>
                <a:cs typeface="Arial" panose="020B0604020202020204" pitchFamily="34" charset="0"/>
              </a:rPr>
              <a:t>This PowerPoint learning module is best viewed in Slide Show mode.  If you are not currently viewing in this mode, you can switch by clicking on the “Slide Show” tab above, and then on “From Current Slide”.</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smtClean="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2000" dirty="0"/>
          </a:p>
        </p:txBody>
      </p:sp>
      <p:grpSp>
        <p:nvGrpSpPr>
          <p:cNvPr id="13" name="Group 12"/>
          <p:cNvGrpSpPr/>
          <p:nvPr/>
        </p:nvGrpSpPr>
        <p:grpSpPr>
          <a:xfrm>
            <a:off x="755505" y="2087832"/>
            <a:ext cx="7730967" cy="978587"/>
            <a:chOff x="706516" y="2936954"/>
            <a:chExt cx="7730967" cy="978587"/>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6516" y="2942459"/>
              <a:ext cx="7730967" cy="97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4769692" y="2936954"/>
              <a:ext cx="576064" cy="126501"/>
            </a:xfrm>
            <a:prstGeom prst="straightConnector1">
              <a:avLst/>
            </a:prstGeom>
            <a:ln w="412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99592" y="3555501"/>
              <a:ext cx="504056" cy="0"/>
            </a:xfrm>
            <a:prstGeom prst="straightConnector1">
              <a:avLst/>
            </a:prstGeom>
            <a:ln w="412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16267" y="3429000"/>
            <a:ext cx="7609900" cy="230832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Use your mouse, or the right arrow on your keyboard to move through the presentation.  Some of the slides may have links to websites with video or more information.  If you click on them, a webpage will open in a separate window.</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At some points, you will be asked to reflect on your own experiences.  You may wish to have a pen and paper to take notes of your responses.</a:t>
            </a:r>
          </a:p>
          <a:p>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The module should take approximately 30 minutes to complete.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02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2732" y="476672"/>
            <a:ext cx="7920880" cy="584775"/>
          </a:xfrm>
          <a:prstGeom prst="rect">
            <a:avLst/>
          </a:prstGeom>
          <a:noFill/>
        </p:spPr>
        <p:txBody>
          <a:bodyPr wrap="square" rtlCol="0">
            <a:spAutoFit/>
          </a:bodyPr>
          <a:lstStyle/>
          <a:p>
            <a:r>
              <a:rPr lang="en-GB" sz="1600" b="1" dirty="0" smtClean="0"/>
              <a:t>There are some conditions that Autistic people appear to be more likely to experience than neurotypical people.  </a:t>
            </a:r>
            <a:endParaRPr lang="en-GB" sz="16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90" y="1536897"/>
            <a:ext cx="2077492" cy="1384995"/>
          </a:xfrm>
          <a:prstGeom prst="rect">
            <a:avLst/>
          </a:prstGeom>
        </p:spPr>
      </p:pic>
      <p:sp>
        <p:nvSpPr>
          <p:cNvPr id="10" name="TextBox 9"/>
          <p:cNvSpPr txBox="1"/>
          <p:nvPr/>
        </p:nvSpPr>
        <p:spPr>
          <a:xfrm>
            <a:off x="592732" y="1090098"/>
            <a:ext cx="7838183" cy="369332"/>
          </a:xfrm>
          <a:prstGeom prst="rect">
            <a:avLst/>
          </a:prstGeom>
          <a:noFill/>
        </p:spPr>
        <p:txBody>
          <a:bodyPr wrap="square" rtlCol="0">
            <a:spAutoFit/>
          </a:bodyPr>
          <a:lstStyle/>
          <a:p>
            <a:r>
              <a:rPr lang="en-GB" sz="1400" b="1" dirty="0" smtClean="0"/>
              <a:t>The most common is for Autistic people to have a co-existing </a:t>
            </a:r>
            <a:r>
              <a:rPr lang="en-GB" b="1" dirty="0" smtClean="0">
                <a:solidFill>
                  <a:schemeClr val="tx2">
                    <a:lumMod val="75000"/>
                  </a:schemeClr>
                </a:solidFill>
              </a:rPr>
              <a:t>Learning Disability</a:t>
            </a:r>
            <a:endParaRPr lang="en-GB" b="1" dirty="0">
              <a:solidFill>
                <a:schemeClr val="tx2">
                  <a:lumMod val="75000"/>
                </a:schemeClr>
              </a:solidFill>
            </a:endParaRPr>
          </a:p>
        </p:txBody>
      </p:sp>
      <p:sp>
        <p:nvSpPr>
          <p:cNvPr id="12" name="Rectangle 11"/>
          <p:cNvSpPr/>
          <p:nvPr/>
        </p:nvSpPr>
        <p:spPr>
          <a:xfrm>
            <a:off x="693311" y="5142622"/>
            <a:ext cx="7757574" cy="523220"/>
          </a:xfrm>
          <a:prstGeom prst="rect">
            <a:avLst/>
          </a:prstGeom>
        </p:spPr>
        <p:txBody>
          <a:bodyPr wrap="square">
            <a:spAutoFit/>
          </a:bodyPr>
          <a:lstStyle/>
          <a:p>
            <a:r>
              <a:rPr lang="en-GB" sz="1400" dirty="0">
                <a:solidFill>
                  <a:schemeClr val="tx2">
                    <a:lumMod val="75000"/>
                  </a:schemeClr>
                </a:solidFill>
              </a:rPr>
              <a:t>The most recent research for the Scottish Government suggests that approximately 32% of Autistic people also have a Learning </a:t>
            </a:r>
            <a:r>
              <a:rPr lang="en-GB" sz="1400" dirty="0" smtClean="0">
                <a:solidFill>
                  <a:schemeClr val="tx2">
                    <a:lumMod val="75000"/>
                  </a:schemeClr>
                </a:solidFill>
              </a:rPr>
              <a:t>Disability, compared to about 1% of the general population</a:t>
            </a:r>
            <a:r>
              <a:rPr lang="en-GB" sz="1400" dirty="0" smtClean="0"/>
              <a:t>.</a:t>
            </a:r>
          </a:p>
        </p:txBody>
      </p:sp>
      <p:sp>
        <p:nvSpPr>
          <p:cNvPr id="13" name="Rectangle 12"/>
          <p:cNvSpPr/>
          <p:nvPr/>
        </p:nvSpPr>
        <p:spPr>
          <a:xfrm>
            <a:off x="592732" y="1086548"/>
            <a:ext cx="7920880" cy="4646708"/>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05490" y="4619402"/>
            <a:ext cx="7623103" cy="523220"/>
          </a:xfrm>
          <a:prstGeom prst="rect">
            <a:avLst/>
          </a:prstGeom>
        </p:spPr>
        <p:txBody>
          <a:bodyPr wrap="square">
            <a:spAutoFit/>
          </a:bodyPr>
          <a:lstStyle/>
          <a:p>
            <a:pPr lvl="0"/>
            <a:r>
              <a:rPr lang="en-GB" sz="1400" dirty="0" smtClean="0">
                <a:solidFill>
                  <a:prstClr val="black"/>
                </a:solidFill>
              </a:rPr>
              <a:t>Autistic </a:t>
            </a:r>
            <a:r>
              <a:rPr lang="en-GB" sz="1400" dirty="0">
                <a:solidFill>
                  <a:prstClr val="black"/>
                </a:solidFill>
              </a:rPr>
              <a:t>people with a Learning Disability are </a:t>
            </a:r>
            <a:r>
              <a:rPr lang="en-GB" sz="1400" dirty="0" smtClean="0">
                <a:solidFill>
                  <a:prstClr val="black"/>
                </a:solidFill>
              </a:rPr>
              <a:t>likely </a:t>
            </a:r>
            <a:r>
              <a:rPr lang="en-GB" sz="1400" dirty="0">
                <a:solidFill>
                  <a:prstClr val="black"/>
                </a:solidFill>
              </a:rPr>
              <a:t>to </a:t>
            </a:r>
            <a:r>
              <a:rPr lang="en-GB" sz="1400" dirty="0" smtClean="0">
                <a:solidFill>
                  <a:prstClr val="black"/>
                </a:solidFill>
              </a:rPr>
              <a:t>require specialist  education services, and additional support services in adulthood.</a:t>
            </a:r>
            <a:endParaRPr lang="en-GB" sz="1400" dirty="0">
              <a:solidFill>
                <a:prstClr val="black"/>
              </a:solidFill>
            </a:endParaRPr>
          </a:p>
        </p:txBody>
      </p:sp>
      <p:sp>
        <p:nvSpPr>
          <p:cNvPr id="17" name="Rectangle 16"/>
          <p:cNvSpPr/>
          <p:nvPr/>
        </p:nvSpPr>
        <p:spPr>
          <a:xfrm>
            <a:off x="741619" y="3040570"/>
            <a:ext cx="7623105" cy="1600438"/>
          </a:xfrm>
          <a:prstGeom prst="rect">
            <a:avLst/>
          </a:prstGeom>
        </p:spPr>
        <p:txBody>
          <a:bodyPr wrap="square">
            <a:spAutoFit/>
          </a:bodyPr>
          <a:lstStyle/>
          <a:p>
            <a:r>
              <a:rPr lang="en-GB" sz="1400" dirty="0" smtClean="0"/>
              <a:t>Autistic people who also have a Learning Disability tend to be more severely impacted by their differences in social communication, interaction and imagination.  Those who have a severe Learning Disability are more likely to have:</a:t>
            </a:r>
          </a:p>
          <a:p>
            <a:pPr marL="285750" indent="-285750">
              <a:buFont typeface="Arial" panose="020B0604020202020204" pitchFamily="34" charset="0"/>
              <a:buChar char="•"/>
            </a:pPr>
            <a:r>
              <a:rPr lang="en-GB" sz="1400" dirty="0" smtClean="0"/>
              <a:t> very little speech, or to make unusual vocal noises</a:t>
            </a:r>
          </a:p>
          <a:p>
            <a:pPr marL="285750" indent="-285750">
              <a:buFont typeface="Arial" panose="020B0604020202020204" pitchFamily="34" charset="0"/>
              <a:buChar char="•"/>
            </a:pPr>
            <a:r>
              <a:rPr lang="en-GB" sz="1400" dirty="0" smtClean="0"/>
              <a:t>Food refusal or very strong likes and dislikes</a:t>
            </a:r>
          </a:p>
          <a:p>
            <a:pPr marL="285750" indent="-285750">
              <a:buFont typeface="Arial" panose="020B0604020202020204" pitchFamily="34" charset="0"/>
              <a:buChar char="•"/>
            </a:pPr>
            <a:r>
              <a:rPr lang="en-GB" sz="1400" dirty="0" smtClean="0"/>
              <a:t>Self-injury behaviours, such as hand biting, head banging or skin picking</a:t>
            </a:r>
          </a:p>
          <a:p>
            <a:pPr marL="285750" indent="-285750">
              <a:buFont typeface="Arial" panose="020B0604020202020204" pitchFamily="34" charset="0"/>
              <a:buChar char="•"/>
            </a:pPr>
            <a:r>
              <a:rPr lang="en-GB" sz="1400" dirty="0" smtClean="0"/>
              <a:t>Increased anxiety, difficulty with transitions and attention difficulty</a:t>
            </a:r>
            <a:endParaRPr lang="en-GB" sz="1400" dirty="0"/>
          </a:p>
        </p:txBody>
      </p:sp>
      <p:sp>
        <p:nvSpPr>
          <p:cNvPr id="18" name="TextBox 17"/>
          <p:cNvSpPr txBox="1"/>
          <p:nvPr/>
        </p:nvSpPr>
        <p:spPr>
          <a:xfrm>
            <a:off x="2987824" y="1536897"/>
            <a:ext cx="5340769" cy="1384995"/>
          </a:xfrm>
          <a:prstGeom prst="rect">
            <a:avLst/>
          </a:prstGeom>
          <a:noFill/>
        </p:spPr>
        <p:txBody>
          <a:bodyPr wrap="square" rtlCol="0">
            <a:spAutoFit/>
          </a:bodyPr>
          <a:lstStyle/>
          <a:p>
            <a:r>
              <a:rPr lang="en-GB" sz="1400" dirty="0" smtClean="0"/>
              <a:t>A Learning Disability is diagnosed based on an individual’s IQ (70 or less) and their adaptive functioning:  their ability to learn and carry out self-care and other skills required to live without support.  </a:t>
            </a:r>
          </a:p>
          <a:p>
            <a:endParaRPr lang="en-GB" sz="1400" dirty="0"/>
          </a:p>
          <a:p>
            <a:r>
              <a:rPr lang="en-GB" sz="1400" dirty="0" smtClean="0"/>
              <a:t>Learning Disabilities can be mild, moderate or severe.</a:t>
            </a:r>
            <a:endParaRPr lang="en-GB" sz="1400" dirty="0"/>
          </a:p>
        </p:txBody>
      </p:sp>
    </p:spTree>
    <p:extLst>
      <p:ext uri="{BB962C8B-B14F-4D97-AF65-F5344CB8AC3E}">
        <p14:creationId xmlns:p14="http://schemas.microsoft.com/office/powerpoint/2010/main" val="36676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617" y="620688"/>
            <a:ext cx="7847118" cy="369332"/>
          </a:xfrm>
          <a:prstGeom prst="rect">
            <a:avLst/>
          </a:prstGeom>
          <a:noFill/>
        </p:spPr>
        <p:txBody>
          <a:bodyPr wrap="square" rtlCol="0">
            <a:spAutoFit/>
          </a:bodyPr>
          <a:lstStyle/>
          <a:p>
            <a:r>
              <a:rPr lang="en-GB" sz="1400" b="1" dirty="0" smtClean="0"/>
              <a:t>Autistic people are more likely to have </a:t>
            </a:r>
            <a:r>
              <a:rPr lang="en-GB" b="1" dirty="0" smtClean="0">
                <a:solidFill>
                  <a:schemeClr val="accent6">
                    <a:lumMod val="50000"/>
                  </a:schemeClr>
                </a:solidFill>
              </a:rPr>
              <a:t>Epilepsy</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68133" y="691374"/>
            <a:ext cx="1323865" cy="1323865"/>
          </a:xfrm>
          <a:prstGeom prst="rect">
            <a:avLst/>
          </a:prstGeom>
        </p:spPr>
      </p:pic>
      <p:sp>
        <p:nvSpPr>
          <p:cNvPr id="5" name="Rectangle 4"/>
          <p:cNvSpPr/>
          <p:nvPr/>
        </p:nvSpPr>
        <p:spPr>
          <a:xfrm>
            <a:off x="656617" y="2480327"/>
            <a:ext cx="7740080" cy="307777"/>
          </a:xfrm>
          <a:prstGeom prst="rect">
            <a:avLst/>
          </a:prstGeom>
        </p:spPr>
        <p:txBody>
          <a:bodyPr wrap="square">
            <a:spAutoFit/>
          </a:bodyPr>
          <a:lstStyle/>
          <a:p>
            <a:r>
              <a:rPr lang="en-GB" sz="1400" dirty="0" smtClean="0">
                <a:solidFill>
                  <a:schemeClr val="accent6">
                    <a:lumMod val="50000"/>
                  </a:schemeClr>
                </a:solidFill>
              </a:rPr>
              <a:t>Between 20 and 40% </a:t>
            </a:r>
            <a:r>
              <a:rPr lang="en-GB" sz="1400" dirty="0">
                <a:solidFill>
                  <a:schemeClr val="accent6">
                    <a:lumMod val="50000"/>
                  </a:schemeClr>
                </a:solidFill>
              </a:rPr>
              <a:t>of Autistic </a:t>
            </a:r>
            <a:r>
              <a:rPr lang="en-GB" sz="1400" dirty="0" smtClean="0">
                <a:solidFill>
                  <a:schemeClr val="accent6">
                    <a:lumMod val="50000"/>
                  </a:schemeClr>
                </a:solidFill>
              </a:rPr>
              <a:t>people have epilepsy, compared to 1% of neurotypical people</a:t>
            </a:r>
            <a:r>
              <a:rPr lang="en-GB" sz="1400" dirty="0" smtClean="0"/>
              <a:t>.</a:t>
            </a:r>
            <a:endParaRPr lang="en-GB" sz="1400" dirty="0"/>
          </a:p>
        </p:txBody>
      </p:sp>
      <p:sp>
        <p:nvSpPr>
          <p:cNvPr id="6" name="Rectangle 5"/>
          <p:cNvSpPr/>
          <p:nvPr/>
        </p:nvSpPr>
        <p:spPr>
          <a:xfrm>
            <a:off x="535186" y="592979"/>
            <a:ext cx="8012268" cy="2195126"/>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26574" y="2945252"/>
            <a:ext cx="7877161" cy="369332"/>
          </a:xfrm>
          <a:prstGeom prst="rect">
            <a:avLst/>
          </a:prstGeom>
          <a:noFill/>
        </p:spPr>
        <p:txBody>
          <a:bodyPr wrap="square" rtlCol="0">
            <a:spAutoFit/>
          </a:bodyPr>
          <a:lstStyle/>
          <a:p>
            <a:r>
              <a:rPr lang="en-GB" b="1" dirty="0" smtClean="0">
                <a:solidFill>
                  <a:schemeClr val="tx2">
                    <a:lumMod val="75000"/>
                  </a:schemeClr>
                </a:solidFill>
              </a:rPr>
              <a:t>Sleep Disorders  </a:t>
            </a:r>
            <a:r>
              <a:rPr lang="en-GB" sz="1400" b="1" dirty="0" smtClean="0"/>
              <a:t>Many Autistic people, particularly children, have difficulty with sleep.  </a:t>
            </a:r>
            <a:endParaRPr lang="en-GB" b="1" dirty="0"/>
          </a:p>
        </p:txBody>
      </p:sp>
      <p:sp>
        <p:nvSpPr>
          <p:cNvPr id="8" name="Rectangle 7"/>
          <p:cNvSpPr/>
          <p:nvPr/>
        </p:nvSpPr>
        <p:spPr>
          <a:xfrm>
            <a:off x="535186" y="2924945"/>
            <a:ext cx="8012267" cy="2880320"/>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97" y="3429000"/>
            <a:ext cx="1829471" cy="1784850"/>
          </a:xfrm>
          <a:prstGeom prst="rect">
            <a:avLst/>
          </a:prstGeom>
        </p:spPr>
      </p:pic>
      <p:sp>
        <p:nvSpPr>
          <p:cNvPr id="10" name="Rectangle 9"/>
          <p:cNvSpPr/>
          <p:nvPr/>
        </p:nvSpPr>
        <p:spPr>
          <a:xfrm>
            <a:off x="667109" y="5268344"/>
            <a:ext cx="7748419" cy="523220"/>
          </a:xfrm>
          <a:prstGeom prst="rect">
            <a:avLst/>
          </a:prstGeom>
        </p:spPr>
        <p:txBody>
          <a:bodyPr wrap="square">
            <a:spAutoFit/>
          </a:bodyPr>
          <a:lstStyle/>
          <a:p>
            <a:r>
              <a:rPr lang="en-GB" sz="1400" dirty="0"/>
              <a:t>Poor sleep can </a:t>
            </a:r>
            <a:r>
              <a:rPr lang="en-GB" sz="1400" dirty="0" smtClean="0"/>
              <a:t>result in hyperactivity, lack of attention or focus and irritability.  These added stresses can make </a:t>
            </a:r>
            <a:r>
              <a:rPr lang="en-GB" sz="1400" dirty="0"/>
              <a:t>it more difficult to manage the challenges associated with Autism.</a:t>
            </a:r>
          </a:p>
        </p:txBody>
      </p:sp>
      <p:sp>
        <p:nvSpPr>
          <p:cNvPr id="11" name="Rectangle 10"/>
          <p:cNvSpPr/>
          <p:nvPr/>
        </p:nvSpPr>
        <p:spPr>
          <a:xfrm>
            <a:off x="2935789" y="3344519"/>
            <a:ext cx="4572000" cy="954107"/>
          </a:xfrm>
          <a:prstGeom prst="rect">
            <a:avLst/>
          </a:prstGeom>
        </p:spPr>
        <p:txBody>
          <a:bodyPr>
            <a:spAutoFit/>
          </a:bodyPr>
          <a:lstStyle/>
          <a:p>
            <a:r>
              <a:rPr lang="en-GB" sz="1400" dirty="0"/>
              <a:t>Common issues </a:t>
            </a:r>
            <a:r>
              <a:rPr lang="en-GB" sz="1400" dirty="0" smtClean="0"/>
              <a:t>include:</a:t>
            </a:r>
          </a:p>
          <a:p>
            <a:pPr marL="285750" indent="-285750">
              <a:buFont typeface="Arial" panose="020B0604020202020204" pitchFamily="34" charset="0"/>
              <a:buChar char="•"/>
            </a:pPr>
            <a:r>
              <a:rPr lang="en-GB" sz="1400" dirty="0" smtClean="0"/>
              <a:t>difficulty </a:t>
            </a:r>
            <a:r>
              <a:rPr lang="en-GB" sz="1400" dirty="0"/>
              <a:t>falling to </a:t>
            </a:r>
            <a:r>
              <a:rPr lang="en-GB" sz="1400" dirty="0" smtClean="0"/>
              <a:t>sleep</a:t>
            </a:r>
          </a:p>
          <a:p>
            <a:pPr marL="285750" indent="-285750">
              <a:buFont typeface="Arial" panose="020B0604020202020204" pitchFamily="34" charset="0"/>
              <a:buChar char="•"/>
            </a:pPr>
            <a:r>
              <a:rPr lang="en-GB" sz="1400" dirty="0" smtClean="0"/>
              <a:t>difficulty waking up once asleep and</a:t>
            </a:r>
          </a:p>
          <a:p>
            <a:pPr marL="285750" indent="-285750">
              <a:buFont typeface="Arial" panose="020B0604020202020204" pitchFamily="34" charset="0"/>
              <a:buChar char="•"/>
            </a:pPr>
            <a:r>
              <a:rPr lang="en-GB" sz="1400" dirty="0"/>
              <a:t>d</a:t>
            </a:r>
            <a:r>
              <a:rPr lang="en-GB" sz="1400" dirty="0" smtClean="0"/>
              <a:t>isturbed sleep, sleep walking or night terrors</a:t>
            </a:r>
            <a:endParaRPr lang="en-GB" sz="1400" dirty="0"/>
          </a:p>
        </p:txBody>
      </p:sp>
      <p:sp>
        <p:nvSpPr>
          <p:cNvPr id="13" name="TextBox 12"/>
          <p:cNvSpPr txBox="1"/>
          <p:nvPr/>
        </p:nvSpPr>
        <p:spPr>
          <a:xfrm>
            <a:off x="2627784" y="4292134"/>
            <a:ext cx="5768912" cy="954107"/>
          </a:xfrm>
          <a:prstGeom prst="rect">
            <a:avLst/>
          </a:prstGeom>
          <a:noFill/>
        </p:spPr>
        <p:txBody>
          <a:bodyPr wrap="square" rtlCol="0">
            <a:spAutoFit/>
          </a:bodyPr>
          <a:lstStyle/>
          <a:p>
            <a:r>
              <a:rPr lang="en-GB" sz="1400" dirty="0" smtClean="0"/>
              <a:t>It is unclear why Autistic people are more prone to problems with sleep.  It may be that the Autistic brain produces melatonin (the sleep hormone)  differently, heightened sensitivity to stimuli or not recognising the social cues that tell the body it’s time to sleep.</a:t>
            </a:r>
            <a:endParaRPr lang="en-GB" sz="1400" dirty="0"/>
          </a:p>
        </p:txBody>
      </p:sp>
      <p:sp>
        <p:nvSpPr>
          <p:cNvPr id="12" name="Rectangle 11"/>
          <p:cNvSpPr/>
          <p:nvPr/>
        </p:nvSpPr>
        <p:spPr>
          <a:xfrm>
            <a:off x="557043" y="1100467"/>
            <a:ext cx="7968549" cy="1384995"/>
          </a:xfrm>
          <a:prstGeom prst="rect">
            <a:avLst/>
          </a:prstGeom>
        </p:spPr>
        <p:txBody>
          <a:bodyPr wrap="square">
            <a:spAutoFit/>
          </a:bodyPr>
          <a:lstStyle/>
          <a:p>
            <a:r>
              <a:rPr lang="en-GB" sz="1400" dirty="0"/>
              <a:t>Epilepsy is characterised by seizures, that can result in:</a:t>
            </a:r>
          </a:p>
          <a:p>
            <a:pPr marL="285750" indent="-285750">
              <a:buFont typeface="Arial" panose="020B0604020202020204" pitchFamily="34" charset="0"/>
              <a:buChar char="•"/>
            </a:pPr>
            <a:r>
              <a:rPr lang="en-GB" sz="1400" dirty="0"/>
              <a:t>Short blackouts</a:t>
            </a:r>
          </a:p>
          <a:p>
            <a:pPr marL="285750" indent="-285750">
              <a:buFont typeface="Arial" panose="020B0604020202020204" pitchFamily="34" charset="0"/>
              <a:buChar char="•"/>
            </a:pPr>
            <a:r>
              <a:rPr lang="en-GB" sz="1400" dirty="0"/>
              <a:t>Convulsions (uncontrollable shaking or unusual movements)</a:t>
            </a:r>
          </a:p>
          <a:p>
            <a:pPr marL="285750" indent="-285750">
              <a:buFont typeface="Arial" panose="020B0604020202020204" pitchFamily="34" charset="0"/>
              <a:buChar char="•"/>
            </a:pPr>
            <a:r>
              <a:rPr lang="en-GB" sz="1400" dirty="0"/>
              <a:t>“Absences” or staring into space</a:t>
            </a:r>
          </a:p>
          <a:p>
            <a:r>
              <a:rPr lang="en-GB" sz="1400" dirty="0"/>
              <a:t>Epilepsy is treated with medication.  Sometimes, characteristic behaviours associated with Autism (repetitive movements or intense focus) can look like Epilepsy, so careful diagnosis is required.</a:t>
            </a:r>
          </a:p>
        </p:txBody>
      </p:sp>
    </p:spTree>
    <p:extLst>
      <p:ext uri="{BB962C8B-B14F-4D97-AF65-F5344CB8AC3E}">
        <p14:creationId xmlns:p14="http://schemas.microsoft.com/office/powerpoint/2010/main" val="367427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3"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5187" y="3861048"/>
            <a:ext cx="6485085" cy="584775"/>
          </a:xfrm>
          <a:prstGeom prst="rect">
            <a:avLst/>
          </a:prstGeom>
        </p:spPr>
        <p:txBody>
          <a:bodyPr wrap="square">
            <a:spAutoFit/>
          </a:bodyPr>
          <a:lstStyle/>
          <a:p>
            <a:r>
              <a:rPr lang="en-GB" b="1" dirty="0" smtClean="0">
                <a:solidFill>
                  <a:schemeClr val="accent6">
                    <a:lumMod val="50000"/>
                  </a:schemeClr>
                </a:solidFill>
              </a:rPr>
              <a:t>Gastrointestinal, or Digestion problems</a:t>
            </a:r>
            <a:r>
              <a:rPr lang="en-GB" sz="1400" dirty="0" smtClean="0">
                <a:solidFill>
                  <a:schemeClr val="accent6">
                    <a:lumMod val="50000"/>
                  </a:schemeClr>
                </a:solidFill>
              </a:rPr>
              <a:t> </a:t>
            </a:r>
            <a:r>
              <a:rPr lang="en-GB" sz="1400" b="1" dirty="0" smtClean="0"/>
              <a:t>appear to be common for Autistic people.</a:t>
            </a:r>
            <a:endParaRPr lang="en-GB" b="1" dirty="0">
              <a:solidFill>
                <a:schemeClr val="accent5">
                  <a:lumMod val="50000"/>
                </a:schemeClr>
              </a:solidFill>
            </a:endParaRPr>
          </a:p>
        </p:txBody>
      </p:sp>
      <p:sp>
        <p:nvSpPr>
          <p:cNvPr id="5" name="TextBox 4"/>
          <p:cNvSpPr txBox="1"/>
          <p:nvPr/>
        </p:nvSpPr>
        <p:spPr>
          <a:xfrm>
            <a:off x="535187" y="566878"/>
            <a:ext cx="7838183" cy="800219"/>
          </a:xfrm>
          <a:prstGeom prst="rect">
            <a:avLst/>
          </a:prstGeom>
          <a:noFill/>
        </p:spPr>
        <p:txBody>
          <a:bodyPr wrap="square" rtlCol="0">
            <a:spAutoFit/>
          </a:bodyPr>
          <a:lstStyle/>
          <a:p>
            <a:r>
              <a:rPr lang="en-GB" b="1" dirty="0" smtClean="0">
                <a:solidFill>
                  <a:schemeClr val="tx2">
                    <a:lumMod val="75000"/>
                  </a:schemeClr>
                </a:solidFill>
              </a:rPr>
              <a:t>Fragile X syndrome</a:t>
            </a:r>
            <a:r>
              <a:rPr lang="en-GB" sz="1400" dirty="0" smtClean="0">
                <a:solidFill>
                  <a:schemeClr val="tx2">
                    <a:lumMod val="75000"/>
                  </a:schemeClr>
                </a:solidFill>
              </a:rPr>
              <a:t> </a:t>
            </a:r>
            <a:r>
              <a:rPr lang="en-GB" sz="1400" b="1" dirty="0" smtClean="0"/>
              <a:t>is a learning disability, caused by a genetic mutation.  </a:t>
            </a:r>
          </a:p>
          <a:p>
            <a:r>
              <a:rPr lang="en-GB" sz="1400" dirty="0" smtClean="0"/>
              <a:t>Some people with the mutation will have symptoms, others will be unaware that they carry the mutation.  Fragile X syndrome is an inherited condition:  it can be passed from parent to child.  </a:t>
            </a:r>
            <a:endParaRPr lang="en-GB" b="1" dirty="0">
              <a:solidFill>
                <a:schemeClr val="accent2">
                  <a:lumMod val="50000"/>
                </a:schemeClr>
              </a:solidFill>
            </a:endParaRPr>
          </a:p>
        </p:txBody>
      </p:sp>
      <p:sp>
        <p:nvSpPr>
          <p:cNvPr id="6" name="TextBox 5"/>
          <p:cNvSpPr txBox="1"/>
          <p:nvPr/>
        </p:nvSpPr>
        <p:spPr>
          <a:xfrm>
            <a:off x="2512124" y="1381677"/>
            <a:ext cx="5832647" cy="1384995"/>
          </a:xfrm>
          <a:prstGeom prst="rect">
            <a:avLst/>
          </a:prstGeom>
          <a:noFill/>
        </p:spPr>
        <p:txBody>
          <a:bodyPr wrap="square" rtlCol="0">
            <a:spAutoFit/>
          </a:bodyPr>
          <a:lstStyle/>
          <a:p>
            <a:r>
              <a:rPr lang="en-GB" sz="1400" dirty="0" smtClean="0"/>
              <a:t>Fragile X syndrome results in similar difficulties to those experienced by Autistic people, including:</a:t>
            </a:r>
          </a:p>
          <a:p>
            <a:pPr marL="285750" indent="-285750">
              <a:buFont typeface="Arial" panose="020B0604020202020204" pitchFamily="34" charset="0"/>
              <a:buChar char="•"/>
            </a:pPr>
            <a:r>
              <a:rPr lang="en-GB" sz="1400" dirty="0" smtClean="0"/>
              <a:t>Delayed speech and language</a:t>
            </a:r>
          </a:p>
          <a:p>
            <a:pPr marL="285750" indent="-285750">
              <a:buFont typeface="Arial" panose="020B0604020202020204" pitchFamily="34" charset="0"/>
              <a:buChar char="•"/>
            </a:pPr>
            <a:r>
              <a:rPr lang="en-GB" sz="1400" dirty="0" smtClean="0"/>
              <a:t>Social communication and  interaction differences</a:t>
            </a:r>
          </a:p>
          <a:p>
            <a:pPr marL="285750" indent="-285750">
              <a:buFont typeface="Arial" panose="020B0604020202020204" pitchFamily="34" charset="0"/>
              <a:buChar char="•"/>
            </a:pPr>
            <a:r>
              <a:rPr lang="en-GB" sz="1400" dirty="0" smtClean="0"/>
              <a:t>Need for routine</a:t>
            </a:r>
          </a:p>
          <a:p>
            <a:pPr marL="285750" indent="-285750">
              <a:buFont typeface="Arial" panose="020B0604020202020204" pitchFamily="34" charset="0"/>
              <a:buChar char="•"/>
            </a:pPr>
            <a:r>
              <a:rPr lang="en-GB" sz="1400" dirty="0" smtClean="0"/>
              <a:t>Repetitive speech and movements</a:t>
            </a:r>
            <a:endParaRPr lang="en-GB" sz="1400" dirty="0"/>
          </a:p>
        </p:txBody>
      </p:sp>
      <p:sp>
        <p:nvSpPr>
          <p:cNvPr id="7" name="Rectangle 6"/>
          <p:cNvSpPr/>
          <p:nvPr/>
        </p:nvSpPr>
        <p:spPr>
          <a:xfrm>
            <a:off x="622342" y="3234215"/>
            <a:ext cx="7777361" cy="523220"/>
          </a:xfrm>
          <a:prstGeom prst="rect">
            <a:avLst/>
          </a:prstGeom>
        </p:spPr>
        <p:txBody>
          <a:bodyPr wrap="square">
            <a:spAutoFit/>
          </a:bodyPr>
          <a:lstStyle/>
          <a:p>
            <a:r>
              <a:rPr lang="en-GB" sz="1400" dirty="0" smtClean="0">
                <a:solidFill>
                  <a:schemeClr val="tx2">
                    <a:lumMod val="75000"/>
                  </a:schemeClr>
                </a:solidFill>
              </a:rPr>
              <a:t>Approximately 30% of  people with Fragile X will meet the criteria for a diagnosis of Autism.  About  5% of Autistic people also have Fragile X syndrome.</a:t>
            </a:r>
            <a:endParaRPr lang="en-GB" sz="1400" dirty="0">
              <a:solidFill>
                <a:schemeClr val="tx2">
                  <a:lumMod val="75000"/>
                </a:schemeClr>
              </a:solidFill>
            </a:endParaRPr>
          </a:p>
        </p:txBody>
      </p:sp>
      <p:sp>
        <p:nvSpPr>
          <p:cNvPr id="8" name="Rectangle 7"/>
          <p:cNvSpPr/>
          <p:nvPr/>
        </p:nvSpPr>
        <p:spPr>
          <a:xfrm>
            <a:off x="535187" y="563328"/>
            <a:ext cx="7946170" cy="3225712"/>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83" y="1381679"/>
            <a:ext cx="1384993" cy="1384993"/>
          </a:xfrm>
          <a:prstGeom prst="rect">
            <a:avLst/>
          </a:prstGeom>
        </p:spPr>
      </p:pic>
      <p:sp>
        <p:nvSpPr>
          <p:cNvPr id="10" name="TextBox 9"/>
          <p:cNvSpPr txBox="1"/>
          <p:nvPr/>
        </p:nvSpPr>
        <p:spPr>
          <a:xfrm>
            <a:off x="622342" y="2766672"/>
            <a:ext cx="7777361" cy="523220"/>
          </a:xfrm>
          <a:prstGeom prst="rect">
            <a:avLst/>
          </a:prstGeom>
          <a:noFill/>
        </p:spPr>
        <p:txBody>
          <a:bodyPr wrap="square" rtlCol="0">
            <a:spAutoFit/>
          </a:bodyPr>
          <a:lstStyle/>
          <a:p>
            <a:r>
              <a:rPr lang="en-GB" sz="1400" dirty="0" smtClean="0"/>
              <a:t>Unlike Autism, Fragile X syndrome is diagnosed by a blood test.  About 1:4000 boys, and 1:6000 girls in the total population have Fragile X syndrome.</a:t>
            </a:r>
            <a:endParaRPr lang="en-GB" sz="1400" dirty="0"/>
          </a:p>
        </p:txBody>
      </p:sp>
      <p:sp>
        <p:nvSpPr>
          <p:cNvPr id="11" name="Rectangle 10"/>
          <p:cNvSpPr/>
          <p:nvPr/>
        </p:nvSpPr>
        <p:spPr>
          <a:xfrm>
            <a:off x="535187" y="3861048"/>
            <a:ext cx="7946169" cy="1929568"/>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33190" y="4005062"/>
            <a:ext cx="1409030" cy="1046415"/>
          </a:xfrm>
          <a:prstGeom prst="rect">
            <a:avLst/>
          </a:prstGeom>
        </p:spPr>
      </p:pic>
      <p:sp>
        <p:nvSpPr>
          <p:cNvPr id="13" name="TextBox 12"/>
          <p:cNvSpPr txBox="1"/>
          <p:nvPr/>
        </p:nvSpPr>
        <p:spPr>
          <a:xfrm>
            <a:off x="1691680" y="4334459"/>
            <a:ext cx="4565363" cy="738664"/>
          </a:xfrm>
          <a:prstGeom prst="rect">
            <a:avLst/>
          </a:prstGeom>
          <a:noFill/>
        </p:spPr>
        <p:txBody>
          <a:bodyPr wrap="square" rtlCol="0">
            <a:spAutoFit/>
          </a:bodyPr>
          <a:lstStyle/>
          <a:p>
            <a:r>
              <a:rPr lang="en-GB" sz="1400" dirty="0" smtClean="0"/>
              <a:t>Problems can include:</a:t>
            </a:r>
          </a:p>
          <a:p>
            <a:pPr marL="285750" indent="-285750">
              <a:buFont typeface="Arial" panose="020B0604020202020204" pitchFamily="34" charset="0"/>
              <a:buChar char="•"/>
            </a:pPr>
            <a:r>
              <a:rPr lang="en-GB" sz="1400" dirty="0" smtClean="0"/>
              <a:t>Food intolerances, or allergies</a:t>
            </a:r>
          </a:p>
          <a:p>
            <a:pPr marL="285750" indent="-285750">
              <a:buFont typeface="Arial" panose="020B0604020202020204" pitchFamily="34" charset="0"/>
              <a:buChar char="•"/>
            </a:pPr>
            <a:r>
              <a:rPr lang="en-GB" sz="1400" dirty="0" smtClean="0"/>
              <a:t>Stomach pains, bloating, diarrhoea or constipation </a:t>
            </a:r>
            <a:endParaRPr lang="en-GB" sz="1400" dirty="0"/>
          </a:p>
        </p:txBody>
      </p:sp>
      <p:sp>
        <p:nvSpPr>
          <p:cNvPr id="14" name="TextBox 13"/>
          <p:cNvSpPr txBox="1"/>
          <p:nvPr/>
        </p:nvSpPr>
        <p:spPr>
          <a:xfrm>
            <a:off x="622342" y="5073123"/>
            <a:ext cx="7722429" cy="738664"/>
          </a:xfrm>
          <a:prstGeom prst="rect">
            <a:avLst/>
          </a:prstGeom>
          <a:noFill/>
        </p:spPr>
        <p:txBody>
          <a:bodyPr wrap="square" rtlCol="0">
            <a:spAutoFit/>
          </a:bodyPr>
          <a:lstStyle/>
          <a:p>
            <a:r>
              <a:rPr lang="en-GB" sz="1400" dirty="0" smtClean="0"/>
              <a:t>It’s unclear whether these symptoms result from an underlying physical problem.  Some Autistic people have restricted diets because they cannot tolerate certain tastes or textures.  This might cause digestion problems.</a:t>
            </a:r>
            <a:endParaRPr lang="en-GB" sz="1400" dirty="0"/>
          </a:p>
        </p:txBody>
      </p:sp>
    </p:spTree>
    <p:extLst>
      <p:ext uri="{BB962C8B-B14F-4D97-AF65-F5344CB8AC3E}">
        <p14:creationId xmlns:p14="http://schemas.microsoft.com/office/powerpoint/2010/main" val="24786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4467" y="476672"/>
            <a:ext cx="8141269" cy="830997"/>
          </a:xfrm>
          <a:prstGeom prst="rect">
            <a:avLst/>
          </a:prstGeom>
          <a:noFill/>
        </p:spPr>
        <p:txBody>
          <a:bodyPr wrap="square" rtlCol="0">
            <a:spAutoFit/>
          </a:bodyPr>
          <a:lstStyle/>
          <a:p>
            <a:r>
              <a:rPr lang="en-GB" sz="1600" b="1" dirty="0" smtClean="0"/>
              <a:t>Sometimes the characteristics of Autism can overlap with other conditions.  Where the shared characteristics are strong enough, someone may get a specific diagnosis for the other condition.</a:t>
            </a:r>
            <a:endParaRPr lang="en-GB" sz="1600" b="1" dirty="0"/>
          </a:p>
        </p:txBody>
      </p:sp>
      <p:sp>
        <p:nvSpPr>
          <p:cNvPr id="13" name="TextBox 12"/>
          <p:cNvSpPr txBox="1"/>
          <p:nvPr/>
        </p:nvSpPr>
        <p:spPr>
          <a:xfrm>
            <a:off x="580747" y="1437480"/>
            <a:ext cx="7989440" cy="584775"/>
          </a:xfrm>
          <a:prstGeom prst="rect">
            <a:avLst/>
          </a:prstGeom>
          <a:noFill/>
        </p:spPr>
        <p:txBody>
          <a:bodyPr wrap="square" rtlCol="0">
            <a:spAutoFit/>
          </a:bodyPr>
          <a:lstStyle/>
          <a:p>
            <a:r>
              <a:rPr lang="en-GB" sz="1400" b="1" dirty="0" smtClean="0"/>
              <a:t>Like Autism</a:t>
            </a:r>
            <a:r>
              <a:rPr lang="en-GB" b="1" dirty="0" smtClean="0">
                <a:solidFill>
                  <a:schemeClr val="accent5">
                    <a:lumMod val="50000"/>
                  </a:schemeClr>
                </a:solidFill>
              </a:rPr>
              <a:t> </a:t>
            </a:r>
            <a:r>
              <a:rPr lang="en-GB" b="1" dirty="0" smtClean="0">
                <a:solidFill>
                  <a:schemeClr val="accent6">
                    <a:lumMod val="50000"/>
                  </a:schemeClr>
                </a:solidFill>
              </a:rPr>
              <a:t>ADHD</a:t>
            </a:r>
            <a:r>
              <a:rPr lang="en-GB" b="1" dirty="0">
                <a:solidFill>
                  <a:schemeClr val="accent6">
                    <a:lumMod val="50000"/>
                  </a:schemeClr>
                </a:solidFill>
              </a:rPr>
              <a:t> </a:t>
            </a:r>
            <a:r>
              <a:rPr lang="en-GB" sz="1400" b="1" dirty="0" smtClean="0">
                <a:solidFill>
                  <a:schemeClr val="accent6">
                    <a:lumMod val="50000"/>
                  </a:schemeClr>
                </a:solidFill>
              </a:rPr>
              <a:t>(Attention </a:t>
            </a:r>
            <a:r>
              <a:rPr lang="en-GB" sz="1400" b="1" dirty="0">
                <a:solidFill>
                  <a:schemeClr val="accent6">
                    <a:lumMod val="50000"/>
                  </a:schemeClr>
                </a:solidFill>
              </a:rPr>
              <a:t>Deficit Hyperactivity </a:t>
            </a:r>
            <a:r>
              <a:rPr lang="en-GB" sz="1400" b="1" dirty="0" smtClean="0">
                <a:solidFill>
                  <a:schemeClr val="accent6">
                    <a:lumMod val="50000"/>
                  </a:schemeClr>
                </a:solidFill>
              </a:rPr>
              <a:t>Disorder) </a:t>
            </a:r>
            <a:r>
              <a:rPr lang="en-GB" sz="1400" b="1" dirty="0" smtClean="0"/>
              <a:t>is a neurodevelopmental disorder that begins in childhood.  </a:t>
            </a:r>
            <a:endParaRPr lang="en-GB" sz="1400" b="1" dirty="0">
              <a:solidFill>
                <a:prstClr val="black"/>
              </a:solidFill>
            </a:endParaRPr>
          </a:p>
        </p:txBody>
      </p:sp>
      <p:sp>
        <p:nvSpPr>
          <p:cNvPr id="14" name="Rectangle 13"/>
          <p:cNvSpPr/>
          <p:nvPr/>
        </p:nvSpPr>
        <p:spPr>
          <a:xfrm>
            <a:off x="775806" y="2296160"/>
            <a:ext cx="4948321" cy="1815882"/>
          </a:xfrm>
          <a:prstGeom prst="rect">
            <a:avLst/>
          </a:prstGeom>
        </p:spPr>
        <p:txBody>
          <a:bodyPr wrap="square">
            <a:spAutoFit/>
          </a:bodyPr>
          <a:lstStyle/>
          <a:p>
            <a:r>
              <a:rPr lang="en-GB" sz="1400" dirty="0">
                <a:solidFill>
                  <a:prstClr val="black"/>
                </a:solidFill>
              </a:rPr>
              <a:t>There are three main characteristics  of ADHD:</a:t>
            </a:r>
            <a:endParaRPr lang="en-GB" sz="1400" dirty="0"/>
          </a:p>
          <a:p>
            <a:pPr marL="534988" lvl="0" indent="-285750">
              <a:buFont typeface="Arial" panose="020B0604020202020204" pitchFamily="34" charset="0"/>
              <a:buChar char="•"/>
            </a:pPr>
            <a:r>
              <a:rPr lang="en-GB" sz="1400" dirty="0" smtClean="0">
                <a:solidFill>
                  <a:schemeClr val="accent6">
                    <a:lumMod val="50000"/>
                  </a:schemeClr>
                </a:solidFill>
              </a:rPr>
              <a:t>Difficulties </a:t>
            </a:r>
            <a:r>
              <a:rPr lang="en-GB" sz="1400" dirty="0">
                <a:solidFill>
                  <a:schemeClr val="accent6">
                    <a:lumMod val="50000"/>
                  </a:schemeClr>
                </a:solidFill>
              </a:rPr>
              <a:t>with Attention</a:t>
            </a:r>
            <a:r>
              <a:rPr lang="en-GB" sz="1400" dirty="0">
                <a:solidFill>
                  <a:prstClr val="black"/>
                </a:solidFill>
              </a:rPr>
              <a:t>: </a:t>
            </a:r>
            <a:r>
              <a:rPr lang="en-GB" sz="1400" dirty="0" err="1">
                <a:solidFill>
                  <a:prstClr val="black"/>
                </a:solidFill>
              </a:rPr>
              <a:t>eg</a:t>
            </a:r>
            <a:r>
              <a:rPr lang="en-GB" sz="1400" dirty="0">
                <a:solidFill>
                  <a:prstClr val="black"/>
                </a:solidFill>
              </a:rPr>
              <a:t> not listening, making careless mistakes, having difficulty maintaining focus, </a:t>
            </a:r>
            <a:r>
              <a:rPr lang="en-GB" sz="1400" dirty="0"/>
              <a:t>being easily distracted</a:t>
            </a:r>
            <a:r>
              <a:rPr lang="en-GB" sz="1400" dirty="0">
                <a:solidFill>
                  <a:schemeClr val="accent6">
                    <a:lumMod val="50000"/>
                  </a:schemeClr>
                </a:solidFill>
              </a:rPr>
              <a:t>.</a:t>
            </a:r>
          </a:p>
          <a:p>
            <a:pPr marL="534988" lvl="0" indent="-285750">
              <a:buFont typeface="Arial" panose="020B0604020202020204" pitchFamily="34" charset="0"/>
              <a:buChar char="•"/>
            </a:pPr>
            <a:r>
              <a:rPr lang="en-GB" sz="1400" dirty="0">
                <a:solidFill>
                  <a:schemeClr val="accent6">
                    <a:lumMod val="50000"/>
                  </a:schemeClr>
                </a:solidFill>
              </a:rPr>
              <a:t>Hyperactivity:  </a:t>
            </a:r>
            <a:r>
              <a:rPr lang="en-GB" sz="1400" dirty="0" err="1">
                <a:solidFill>
                  <a:prstClr val="black"/>
                </a:solidFill>
              </a:rPr>
              <a:t>eg</a:t>
            </a:r>
            <a:r>
              <a:rPr lang="en-GB" sz="1400" dirty="0">
                <a:solidFill>
                  <a:prstClr val="black"/>
                </a:solidFill>
              </a:rPr>
              <a:t> being fidgety, restless, talking </a:t>
            </a:r>
            <a:r>
              <a:rPr lang="en-GB" sz="1400" dirty="0" smtClean="0">
                <a:solidFill>
                  <a:prstClr val="black"/>
                </a:solidFill>
              </a:rPr>
              <a:t>excessively.</a:t>
            </a:r>
            <a:endParaRPr lang="en-GB" sz="1400" dirty="0">
              <a:solidFill>
                <a:prstClr val="black"/>
              </a:solidFill>
            </a:endParaRPr>
          </a:p>
          <a:p>
            <a:pPr marL="534988" lvl="0" indent="-285750">
              <a:buFont typeface="Arial" panose="020B0604020202020204" pitchFamily="34" charset="0"/>
              <a:buChar char="•"/>
            </a:pPr>
            <a:r>
              <a:rPr lang="en-GB" sz="1400" dirty="0">
                <a:solidFill>
                  <a:schemeClr val="accent6">
                    <a:lumMod val="50000"/>
                  </a:schemeClr>
                </a:solidFill>
              </a:rPr>
              <a:t>Being impulsive:  </a:t>
            </a:r>
            <a:r>
              <a:rPr lang="en-GB" sz="1400" dirty="0" err="1">
                <a:solidFill>
                  <a:prstClr val="black"/>
                </a:solidFill>
              </a:rPr>
              <a:t>eg</a:t>
            </a:r>
            <a:r>
              <a:rPr lang="en-GB" sz="1400" dirty="0">
                <a:solidFill>
                  <a:prstClr val="black"/>
                </a:solidFill>
              </a:rPr>
              <a:t> shouting out</a:t>
            </a:r>
            <a:r>
              <a:rPr lang="en-GB" sz="1400" dirty="0" smtClean="0">
                <a:solidFill>
                  <a:prstClr val="black"/>
                </a:solidFill>
              </a:rPr>
              <a:t>, </a:t>
            </a:r>
            <a:r>
              <a:rPr lang="en-GB" sz="1400" dirty="0">
                <a:solidFill>
                  <a:prstClr val="black"/>
                </a:solidFill>
              </a:rPr>
              <a:t>difficulty taking turns or </a:t>
            </a:r>
            <a:r>
              <a:rPr lang="en-GB" sz="1400" dirty="0" smtClean="0">
                <a:solidFill>
                  <a:prstClr val="black"/>
                </a:solidFill>
              </a:rPr>
              <a:t>waiting.</a:t>
            </a:r>
            <a:endParaRPr lang="en-GB" dirty="0"/>
          </a:p>
        </p:txBody>
      </p:sp>
      <p:sp>
        <p:nvSpPr>
          <p:cNvPr id="15" name="Rectangle 14"/>
          <p:cNvSpPr/>
          <p:nvPr/>
        </p:nvSpPr>
        <p:spPr>
          <a:xfrm>
            <a:off x="518665" y="1402637"/>
            <a:ext cx="8141269" cy="424847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6" name="TextBox 15"/>
          <p:cNvSpPr txBox="1"/>
          <p:nvPr/>
        </p:nvSpPr>
        <p:spPr>
          <a:xfrm>
            <a:off x="594580" y="4797152"/>
            <a:ext cx="7989439" cy="738664"/>
          </a:xfrm>
          <a:prstGeom prst="rect">
            <a:avLst/>
          </a:prstGeom>
          <a:noFill/>
        </p:spPr>
        <p:txBody>
          <a:bodyPr wrap="square" rtlCol="0">
            <a:spAutoFit/>
          </a:bodyPr>
          <a:lstStyle/>
          <a:p>
            <a:r>
              <a:rPr lang="en-GB" sz="1400" dirty="0" smtClean="0"/>
              <a:t>All Autistic people are likely to have these characteristic behaviours to some degree.  Where they impact daily life severely, a diagnosis of ADHD may be helpful.  ADHD can be treated with medication or psychological interventions such as CBT.</a:t>
            </a:r>
            <a:endParaRPr lang="en-GB" sz="1400"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774" y="2296160"/>
            <a:ext cx="2687613" cy="1825337"/>
          </a:xfrm>
          <a:prstGeom prst="rect">
            <a:avLst/>
          </a:prstGeom>
        </p:spPr>
      </p:pic>
      <p:sp>
        <p:nvSpPr>
          <p:cNvPr id="2" name="Rectangle 1"/>
          <p:cNvSpPr/>
          <p:nvPr/>
        </p:nvSpPr>
        <p:spPr>
          <a:xfrm>
            <a:off x="612815" y="4250335"/>
            <a:ext cx="7971203" cy="307777"/>
          </a:xfrm>
          <a:prstGeom prst="rect">
            <a:avLst/>
          </a:prstGeom>
        </p:spPr>
        <p:txBody>
          <a:bodyPr wrap="square">
            <a:spAutoFit/>
          </a:bodyPr>
          <a:lstStyle/>
          <a:p>
            <a:pPr lvl="0"/>
            <a:r>
              <a:rPr lang="en-GB" sz="1400" dirty="0">
                <a:solidFill>
                  <a:prstClr val="black"/>
                </a:solidFill>
              </a:rPr>
              <a:t>People with ADHD exhibit behaviours not expected from someone at their stage of development. </a:t>
            </a:r>
          </a:p>
        </p:txBody>
      </p:sp>
    </p:spTree>
    <p:extLst>
      <p:ext uri="{BB962C8B-B14F-4D97-AF65-F5344CB8AC3E}">
        <p14:creationId xmlns:p14="http://schemas.microsoft.com/office/powerpoint/2010/main" val="329449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030322181"/>
              </p:ext>
            </p:extLst>
          </p:nvPr>
        </p:nvGraphicFramePr>
        <p:xfrm>
          <a:off x="683568" y="1082689"/>
          <a:ext cx="3648236" cy="382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56872" y="3066244"/>
            <a:ext cx="7932200" cy="584775"/>
          </a:xfrm>
          <a:prstGeom prst="rect">
            <a:avLst/>
          </a:prstGeom>
        </p:spPr>
        <p:txBody>
          <a:bodyPr wrap="square">
            <a:spAutoFit/>
          </a:bodyPr>
          <a:lstStyle/>
          <a:p>
            <a:r>
              <a:rPr lang="en-GB" b="1" dirty="0" smtClean="0">
                <a:solidFill>
                  <a:schemeClr val="accent6">
                    <a:lumMod val="50000"/>
                  </a:schemeClr>
                </a:solidFill>
              </a:rPr>
              <a:t>Obsessive Compulsive Disorder (OCD) </a:t>
            </a:r>
            <a:r>
              <a:rPr lang="en-GB" sz="1400" b="1" dirty="0" smtClean="0"/>
              <a:t>is an anxiety disorder. </a:t>
            </a:r>
            <a:r>
              <a:rPr lang="en-GB" sz="1400" b="1" dirty="0">
                <a:solidFill>
                  <a:prstClr val="black"/>
                </a:solidFill>
              </a:rPr>
              <a:t>OCD is characterized by obsessive </a:t>
            </a:r>
            <a:r>
              <a:rPr lang="en-GB" sz="1400" b="1" dirty="0">
                <a:solidFill>
                  <a:schemeClr val="accent5">
                    <a:lumMod val="50000"/>
                  </a:schemeClr>
                </a:solidFill>
              </a:rPr>
              <a:t>thoughts</a:t>
            </a:r>
            <a:r>
              <a:rPr lang="en-GB" sz="1400" b="1" dirty="0">
                <a:solidFill>
                  <a:prstClr val="black"/>
                </a:solidFill>
              </a:rPr>
              <a:t> and compulsive </a:t>
            </a:r>
            <a:r>
              <a:rPr lang="en-GB" sz="1400" b="1" dirty="0" smtClean="0">
                <a:solidFill>
                  <a:schemeClr val="accent6">
                    <a:lumMod val="50000"/>
                  </a:schemeClr>
                </a:solidFill>
              </a:rPr>
              <a:t>behaviours</a:t>
            </a:r>
            <a:r>
              <a:rPr lang="en-GB" sz="1400" b="1" dirty="0" smtClean="0">
                <a:solidFill>
                  <a:prstClr val="black"/>
                </a:solidFill>
              </a:rPr>
              <a:t> which are distressing.</a:t>
            </a:r>
            <a:r>
              <a:rPr lang="en-GB" sz="1400" b="1" dirty="0" smtClean="0"/>
              <a:t> </a:t>
            </a:r>
            <a:endParaRPr lang="en-GB" b="1" dirty="0">
              <a:solidFill>
                <a:schemeClr val="accent2">
                  <a:lumMod val="50000"/>
                </a:schemeClr>
              </a:solidFill>
            </a:endParaRPr>
          </a:p>
        </p:txBody>
      </p:sp>
      <p:sp>
        <p:nvSpPr>
          <p:cNvPr id="5" name="TextBox 4"/>
          <p:cNvSpPr txBox="1"/>
          <p:nvPr/>
        </p:nvSpPr>
        <p:spPr>
          <a:xfrm>
            <a:off x="510015" y="476672"/>
            <a:ext cx="8141269" cy="584775"/>
          </a:xfrm>
          <a:prstGeom prst="rect">
            <a:avLst/>
          </a:prstGeom>
          <a:noFill/>
        </p:spPr>
        <p:txBody>
          <a:bodyPr wrap="square" rtlCol="0">
            <a:spAutoFit/>
          </a:bodyPr>
          <a:lstStyle/>
          <a:p>
            <a:r>
              <a:rPr lang="en-GB" b="1" dirty="0" smtClean="0">
                <a:solidFill>
                  <a:schemeClr val="tx2">
                    <a:lumMod val="75000"/>
                  </a:schemeClr>
                </a:solidFill>
              </a:rPr>
              <a:t>Sensory Processing Disorder</a:t>
            </a:r>
            <a:r>
              <a:rPr lang="en-GB" sz="1400" b="1" dirty="0">
                <a:solidFill>
                  <a:schemeClr val="tx2">
                    <a:lumMod val="75000"/>
                  </a:schemeClr>
                </a:solidFill>
              </a:rPr>
              <a:t> </a:t>
            </a:r>
            <a:r>
              <a:rPr lang="en-GB" b="1" dirty="0" smtClean="0">
                <a:solidFill>
                  <a:schemeClr val="tx2">
                    <a:lumMod val="75000"/>
                  </a:schemeClr>
                </a:solidFill>
              </a:rPr>
              <a:t>(SPD) </a:t>
            </a:r>
            <a:r>
              <a:rPr lang="en-GB" sz="1400" b="1" dirty="0" smtClean="0"/>
              <a:t>is characterized by differences in processing sensory stimuli.  </a:t>
            </a:r>
            <a:endParaRPr lang="en-GB" b="1" dirty="0"/>
          </a:p>
        </p:txBody>
      </p:sp>
      <p:sp>
        <p:nvSpPr>
          <p:cNvPr id="6" name="TextBox 5"/>
          <p:cNvSpPr txBox="1"/>
          <p:nvPr/>
        </p:nvSpPr>
        <p:spPr>
          <a:xfrm>
            <a:off x="2064696" y="1666066"/>
            <a:ext cx="6671572" cy="738664"/>
          </a:xfrm>
          <a:prstGeom prst="rect">
            <a:avLst/>
          </a:prstGeom>
          <a:noFill/>
        </p:spPr>
        <p:txBody>
          <a:bodyPr wrap="square" rtlCol="0">
            <a:spAutoFit/>
          </a:bodyPr>
          <a:lstStyle/>
          <a:p>
            <a:r>
              <a:rPr lang="en-GB" sz="1400" dirty="0" smtClean="0"/>
              <a:t>It’s good practice for sensory differences to be recognised for all Autistic people.  For someone who is particularly affected by their sensory processing differences, a secondary diagnosis of SPD may be useful in getting the right help and support.</a:t>
            </a:r>
            <a:endParaRPr lang="en-GB" sz="1400" dirty="0"/>
          </a:p>
        </p:txBody>
      </p:sp>
      <p:sp>
        <p:nvSpPr>
          <p:cNvPr id="7" name="Rectangle 6"/>
          <p:cNvSpPr/>
          <p:nvPr/>
        </p:nvSpPr>
        <p:spPr>
          <a:xfrm>
            <a:off x="556872" y="2424045"/>
            <a:ext cx="8126667" cy="307777"/>
          </a:xfrm>
          <a:prstGeom prst="rect">
            <a:avLst/>
          </a:prstGeom>
        </p:spPr>
        <p:txBody>
          <a:bodyPr wrap="square">
            <a:spAutoFit/>
          </a:bodyPr>
          <a:lstStyle/>
          <a:p>
            <a:r>
              <a:rPr lang="en-GB" sz="1400" dirty="0" smtClean="0">
                <a:solidFill>
                  <a:schemeClr val="tx2">
                    <a:lumMod val="75000"/>
                  </a:schemeClr>
                </a:solidFill>
              </a:rPr>
              <a:t>Most Autistic people also have some degree of SPD. But most people with SPD are not also Autistic.</a:t>
            </a:r>
            <a:endParaRPr lang="en-GB" sz="1400" dirty="0">
              <a:solidFill>
                <a:schemeClr val="tx2">
                  <a:lumMod val="75000"/>
                </a:schemeClr>
              </a:solidFill>
            </a:endParaRPr>
          </a:p>
        </p:txBody>
      </p:sp>
      <p:sp>
        <p:nvSpPr>
          <p:cNvPr id="9" name="Rectangle 8"/>
          <p:cNvSpPr/>
          <p:nvPr/>
        </p:nvSpPr>
        <p:spPr>
          <a:xfrm>
            <a:off x="510015" y="470136"/>
            <a:ext cx="8141269" cy="2382800"/>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18665" y="2996952"/>
            <a:ext cx="8141269" cy="2808312"/>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2626" y="3651019"/>
            <a:ext cx="1121324" cy="1161372"/>
          </a:xfrm>
          <a:prstGeom prst="rect">
            <a:avLst/>
          </a:prstGeom>
        </p:spPr>
      </p:pic>
      <p:sp>
        <p:nvSpPr>
          <p:cNvPr id="13" name="TextBox 12"/>
          <p:cNvSpPr txBox="1"/>
          <p:nvPr/>
        </p:nvSpPr>
        <p:spPr>
          <a:xfrm>
            <a:off x="1331640" y="3634160"/>
            <a:ext cx="5688631" cy="1195090"/>
          </a:xfrm>
          <a:prstGeom prst="rect">
            <a:avLst/>
          </a:prstGeom>
          <a:noFill/>
        </p:spPr>
        <p:txBody>
          <a:bodyPr wrap="square" rtlCol="0">
            <a:spAutoFit/>
          </a:bodyPr>
          <a:lstStyle/>
          <a:p>
            <a:pPr algn="ctr"/>
            <a:r>
              <a:rPr lang="en-GB" sz="1400" dirty="0" smtClean="0">
                <a:latin typeface="Calibri" panose="020F0502020204030204" pitchFamily="34" charset="0"/>
              </a:rPr>
              <a:t>An example that you may be familiar with is someone who has obsessive thoughts about germs, and washes their hands constantly because of these thoughts.  Their OCD gets in the way of day to day life, as they need to be near a sink all the time. Even when they are aware that their compulsive hand washing is making their hands sore, they are unable to stop.</a:t>
            </a:r>
            <a:endParaRPr lang="en-GB" sz="1400" dirty="0">
              <a:latin typeface="Calibri" panose="020F0502020204030204" pitchFamily="34" charset="0"/>
            </a:endParaRPr>
          </a:p>
        </p:txBody>
      </p:sp>
      <p:sp>
        <p:nvSpPr>
          <p:cNvPr id="14" name="TextBox 13"/>
          <p:cNvSpPr txBox="1"/>
          <p:nvPr/>
        </p:nvSpPr>
        <p:spPr>
          <a:xfrm>
            <a:off x="586357" y="4888995"/>
            <a:ext cx="7878390" cy="954107"/>
          </a:xfrm>
          <a:prstGeom prst="rect">
            <a:avLst/>
          </a:prstGeom>
          <a:noFill/>
        </p:spPr>
        <p:txBody>
          <a:bodyPr wrap="square" rtlCol="0">
            <a:spAutoFit/>
          </a:bodyPr>
          <a:lstStyle/>
          <a:p>
            <a:r>
              <a:rPr lang="en-GB" sz="1400" dirty="0" smtClean="0"/>
              <a:t>All Autistic people will exhibit some repetitive behaviours. </a:t>
            </a:r>
            <a:r>
              <a:rPr lang="en-GB" sz="1400" dirty="0"/>
              <a:t>It can be difficult to distinguish between OCD and typical Autistic </a:t>
            </a:r>
            <a:r>
              <a:rPr lang="en-GB" sz="1400" dirty="0" smtClean="0"/>
              <a:t>behaviours.  Usually, repetitive behaviours  are calming and enjoyable for an Autistic person.  If the repetitive behaviours are distressing, they might receive a diagnosis of OCD.  OCD can be treated with medication or with psychological therapies such as CBT.</a:t>
            </a:r>
          </a:p>
        </p:txBody>
      </p:sp>
      <p:sp>
        <p:nvSpPr>
          <p:cNvPr id="2" name="Rectangle 1"/>
          <p:cNvSpPr/>
          <p:nvPr/>
        </p:nvSpPr>
        <p:spPr>
          <a:xfrm>
            <a:off x="2064696" y="908720"/>
            <a:ext cx="6586587" cy="738664"/>
          </a:xfrm>
          <a:prstGeom prst="rect">
            <a:avLst/>
          </a:prstGeom>
        </p:spPr>
        <p:txBody>
          <a:bodyPr wrap="square">
            <a:spAutoFit/>
          </a:bodyPr>
          <a:lstStyle/>
          <a:p>
            <a:r>
              <a:rPr lang="en-GB" sz="1400" dirty="0">
                <a:solidFill>
                  <a:prstClr val="black"/>
                </a:solidFill>
              </a:rPr>
              <a:t>We’ve seen how </a:t>
            </a:r>
            <a:r>
              <a:rPr lang="en-GB" sz="1400" dirty="0" smtClean="0">
                <a:solidFill>
                  <a:prstClr val="black"/>
                </a:solidFill>
              </a:rPr>
              <a:t>it’s common </a:t>
            </a:r>
            <a:r>
              <a:rPr lang="en-GB" sz="1400" dirty="0">
                <a:solidFill>
                  <a:prstClr val="black"/>
                </a:solidFill>
              </a:rPr>
              <a:t>for Autistic people to have differences in the way that they process and experience sensory </a:t>
            </a:r>
            <a:r>
              <a:rPr lang="en-GB" sz="1400" dirty="0" smtClean="0">
                <a:solidFill>
                  <a:prstClr val="black"/>
                </a:solidFill>
              </a:rPr>
              <a:t>stimuli. </a:t>
            </a:r>
            <a:r>
              <a:rPr lang="en-GB" sz="1400" dirty="0" smtClean="0"/>
              <a:t>  People who have similar differences, without the characteristics of Autism, may be diagnosed with SPD.</a:t>
            </a:r>
            <a:endParaRPr lang="en-GB" dirty="0"/>
          </a:p>
        </p:txBody>
      </p:sp>
    </p:spTree>
    <p:extLst>
      <p:ext uri="{BB962C8B-B14F-4D97-AF65-F5344CB8AC3E}">
        <p14:creationId xmlns:p14="http://schemas.microsoft.com/office/powerpoint/2010/main" val="7506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1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296" y="881967"/>
            <a:ext cx="7704856" cy="369332"/>
          </a:xfrm>
          <a:prstGeom prst="rect">
            <a:avLst/>
          </a:prstGeom>
        </p:spPr>
        <p:txBody>
          <a:bodyPr wrap="square">
            <a:spAutoFit/>
          </a:bodyPr>
          <a:lstStyle/>
          <a:p>
            <a:r>
              <a:rPr lang="en-GB" b="1" dirty="0" smtClean="0">
                <a:solidFill>
                  <a:schemeClr val="tx2">
                    <a:lumMod val="75000"/>
                  </a:schemeClr>
                </a:solidFill>
              </a:rPr>
              <a:t>Anxiety</a:t>
            </a:r>
            <a:r>
              <a:rPr lang="en-GB" b="1" dirty="0" smtClean="0">
                <a:solidFill>
                  <a:schemeClr val="accent2">
                    <a:lumMod val="50000"/>
                  </a:schemeClr>
                </a:solidFill>
              </a:rPr>
              <a:t> </a:t>
            </a:r>
            <a:r>
              <a:rPr lang="en-GB" sz="1400" b="1" dirty="0" smtClean="0"/>
              <a:t>is feeling worried, afraid or nervous</a:t>
            </a:r>
            <a:r>
              <a:rPr lang="en-GB" sz="1400" dirty="0" smtClean="0"/>
              <a:t>.</a:t>
            </a:r>
            <a:endParaRPr lang="en-GB" sz="1400" dirty="0"/>
          </a:p>
        </p:txBody>
      </p:sp>
      <p:sp>
        <p:nvSpPr>
          <p:cNvPr id="7" name="TextBox 6"/>
          <p:cNvSpPr txBox="1"/>
          <p:nvPr/>
        </p:nvSpPr>
        <p:spPr>
          <a:xfrm>
            <a:off x="494467" y="476672"/>
            <a:ext cx="8141269" cy="338554"/>
          </a:xfrm>
          <a:prstGeom prst="rect">
            <a:avLst/>
          </a:prstGeom>
          <a:noFill/>
        </p:spPr>
        <p:txBody>
          <a:bodyPr wrap="square" rtlCol="0">
            <a:spAutoFit/>
          </a:bodyPr>
          <a:lstStyle/>
          <a:p>
            <a:r>
              <a:rPr lang="en-GB" sz="1600" b="1" dirty="0" smtClean="0"/>
              <a:t>Autistic people are more at risk of poor mental health than the general population.</a:t>
            </a:r>
            <a:endParaRPr lang="en-GB" sz="1600" b="1"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5073" y="1247556"/>
            <a:ext cx="1584216" cy="1371864"/>
          </a:xfrm>
          <a:prstGeom prst="rect">
            <a:avLst/>
          </a:prstGeom>
        </p:spPr>
      </p:pic>
      <p:sp>
        <p:nvSpPr>
          <p:cNvPr id="11" name="TextBox 10"/>
          <p:cNvSpPr txBox="1"/>
          <p:nvPr/>
        </p:nvSpPr>
        <p:spPr>
          <a:xfrm>
            <a:off x="2389107" y="1265545"/>
            <a:ext cx="6152531" cy="1384995"/>
          </a:xfrm>
          <a:prstGeom prst="rect">
            <a:avLst/>
          </a:prstGeom>
          <a:noFill/>
        </p:spPr>
        <p:txBody>
          <a:bodyPr wrap="square" rtlCol="0">
            <a:spAutoFit/>
          </a:bodyPr>
          <a:lstStyle/>
          <a:p>
            <a:r>
              <a:rPr lang="en-GB" sz="1400" dirty="0" smtClean="0"/>
              <a:t>Almost everyone feels like this at times:  it’s a natural response to something threatening or challenging, like a job interview, meeting new people, or learning to drive. There are physical symptoms to anxiety, such as rapid breathing, sweaty palms,  feeling lightheaded, thumping heart or shaking.  For </a:t>
            </a:r>
            <a:r>
              <a:rPr lang="en-GB" sz="1400" dirty="0"/>
              <a:t>most people, anxiety is related to specific situations, and passes </a:t>
            </a:r>
            <a:r>
              <a:rPr lang="en-GB" sz="1400" dirty="0" smtClean="0"/>
              <a:t>quickly.</a:t>
            </a:r>
          </a:p>
        </p:txBody>
      </p:sp>
      <p:sp>
        <p:nvSpPr>
          <p:cNvPr id="13" name="Rectangle 12"/>
          <p:cNvSpPr/>
          <p:nvPr/>
        </p:nvSpPr>
        <p:spPr>
          <a:xfrm>
            <a:off x="510015" y="836472"/>
            <a:ext cx="8141269" cy="4968792"/>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20173" y="2665978"/>
            <a:ext cx="6090062" cy="1169551"/>
          </a:xfrm>
          <a:prstGeom prst="rect">
            <a:avLst/>
          </a:prstGeom>
          <a:noFill/>
        </p:spPr>
        <p:txBody>
          <a:bodyPr wrap="square" rtlCol="0">
            <a:spAutoFit/>
          </a:bodyPr>
          <a:lstStyle/>
          <a:p>
            <a:r>
              <a:rPr lang="en-GB" sz="1400" dirty="0" smtClean="0"/>
              <a:t>Autistic people may experience more anxiety because their social communication, interaction and imagination differences make situations more challenging for them.</a:t>
            </a:r>
          </a:p>
          <a:p>
            <a:r>
              <a:rPr lang="en-GB" sz="1400" dirty="0" smtClean="0"/>
              <a:t>Or they may have difficulty processing the emotions, which makes them last longer. </a:t>
            </a:r>
          </a:p>
        </p:txBody>
      </p:sp>
      <p:pic>
        <p:nvPicPr>
          <p:cNvPr id="102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0235" y="2736092"/>
            <a:ext cx="1808362" cy="1516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08759" y="3725048"/>
            <a:ext cx="6098675" cy="738664"/>
          </a:xfrm>
          <a:prstGeom prst="rect">
            <a:avLst/>
          </a:prstGeom>
        </p:spPr>
        <p:txBody>
          <a:bodyPr wrap="square">
            <a:spAutoFit/>
          </a:bodyPr>
          <a:lstStyle/>
          <a:p>
            <a:pPr lvl="0"/>
            <a:r>
              <a:rPr lang="en-GB" sz="1400" b="1" dirty="0">
                <a:solidFill>
                  <a:prstClr val="black"/>
                </a:solidFill>
              </a:rPr>
              <a:t>Click on the picture to </a:t>
            </a:r>
            <a:r>
              <a:rPr lang="en-GB" sz="1400" b="1" dirty="0" smtClean="0">
                <a:solidFill>
                  <a:prstClr val="black"/>
                </a:solidFill>
              </a:rPr>
              <a:t>the right</a:t>
            </a:r>
            <a:r>
              <a:rPr lang="en-GB" sz="1400" dirty="0" smtClean="0">
                <a:solidFill>
                  <a:prstClr val="black"/>
                </a:solidFill>
              </a:rPr>
              <a:t>, to see </a:t>
            </a:r>
            <a:r>
              <a:rPr lang="en-GB" sz="1400" dirty="0">
                <a:solidFill>
                  <a:prstClr val="black"/>
                </a:solidFill>
              </a:rPr>
              <a:t>an Autistic girl talking about her understanding of Autism and Anxiety.  The video will open in another </a:t>
            </a:r>
            <a:r>
              <a:rPr lang="en-GB" sz="1400" dirty="0" smtClean="0">
                <a:solidFill>
                  <a:prstClr val="black"/>
                </a:solidFill>
              </a:rPr>
              <a:t>window.</a:t>
            </a:r>
            <a:endParaRPr lang="en-GB" sz="1400" dirty="0">
              <a:solidFill>
                <a:prstClr val="black"/>
              </a:solidFill>
            </a:endParaRPr>
          </a:p>
        </p:txBody>
      </p:sp>
      <p:sp>
        <p:nvSpPr>
          <p:cNvPr id="16" name="Rectangle 15"/>
          <p:cNvSpPr/>
          <p:nvPr/>
        </p:nvSpPr>
        <p:spPr>
          <a:xfrm>
            <a:off x="629700" y="4408553"/>
            <a:ext cx="8004299" cy="1169551"/>
          </a:xfrm>
          <a:prstGeom prst="rect">
            <a:avLst/>
          </a:prstGeom>
        </p:spPr>
        <p:txBody>
          <a:bodyPr wrap="square">
            <a:spAutoFit/>
          </a:bodyPr>
          <a:lstStyle/>
          <a:p>
            <a:r>
              <a:rPr lang="en-GB" sz="1400" dirty="0"/>
              <a:t>Sometimes, anxiety can get in the way of a person’s everyday life.  It might be that the anxiety lasts for a long time, their worries are out of proportion to the situation, or they have very strong physical symptoms, including panic attacks</a:t>
            </a:r>
            <a:r>
              <a:rPr lang="en-GB" sz="1400" dirty="0" smtClean="0"/>
              <a:t>.  Someone experiencing this level difficulty may be diagnosed with an </a:t>
            </a:r>
            <a:r>
              <a:rPr lang="en-GB" sz="1400" b="1" dirty="0" smtClean="0">
                <a:solidFill>
                  <a:schemeClr val="tx2">
                    <a:lumMod val="75000"/>
                  </a:schemeClr>
                </a:solidFill>
              </a:rPr>
              <a:t>anxiety disorder</a:t>
            </a:r>
            <a:r>
              <a:rPr lang="en-GB" sz="1400" dirty="0" smtClean="0"/>
              <a:t>.  Anxiety disorders can be treated with medication or psychological interventions such as CBT.</a:t>
            </a:r>
            <a:endParaRPr lang="en-GB" sz="1400" dirty="0"/>
          </a:p>
        </p:txBody>
      </p:sp>
      <p:sp>
        <p:nvSpPr>
          <p:cNvPr id="17" name="TextBox 16"/>
          <p:cNvSpPr txBox="1"/>
          <p:nvPr/>
        </p:nvSpPr>
        <p:spPr>
          <a:xfrm>
            <a:off x="620173" y="5507524"/>
            <a:ext cx="7898424" cy="307777"/>
          </a:xfrm>
          <a:prstGeom prst="rect">
            <a:avLst/>
          </a:prstGeom>
          <a:noFill/>
        </p:spPr>
        <p:txBody>
          <a:bodyPr wrap="square" rtlCol="0">
            <a:spAutoFit/>
          </a:bodyPr>
          <a:lstStyle/>
          <a:p>
            <a:r>
              <a:rPr lang="en-GB" sz="1400" dirty="0" smtClean="0">
                <a:solidFill>
                  <a:schemeClr val="tx2">
                    <a:lumMod val="75000"/>
                  </a:schemeClr>
                </a:solidFill>
              </a:rPr>
              <a:t>At any one time, about 40% of Autistic people will experience an anxiety disorder.</a:t>
            </a:r>
            <a:endParaRPr lang="en-GB" sz="1400" dirty="0">
              <a:solidFill>
                <a:schemeClr val="tx2">
                  <a:lumMod val="75000"/>
                </a:schemeClr>
              </a:solidFill>
            </a:endParaRPr>
          </a:p>
        </p:txBody>
      </p:sp>
    </p:spTree>
    <p:extLst>
      <p:ext uri="{BB962C8B-B14F-4D97-AF65-F5344CB8AC3E}">
        <p14:creationId xmlns:p14="http://schemas.microsoft.com/office/powerpoint/2010/main" val="125074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548680"/>
            <a:ext cx="8064896" cy="584775"/>
          </a:xfrm>
          <a:prstGeom prst="rect">
            <a:avLst/>
          </a:prstGeom>
          <a:noFill/>
        </p:spPr>
        <p:txBody>
          <a:bodyPr wrap="square" rtlCol="0">
            <a:spAutoFit/>
          </a:bodyPr>
          <a:lstStyle/>
          <a:p>
            <a:r>
              <a:rPr lang="en-GB" b="1" dirty="0" smtClean="0">
                <a:solidFill>
                  <a:schemeClr val="accent6">
                    <a:lumMod val="50000"/>
                  </a:schemeClr>
                </a:solidFill>
              </a:rPr>
              <a:t>Depression</a:t>
            </a:r>
            <a:r>
              <a:rPr lang="en-GB" b="1" dirty="0" smtClean="0">
                <a:solidFill>
                  <a:schemeClr val="accent5">
                    <a:lumMod val="50000"/>
                  </a:schemeClr>
                </a:solidFill>
              </a:rPr>
              <a:t> </a:t>
            </a:r>
            <a:r>
              <a:rPr lang="en-GB" sz="1400" b="1" dirty="0" smtClean="0"/>
              <a:t>is a feeling of low mood, numbness or hopelessness that lasts for an extended period of time.</a:t>
            </a:r>
            <a:endParaRPr lang="en-GB" sz="1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78" y="1139075"/>
            <a:ext cx="2156029" cy="1440160"/>
          </a:xfrm>
          <a:prstGeom prst="rect">
            <a:avLst/>
          </a:prstGeom>
        </p:spPr>
      </p:pic>
      <p:sp>
        <p:nvSpPr>
          <p:cNvPr id="6" name="TextBox 5"/>
          <p:cNvSpPr txBox="1"/>
          <p:nvPr/>
        </p:nvSpPr>
        <p:spPr>
          <a:xfrm>
            <a:off x="2843817" y="1052736"/>
            <a:ext cx="5760631" cy="954107"/>
          </a:xfrm>
          <a:prstGeom prst="rect">
            <a:avLst/>
          </a:prstGeom>
          <a:noFill/>
        </p:spPr>
        <p:txBody>
          <a:bodyPr wrap="square" rtlCol="0">
            <a:spAutoFit/>
          </a:bodyPr>
          <a:lstStyle/>
          <a:p>
            <a:r>
              <a:rPr lang="en-GB" sz="1400" dirty="0" smtClean="0"/>
              <a:t>Like feeling anxious, everyone has times in their life when they feel low or “blue”.  These might be related to life events, such as bereavement, being bullied, moving house or changing jobs.  Low mood can also be related to physical health problems, or certain medications.</a:t>
            </a:r>
            <a:endParaRPr lang="en-GB" sz="1400" dirty="0"/>
          </a:p>
        </p:txBody>
      </p:sp>
      <p:sp>
        <p:nvSpPr>
          <p:cNvPr id="7" name="TextBox 6"/>
          <p:cNvSpPr txBox="1"/>
          <p:nvPr/>
        </p:nvSpPr>
        <p:spPr>
          <a:xfrm>
            <a:off x="2843817" y="2006843"/>
            <a:ext cx="5705145" cy="738664"/>
          </a:xfrm>
          <a:prstGeom prst="rect">
            <a:avLst/>
          </a:prstGeom>
          <a:noFill/>
        </p:spPr>
        <p:txBody>
          <a:bodyPr wrap="square" rtlCol="0">
            <a:spAutoFit/>
          </a:bodyPr>
          <a:lstStyle/>
          <a:p>
            <a:r>
              <a:rPr lang="en-GB" sz="1400" dirty="0" smtClean="0"/>
              <a:t>When a period of low mood lasts for a long time, or doesn’t appear to be related to anything specific, someone may be diagnosed with depression.</a:t>
            </a:r>
            <a:endParaRPr lang="en-GB" sz="1400" dirty="0"/>
          </a:p>
        </p:txBody>
      </p:sp>
      <p:sp>
        <p:nvSpPr>
          <p:cNvPr id="8" name="TextBox 7"/>
          <p:cNvSpPr txBox="1"/>
          <p:nvPr/>
        </p:nvSpPr>
        <p:spPr>
          <a:xfrm>
            <a:off x="611578" y="2745507"/>
            <a:ext cx="4464478" cy="523220"/>
          </a:xfrm>
          <a:prstGeom prst="rect">
            <a:avLst/>
          </a:prstGeom>
          <a:noFill/>
        </p:spPr>
        <p:txBody>
          <a:bodyPr wrap="square" rtlCol="0">
            <a:spAutoFit/>
          </a:bodyPr>
          <a:lstStyle/>
          <a:p>
            <a:r>
              <a:rPr lang="en-GB" sz="1400" dirty="0" smtClean="0"/>
              <a:t>Everyone’s experience of depression will be different, but there are some common signs and symptoms.</a:t>
            </a:r>
            <a:endParaRPr lang="en-GB" sz="1400" dirty="0"/>
          </a:p>
        </p:txBody>
      </p:sp>
      <p:sp>
        <p:nvSpPr>
          <p:cNvPr id="9" name="Rectangle 8"/>
          <p:cNvSpPr/>
          <p:nvPr/>
        </p:nvSpPr>
        <p:spPr>
          <a:xfrm>
            <a:off x="501375" y="548680"/>
            <a:ext cx="8141269" cy="4320480"/>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216" y="2579235"/>
            <a:ext cx="3496304" cy="2195925"/>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611578" y="3307242"/>
            <a:ext cx="4294433" cy="1384995"/>
          </a:xfrm>
          <a:prstGeom prst="rect">
            <a:avLst/>
          </a:prstGeom>
          <a:noFill/>
        </p:spPr>
        <p:txBody>
          <a:bodyPr wrap="square" rtlCol="0">
            <a:spAutoFit/>
          </a:bodyPr>
          <a:lstStyle/>
          <a:p>
            <a:r>
              <a:rPr lang="en-GB" sz="1400" dirty="0" smtClean="0"/>
              <a:t>Difficulty with social communication and interaction can make Autistic people vulnerable to depression.  </a:t>
            </a:r>
          </a:p>
          <a:p>
            <a:endParaRPr lang="en-GB" sz="1400" dirty="0"/>
          </a:p>
          <a:p>
            <a:r>
              <a:rPr lang="en-GB" sz="1400" dirty="0" smtClean="0"/>
              <a:t>Autistic people may find it difficult to recognise and describe their feelings.  This can make it challenging for them to seek and receive the right support.</a:t>
            </a:r>
            <a:endParaRPr lang="en-GB" sz="1400" dirty="0"/>
          </a:p>
        </p:txBody>
      </p:sp>
      <p:sp>
        <p:nvSpPr>
          <p:cNvPr id="12" name="TextBox 11"/>
          <p:cNvSpPr txBox="1"/>
          <p:nvPr/>
        </p:nvSpPr>
        <p:spPr>
          <a:xfrm>
            <a:off x="501356" y="4941168"/>
            <a:ext cx="8141288" cy="892552"/>
          </a:xfrm>
          <a:prstGeom prst="rect">
            <a:avLst/>
          </a:prstGeom>
          <a:solidFill>
            <a:schemeClr val="accent2">
              <a:lumMod val="20000"/>
              <a:lumOff val="80000"/>
            </a:schemeClr>
          </a:solidFill>
          <a:ln w="28575">
            <a:solidFill>
              <a:schemeClr val="tx2">
                <a:lumMod val="75000"/>
              </a:schemeClr>
            </a:solidFill>
          </a:ln>
        </p:spPr>
        <p:txBody>
          <a:bodyPr wrap="square" rtlCol="0">
            <a:spAutoFit/>
          </a:bodyPr>
          <a:lstStyle/>
          <a:p>
            <a:pPr algn="ctr"/>
            <a:r>
              <a:rPr lang="en-GB" sz="1300" b="1" dirty="0" smtClean="0"/>
              <a:t>As well as these common co-existing conditions, Autistic people can experience all the same physical and mental health problems as neurotypical people.  </a:t>
            </a:r>
          </a:p>
          <a:p>
            <a:pPr algn="ctr"/>
            <a:r>
              <a:rPr lang="en-GB" sz="1300" b="1" dirty="0" smtClean="0"/>
              <a:t>Attending medical appointments or describing symptoms can be challenging for Autistic people, and leave them vulnerable to not receiving the right treatment at the right time.</a:t>
            </a:r>
            <a:endParaRPr lang="en-GB" sz="1300" b="1" dirty="0"/>
          </a:p>
        </p:txBody>
      </p:sp>
    </p:spTree>
    <p:extLst>
      <p:ext uri="{BB962C8B-B14F-4D97-AF65-F5344CB8AC3E}">
        <p14:creationId xmlns:p14="http://schemas.microsoft.com/office/powerpoint/2010/main" val="424496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692696"/>
            <a:ext cx="7920880" cy="1323439"/>
          </a:xfrm>
          <a:prstGeom prst="rect">
            <a:avLst/>
          </a:prstGeom>
          <a:noFill/>
        </p:spPr>
        <p:txBody>
          <a:bodyPr wrap="square" rtlCol="0">
            <a:spAutoFit/>
          </a:bodyPr>
          <a:lstStyle/>
          <a:p>
            <a:r>
              <a:rPr lang="en-GB" sz="1600" dirty="0" smtClean="0"/>
              <a:t>We’re going to finish our Autism Informed modules with a video by Autistic self-advocate and speaker George Watts.  George asked local Autistic people in Kent to send in photos in response to the question “What makes you happy?”.  Her video challenges some of the stereotypes of Autistic people, and gives a glimpse into the richness and variety of their lives.</a:t>
            </a:r>
            <a:endParaRPr lang="en-GB" sz="1600" dirty="0"/>
          </a:p>
        </p:txBody>
      </p:sp>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862" y="2564904"/>
            <a:ext cx="448627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552" y="2150881"/>
            <a:ext cx="6408712" cy="307777"/>
          </a:xfrm>
          <a:prstGeom prst="rect">
            <a:avLst/>
          </a:prstGeom>
          <a:noFill/>
        </p:spPr>
        <p:txBody>
          <a:bodyPr wrap="square" rtlCol="0">
            <a:spAutoFit/>
          </a:bodyPr>
          <a:lstStyle/>
          <a:p>
            <a:r>
              <a:rPr lang="en-GB" sz="1400" b="1" dirty="0" smtClean="0"/>
              <a:t>Click on the image to open the video in another tab.</a:t>
            </a:r>
            <a:endParaRPr lang="en-GB" sz="1400" b="1" dirty="0"/>
          </a:p>
        </p:txBody>
      </p:sp>
    </p:spTree>
    <p:extLst>
      <p:ext uri="{BB962C8B-B14F-4D97-AF65-F5344CB8AC3E}">
        <p14:creationId xmlns:p14="http://schemas.microsoft.com/office/powerpoint/2010/main" val="3020882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1628800"/>
            <a:ext cx="8064896" cy="3385542"/>
          </a:xfrm>
          <a:prstGeom prst="rect">
            <a:avLst/>
          </a:prstGeom>
          <a:noFill/>
        </p:spPr>
        <p:txBody>
          <a:bodyPr wrap="square" rtlCol="0">
            <a:spAutoFit/>
          </a:bodyPr>
          <a:lstStyle/>
          <a:p>
            <a:r>
              <a:rPr lang="en-GB" sz="1600" b="1" dirty="0" smtClean="0">
                <a:solidFill>
                  <a:schemeClr val="bg2">
                    <a:lumMod val="25000"/>
                  </a:schemeClr>
                </a:solidFill>
                <a:latin typeface="Arial" panose="020B0604020202020204" pitchFamily="34" charset="0"/>
                <a:cs typeface="Arial" panose="020B0604020202020204" pitchFamily="34" charset="0"/>
              </a:rPr>
              <a:t>If you want to learn more, these are some useful websites:</a:t>
            </a:r>
          </a:p>
          <a:p>
            <a:endParaRPr lang="en-GB" sz="1600" b="1" dirty="0" smtClean="0">
              <a:solidFill>
                <a:schemeClr val="bg2">
                  <a:lumMod val="25000"/>
                </a:schemeClr>
              </a:solidFill>
              <a:latin typeface="Arial" panose="020B0604020202020204" pitchFamily="34" charset="0"/>
              <a:cs typeface="Arial" panose="020B0604020202020204" pitchFamily="34" charset="0"/>
            </a:endParaRPr>
          </a:p>
          <a:p>
            <a:pPr marL="363538" lvl="2"/>
            <a:r>
              <a:rPr lang="en-GB" sz="1400" b="1" dirty="0" smtClean="0">
                <a:latin typeface="Arial" panose="020B0604020202020204" pitchFamily="34" charset="0"/>
                <a:cs typeface="Arial" panose="020B0604020202020204" pitchFamily="34" charset="0"/>
              </a:rPr>
              <a:t>Autism </a:t>
            </a:r>
            <a:r>
              <a:rPr lang="en-GB" sz="1400" b="1" dirty="0">
                <a:latin typeface="Arial" panose="020B0604020202020204" pitchFamily="34" charset="0"/>
                <a:cs typeface="Arial" panose="020B0604020202020204" pitchFamily="34" charset="0"/>
              </a:rPr>
              <a:t>Network Scotland  </a:t>
            </a:r>
            <a:r>
              <a:rPr lang="en-GB" sz="1400" b="1" dirty="0">
                <a:solidFill>
                  <a:schemeClr val="accent2">
                    <a:lumMod val="50000"/>
                  </a:schemeClr>
                </a:solidFill>
                <a:latin typeface="Arial" panose="020B0604020202020204" pitchFamily="34" charset="0"/>
                <a:cs typeface="Arial" panose="020B0604020202020204" pitchFamily="34" charset="0"/>
                <a:hlinkClick r:id="rId2"/>
              </a:rPr>
              <a:t>http://www.autismnetworkscotland.org.uk</a:t>
            </a:r>
            <a:r>
              <a:rPr lang="en-GB" sz="1400" b="1" dirty="0" smtClean="0">
                <a:solidFill>
                  <a:schemeClr val="accent2">
                    <a:lumMod val="50000"/>
                  </a:schemeClr>
                </a:solidFill>
                <a:latin typeface="Arial" panose="020B0604020202020204" pitchFamily="34" charset="0"/>
                <a:cs typeface="Arial" panose="020B0604020202020204" pitchFamily="34" charset="0"/>
                <a:hlinkClick r:id="rId2"/>
              </a:rPr>
              <a:t>/</a:t>
            </a:r>
            <a:endParaRPr lang="en-GB" sz="1400" b="1" dirty="0" smtClean="0">
              <a:solidFill>
                <a:schemeClr val="accent2">
                  <a:lumMod val="50000"/>
                </a:schemeClr>
              </a:solidFill>
              <a:latin typeface="Arial" panose="020B0604020202020204" pitchFamily="34" charset="0"/>
              <a:cs typeface="Arial" panose="020B0604020202020204" pitchFamily="34" charset="0"/>
            </a:endParaRPr>
          </a:p>
          <a:p>
            <a:pPr marL="363538" lvl="2"/>
            <a:r>
              <a:rPr lang="en-GB" sz="1400" b="1" dirty="0" smtClean="0">
                <a:latin typeface="Arial" panose="020B0604020202020204" pitchFamily="34" charset="0"/>
                <a:cs typeface="Arial" panose="020B0604020202020204" pitchFamily="34" charset="0"/>
              </a:rPr>
              <a:t>National Autistic </a:t>
            </a:r>
            <a:r>
              <a:rPr lang="en-GB" sz="1400" b="1" dirty="0">
                <a:latin typeface="Arial" panose="020B0604020202020204" pitchFamily="34" charset="0"/>
                <a:cs typeface="Arial" panose="020B0604020202020204" pitchFamily="34" charset="0"/>
              </a:rPr>
              <a:t>Society </a:t>
            </a:r>
            <a:r>
              <a:rPr lang="en-GB" sz="1400" b="1" dirty="0">
                <a:latin typeface="Arial" panose="020B0604020202020204" pitchFamily="34" charset="0"/>
                <a:cs typeface="Arial" panose="020B0604020202020204" pitchFamily="34" charset="0"/>
                <a:hlinkClick r:id="rId3"/>
              </a:rPr>
              <a:t>http://www.autism.org.uk</a:t>
            </a:r>
            <a:r>
              <a:rPr lang="en-GB" sz="1400" b="1" dirty="0" smtClean="0">
                <a:latin typeface="Arial" panose="020B0604020202020204" pitchFamily="34" charset="0"/>
                <a:cs typeface="Arial" panose="020B0604020202020204" pitchFamily="34" charset="0"/>
                <a:hlinkClick r:id="rId3"/>
              </a:rPr>
              <a:t>/</a:t>
            </a:r>
            <a:endParaRPr lang="en-GB" sz="1400" b="1" dirty="0" smtClean="0">
              <a:latin typeface="Arial" panose="020B0604020202020204" pitchFamily="34" charset="0"/>
              <a:cs typeface="Arial" panose="020B0604020202020204" pitchFamily="34" charset="0"/>
            </a:endParaRPr>
          </a:p>
          <a:p>
            <a:pPr marL="363538" lvl="2"/>
            <a:r>
              <a:rPr lang="en-GB" sz="1400" b="1" dirty="0">
                <a:latin typeface="Arial" panose="020B0604020202020204" pitchFamily="34" charset="0"/>
                <a:cs typeface="Arial" panose="020B0604020202020204" pitchFamily="34" charset="0"/>
              </a:rPr>
              <a:t>Scottish Autism </a:t>
            </a:r>
            <a:r>
              <a:rPr lang="en-GB" sz="1400" b="1" dirty="0">
                <a:latin typeface="Arial" panose="020B0604020202020204" pitchFamily="34" charset="0"/>
                <a:cs typeface="Arial" panose="020B0604020202020204" pitchFamily="34" charset="0"/>
                <a:hlinkClick r:id="rId4"/>
              </a:rPr>
              <a:t>http://www.scottishautism.org</a:t>
            </a:r>
            <a:r>
              <a:rPr lang="en-GB" sz="1400" b="1" dirty="0" smtClean="0">
                <a:latin typeface="Arial" panose="020B0604020202020204" pitchFamily="34" charset="0"/>
                <a:cs typeface="Arial" panose="020B0604020202020204" pitchFamily="34" charset="0"/>
                <a:hlinkClick r:id="rId4"/>
              </a:rPr>
              <a:t>/</a:t>
            </a:r>
            <a:r>
              <a:rPr lang="en-GB" sz="1400" b="1" dirty="0" smtClean="0">
                <a:latin typeface="Arial" panose="020B0604020202020204" pitchFamily="34" charset="0"/>
                <a:cs typeface="Arial" panose="020B0604020202020204" pitchFamily="34" charset="0"/>
              </a:rPr>
              <a:t> </a:t>
            </a:r>
          </a:p>
          <a:p>
            <a:pPr marL="363538" lvl="2"/>
            <a:r>
              <a:rPr lang="en-GB" sz="1400" b="1" dirty="0">
                <a:latin typeface="Arial" panose="020B0604020202020204" pitchFamily="34" charset="0"/>
                <a:cs typeface="Arial" panose="020B0604020202020204" pitchFamily="34" charset="0"/>
              </a:rPr>
              <a:t>Autism  Toolbox </a:t>
            </a:r>
            <a:r>
              <a:rPr lang="en-GB" sz="1400" b="1" dirty="0">
                <a:latin typeface="Arial" panose="020B0604020202020204" pitchFamily="34" charset="0"/>
                <a:cs typeface="Arial" panose="020B0604020202020204" pitchFamily="34" charset="0"/>
                <a:hlinkClick r:id="rId5"/>
              </a:rPr>
              <a:t>http://www.autismtoolbox.co.uk/</a:t>
            </a:r>
            <a:endParaRPr lang="en-GB" sz="1400" b="1" dirty="0" smtClean="0">
              <a:latin typeface="Arial" panose="020B0604020202020204" pitchFamily="34" charset="0"/>
              <a:cs typeface="Arial" panose="020B0604020202020204" pitchFamily="34" charset="0"/>
            </a:endParaRPr>
          </a:p>
          <a:p>
            <a:pPr marL="363538" lvl="2"/>
            <a:r>
              <a:rPr lang="en-GB" sz="1400" b="1" dirty="0" smtClean="0">
                <a:latin typeface="Arial" panose="020B0604020202020204" pitchFamily="34" charset="0"/>
                <a:cs typeface="Arial" panose="020B0604020202020204" pitchFamily="34" charset="0"/>
              </a:rPr>
              <a:t>Scottish Government </a:t>
            </a:r>
            <a:r>
              <a:rPr lang="en-GB" sz="1400" b="1" dirty="0">
                <a:latin typeface="Arial" panose="020B0604020202020204" pitchFamily="34" charset="0"/>
                <a:cs typeface="Arial" panose="020B0604020202020204" pitchFamily="34" charset="0"/>
              </a:rPr>
              <a:t>Autism Strategy  </a:t>
            </a:r>
            <a:r>
              <a:rPr lang="en-GB" sz="1400" b="1" dirty="0">
                <a:latin typeface="Arial" panose="020B0604020202020204" pitchFamily="34" charset="0"/>
                <a:cs typeface="Arial" panose="020B0604020202020204" pitchFamily="34" charset="0"/>
                <a:hlinkClick r:id="rId6"/>
              </a:rPr>
              <a:t>http://www.autismstrategyscotland.org.uk</a:t>
            </a:r>
            <a:r>
              <a:rPr lang="en-GB" sz="1400" b="1" dirty="0" smtClean="0">
                <a:latin typeface="Arial" panose="020B0604020202020204" pitchFamily="34" charset="0"/>
                <a:cs typeface="Arial" panose="020B0604020202020204" pitchFamily="34" charset="0"/>
                <a:hlinkClick r:id="rId6"/>
              </a:rPr>
              <a:t>/</a:t>
            </a:r>
            <a:r>
              <a:rPr lang="en-GB" sz="1400" b="1" dirty="0" smtClean="0">
                <a:latin typeface="Arial" panose="020B0604020202020204" pitchFamily="34" charset="0"/>
                <a:cs typeface="Arial" panose="020B0604020202020204" pitchFamily="34" charset="0"/>
              </a:rPr>
              <a:t> </a:t>
            </a:r>
          </a:p>
          <a:p>
            <a:pPr marL="363538" lvl="2"/>
            <a:r>
              <a:rPr lang="en-GB" sz="1400" b="1" dirty="0" smtClean="0">
                <a:latin typeface="Arial" panose="020B0604020202020204" pitchFamily="34" charset="0"/>
                <a:cs typeface="Arial" panose="020B0604020202020204" pitchFamily="34" charset="0"/>
              </a:rPr>
              <a:t>The Welsh Government Autism </a:t>
            </a:r>
            <a:r>
              <a:rPr lang="en-GB" sz="1400" b="1" dirty="0">
                <a:latin typeface="Arial" panose="020B0604020202020204" pitchFamily="34" charset="0"/>
                <a:cs typeface="Arial" panose="020B0604020202020204" pitchFamily="34" charset="0"/>
              </a:rPr>
              <a:t>information </a:t>
            </a:r>
            <a:r>
              <a:rPr lang="en-GB" sz="1400" b="1" dirty="0" smtClean="0">
                <a:latin typeface="Arial" panose="020B0604020202020204" pitchFamily="34" charset="0"/>
                <a:cs typeface="Arial" panose="020B0604020202020204" pitchFamily="34" charset="0"/>
              </a:rPr>
              <a:t>site:  </a:t>
            </a:r>
            <a:r>
              <a:rPr lang="en-GB" sz="1400" b="1" dirty="0" smtClean="0">
                <a:latin typeface="Arial" panose="020B0604020202020204" pitchFamily="34" charset="0"/>
                <a:cs typeface="Arial" panose="020B0604020202020204" pitchFamily="34" charset="0"/>
                <a:hlinkClick r:id="rId7"/>
              </a:rPr>
              <a:t>http</a:t>
            </a:r>
            <a:r>
              <a:rPr lang="en-GB" sz="1400" b="1" dirty="0">
                <a:latin typeface="Arial" panose="020B0604020202020204" pitchFamily="34" charset="0"/>
                <a:cs typeface="Arial" panose="020B0604020202020204" pitchFamily="34" charset="0"/>
                <a:hlinkClick r:id="rId7"/>
              </a:rPr>
              <a:t>://www.asdinfowales.co.uk/home</a:t>
            </a:r>
            <a:r>
              <a:rPr lang="en-GB" sz="1400" b="1" dirty="0" smtClean="0">
                <a:latin typeface="Arial" panose="020B0604020202020204" pitchFamily="34" charset="0"/>
                <a:cs typeface="Arial" panose="020B0604020202020204" pitchFamily="34" charset="0"/>
                <a:hlinkClick r:id="rId7"/>
              </a:rPr>
              <a:t>/</a:t>
            </a:r>
            <a:endParaRPr lang="en-GB" sz="1400" b="1" dirty="0" smtClean="0">
              <a:latin typeface="Arial" panose="020B0604020202020204" pitchFamily="34" charset="0"/>
              <a:cs typeface="Arial" panose="020B0604020202020204" pitchFamily="34" charset="0"/>
            </a:endParaRPr>
          </a:p>
          <a:p>
            <a:pPr marL="357188" lvl="2"/>
            <a:r>
              <a:rPr lang="en-GB" sz="1400" b="1" dirty="0">
                <a:solidFill>
                  <a:prstClr val="black"/>
                </a:solidFill>
                <a:cs typeface="Arial" panose="020B0604020202020204" pitchFamily="34" charset="0"/>
              </a:rPr>
              <a:t>Monique Botha TED talk  </a:t>
            </a:r>
            <a:r>
              <a:rPr lang="en-GB" sz="1400" b="1" dirty="0">
                <a:solidFill>
                  <a:prstClr val="black"/>
                </a:solidFill>
                <a:cs typeface="Arial" panose="020B0604020202020204" pitchFamily="34" charset="0"/>
                <a:hlinkClick r:id="rId8"/>
              </a:rPr>
              <a:t>https://www.youtube.com/watch?v=NCAErePScO0</a:t>
            </a:r>
            <a:r>
              <a:rPr lang="en-GB" sz="1400" b="1" dirty="0">
                <a:solidFill>
                  <a:prstClr val="black"/>
                </a:solidFill>
                <a:cs typeface="Arial" panose="020B0604020202020204" pitchFamily="34" charset="0"/>
              </a:rPr>
              <a:t> </a:t>
            </a:r>
            <a:endParaRPr lang="en-GB" sz="1400" b="1" dirty="0" smtClean="0">
              <a:solidFill>
                <a:prstClr val="black"/>
              </a:solidFill>
              <a:cs typeface="Arial" panose="020B0604020202020204" pitchFamily="34" charset="0"/>
            </a:endParaRPr>
          </a:p>
          <a:p>
            <a:pPr marL="357188" lvl="2"/>
            <a:r>
              <a:rPr lang="en-GB" sz="1400" b="1" dirty="0" smtClean="0">
                <a:solidFill>
                  <a:prstClr val="black"/>
                </a:solidFill>
                <a:cs typeface="Arial" panose="020B0604020202020204" pitchFamily="34" charset="0"/>
              </a:rPr>
              <a:t>Cynthia Kim’s blog  </a:t>
            </a:r>
            <a:r>
              <a:rPr lang="en-GB" sz="1400" b="1" dirty="0">
                <a:hlinkClick r:id="rId9"/>
              </a:rPr>
              <a:t>https</a:t>
            </a:r>
            <a:r>
              <a:rPr lang="en-GB" sz="1400" b="1" dirty="0" smtClean="0">
                <a:hlinkClick r:id="rId9"/>
              </a:rPr>
              <a:t>://musingsofanaspie.com</a:t>
            </a:r>
            <a:r>
              <a:rPr lang="en-GB" sz="1400" b="1" dirty="0" smtClean="0"/>
              <a:t> </a:t>
            </a:r>
          </a:p>
          <a:p>
            <a:pPr marL="357188" lvl="2"/>
            <a:r>
              <a:rPr lang="en-GB" sz="1400" b="1" dirty="0" smtClean="0"/>
              <a:t>The Little Black Duck </a:t>
            </a:r>
            <a:r>
              <a:rPr lang="en-GB" sz="1400" b="1" dirty="0" smtClean="0">
                <a:hlinkClick r:id="rId10"/>
              </a:rPr>
              <a:t>https://www.thelittleblackduck.com.au</a:t>
            </a:r>
            <a:r>
              <a:rPr lang="en-GB" sz="1400" b="1" dirty="0" smtClean="0"/>
              <a:t> </a:t>
            </a:r>
            <a:endParaRPr lang="en-GB" sz="1400" b="1" dirty="0"/>
          </a:p>
          <a:p>
            <a:pPr marL="357188" lvl="2"/>
            <a:r>
              <a:rPr lang="en-GB" sz="1400" b="1" dirty="0" smtClean="0">
                <a:solidFill>
                  <a:prstClr val="black"/>
                </a:solidFill>
                <a:cs typeface="Arial" panose="020B0604020202020204" pitchFamily="34" charset="0"/>
              </a:rPr>
              <a:t>The Girl with the Curly Hair project  </a:t>
            </a:r>
            <a:r>
              <a:rPr lang="en-GB" sz="1400" b="1" dirty="0" smtClean="0">
                <a:solidFill>
                  <a:prstClr val="black"/>
                </a:solidFill>
                <a:cs typeface="Arial" panose="020B0604020202020204" pitchFamily="34" charset="0"/>
                <a:hlinkClick r:id="rId11"/>
              </a:rPr>
              <a:t>https://thegirlwiththecurlyhair.co.uk</a:t>
            </a:r>
            <a:r>
              <a:rPr lang="en-GB" sz="1400" b="1" dirty="0" smtClean="0">
                <a:solidFill>
                  <a:prstClr val="black"/>
                </a:solidFill>
                <a:cs typeface="Arial" panose="020B0604020202020204" pitchFamily="34" charset="0"/>
              </a:rPr>
              <a:t> </a:t>
            </a:r>
            <a:endParaRPr lang="en-GB" sz="1400" b="1" dirty="0">
              <a:solidFill>
                <a:prstClr val="black"/>
              </a:solidFill>
              <a:cs typeface="Arial" panose="020B0604020202020204" pitchFamily="34" charset="0"/>
            </a:endParaRPr>
          </a:p>
          <a:p>
            <a:pPr marL="357188" lvl="2"/>
            <a:r>
              <a:rPr lang="en-GB" sz="1400" b="1" dirty="0">
                <a:solidFill>
                  <a:prstClr val="black"/>
                </a:solidFill>
                <a:cs typeface="Arial" panose="020B0604020202020204" pitchFamily="34" charset="0"/>
              </a:rPr>
              <a:t>NHS web resource for GPs and primary care practitioners </a:t>
            </a:r>
            <a:r>
              <a:rPr lang="en-GB" sz="1400" b="1" dirty="0">
                <a:solidFill>
                  <a:prstClr val="black"/>
                </a:solidFill>
                <a:cs typeface="Arial" panose="020B0604020202020204" pitchFamily="34" charset="0"/>
                <a:hlinkClick r:id="rId12"/>
              </a:rPr>
              <a:t>http://asd.nes.scot.nhs.uk/</a:t>
            </a:r>
            <a:r>
              <a:rPr lang="en-GB" sz="1400" b="1" dirty="0">
                <a:solidFill>
                  <a:prstClr val="black"/>
                </a:solidFill>
                <a:cs typeface="Arial" panose="020B0604020202020204" pitchFamily="34" charset="0"/>
              </a:rPr>
              <a:t> </a:t>
            </a:r>
          </a:p>
          <a:p>
            <a:pPr marL="363538" lvl="2"/>
            <a:endParaRPr lang="en-GB" sz="1400" b="1" dirty="0" smtClean="0">
              <a:latin typeface="Arial" panose="020B0604020202020204" pitchFamily="34" charset="0"/>
              <a:cs typeface="Arial" panose="020B0604020202020204" pitchFamily="34" charset="0"/>
            </a:endParaRPr>
          </a:p>
          <a:p>
            <a:pPr marL="0" lvl="1" indent="-93662"/>
            <a:r>
              <a:rPr lang="en-GB" sz="1400" dirty="0" smtClean="0">
                <a:latin typeface="Arial" panose="020B0604020202020204" pitchFamily="34" charset="0"/>
                <a:cs typeface="Arial" panose="020B0604020202020204" pitchFamily="34" charset="0"/>
              </a:rPr>
              <a:t>If you click on the green link, the website will open in another window. </a:t>
            </a:r>
          </a:p>
        </p:txBody>
      </p:sp>
    </p:spTree>
    <p:extLst>
      <p:ext uri="{BB962C8B-B14F-4D97-AF65-F5344CB8AC3E}">
        <p14:creationId xmlns:p14="http://schemas.microsoft.com/office/powerpoint/2010/main" val="1002589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
          <a:stretch/>
        </p:blipFill>
        <p:spPr>
          <a:xfrm>
            <a:off x="2152914" y="2046238"/>
            <a:ext cx="4843239" cy="2638400"/>
          </a:xfrm>
          <a:prstGeom prst="rect">
            <a:avLst/>
          </a:prstGeom>
        </p:spPr>
      </p:pic>
      <p:sp>
        <p:nvSpPr>
          <p:cNvPr id="5" name="Rectangle 4"/>
          <p:cNvSpPr/>
          <p:nvPr/>
        </p:nvSpPr>
        <p:spPr>
          <a:xfrm>
            <a:off x="1569467" y="1536527"/>
            <a:ext cx="6010133" cy="1346086"/>
          </a:xfrm>
          <a:prstGeom prst="rect">
            <a:avLst/>
          </a:prstGeom>
          <a:noFill/>
        </p:spPr>
        <p:txBody>
          <a:bodyPr wrap="square" lIns="91440" tIns="45720" rIns="91440" bIns="45720">
            <a:prstTxWarp prst="textChevron">
              <a:avLst/>
            </a:prstTxWarp>
            <a:spAutoFit/>
          </a:bodyPr>
          <a:lstStyle/>
          <a:p>
            <a:pPr algn="ctr"/>
            <a:r>
              <a:rPr lang="en-US" sz="7200" b="1" cap="none" spc="0" dirty="0" smtClean="0">
                <a:ln w="1905"/>
                <a:gradFill flip="none" rotWithShape="1">
                  <a:gsLst>
                    <a:gs pos="0">
                      <a:schemeClr val="bg2">
                        <a:lumMod val="10000"/>
                      </a:schemeClr>
                    </a:gs>
                    <a:gs pos="50000">
                      <a:schemeClr val="bg2">
                        <a:lumMod val="50000"/>
                      </a:schemeClr>
                    </a:gs>
                    <a:gs pos="100000">
                      <a:schemeClr val="accent2">
                        <a:lumMod val="71000"/>
                        <a:lumOff val="29000"/>
                      </a:schemeClr>
                    </a:gs>
                  </a:gsLst>
                  <a:lin ang="5400000" scaled="1"/>
                  <a:tileRect/>
                </a:gradFill>
                <a:effectLst>
                  <a:innerShdw blurRad="69850" dist="43180" dir="5400000">
                    <a:srgbClr val="000000">
                      <a:alpha val="65000"/>
                    </a:srgbClr>
                  </a:innerShdw>
                </a:effectLst>
              </a:rPr>
              <a:t>Thank you</a:t>
            </a:r>
            <a:endParaRPr lang="en-US" sz="7200" b="1" cap="none" spc="0" dirty="0">
              <a:ln w="1905"/>
              <a:gradFill flip="none" rotWithShape="1">
                <a:gsLst>
                  <a:gs pos="0">
                    <a:schemeClr val="bg2">
                      <a:lumMod val="10000"/>
                    </a:schemeClr>
                  </a:gs>
                  <a:gs pos="50000">
                    <a:schemeClr val="bg2">
                      <a:lumMod val="50000"/>
                    </a:schemeClr>
                  </a:gs>
                  <a:gs pos="100000">
                    <a:schemeClr val="accent2">
                      <a:lumMod val="71000"/>
                      <a:lumOff val="29000"/>
                    </a:schemeClr>
                  </a:gs>
                </a:gsLst>
                <a:lin ang="5400000" scaled="1"/>
                <a:tileRect/>
              </a:gradFill>
              <a:effectLst>
                <a:innerShdw blurRad="69850" dist="43180" dir="5400000">
                  <a:srgbClr val="000000">
                    <a:alpha val="65000"/>
                  </a:srgbClr>
                </a:innerShdw>
              </a:effectLst>
            </a:endParaRPr>
          </a:p>
        </p:txBody>
      </p:sp>
      <p:sp>
        <p:nvSpPr>
          <p:cNvPr id="6" name="TextBox 5"/>
          <p:cNvSpPr txBox="1"/>
          <p:nvPr/>
        </p:nvSpPr>
        <p:spPr>
          <a:xfrm>
            <a:off x="1964242" y="4720319"/>
            <a:ext cx="5220582" cy="400110"/>
          </a:xfrm>
          <a:prstGeom prst="rect">
            <a:avLst/>
          </a:prstGeom>
          <a:noFill/>
        </p:spPr>
        <p:txBody>
          <a:bodyPr wrap="square" rtlCol="0">
            <a:spAutoFit/>
          </a:bodyPr>
          <a:lstStyle/>
          <a:p>
            <a:pPr algn="ctr"/>
            <a:r>
              <a:rPr lang="en-GB" sz="2000" b="1" dirty="0" smtClean="0">
                <a:solidFill>
                  <a:schemeClr val="bg2">
                    <a:lumMod val="25000"/>
                  </a:schemeClr>
                </a:solidFill>
                <a:latin typeface="Arial" panose="020B0604020202020204" pitchFamily="34" charset="0"/>
                <a:cs typeface="Arial" panose="020B0604020202020204" pitchFamily="34" charset="0"/>
              </a:rPr>
              <a:t>for taking the time to learn about Autism.</a:t>
            </a:r>
            <a:endParaRPr lang="en-GB" sz="2000" b="1" dirty="0">
              <a:solidFill>
                <a:schemeClr val="bg2">
                  <a:lumMod val="25000"/>
                </a:schemeClr>
              </a:solidFill>
              <a:latin typeface="Arial" panose="020B0604020202020204" pitchFamily="34" charset="0"/>
              <a:cs typeface="Arial" panose="020B0604020202020204" pitchFamily="34" charset="0"/>
            </a:endParaRPr>
          </a:p>
        </p:txBody>
      </p:sp>
      <p:sp>
        <p:nvSpPr>
          <p:cNvPr id="8" name="TextBox 7"/>
          <p:cNvSpPr txBox="1"/>
          <p:nvPr/>
        </p:nvSpPr>
        <p:spPr>
          <a:xfrm>
            <a:off x="722107" y="5413115"/>
            <a:ext cx="7704855"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You can now close the slide show, by hitting the “Escape” button on your keyboard.</a:t>
            </a:r>
            <a:endParaRPr lang="en-GB" sz="1600" dirty="0">
              <a:latin typeface="Arial" panose="020B0604020202020204" pitchFamily="34" charset="0"/>
              <a:cs typeface="Arial" panose="020B0604020202020204" pitchFamily="34" charset="0"/>
            </a:endParaRPr>
          </a:p>
        </p:txBody>
      </p:sp>
      <p:sp>
        <p:nvSpPr>
          <p:cNvPr id="9" name="TextBox 8"/>
          <p:cNvSpPr txBox="1"/>
          <p:nvPr/>
        </p:nvSpPr>
        <p:spPr>
          <a:xfrm>
            <a:off x="539552" y="758053"/>
            <a:ext cx="8064895" cy="338554"/>
          </a:xfrm>
          <a:prstGeom prst="rect">
            <a:avLst/>
          </a:prstGeom>
          <a:noFill/>
        </p:spPr>
        <p:txBody>
          <a:bodyPr wrap="square" rtlCol="0">
            <a:spAutoFit/>
          </a:bodyPr>
          <a:lstStyle/>
          <a:p>
            <a:pPr algn="ctr"/>
            <a:r>
              <a:rPr lang="en-GB" sz="1600" dirty="0" smtClean="0">
                <a:latin typeface="Arial" panose="020B0604020202020204" pitchFamily="34" charset="0"/>
                <a:cs typeface="Arial" panose="020B0604020202020204" pitchFamily="34" charset="0"/>
              </a:rPr>
              <a:t>That’s the end of all our Autism Informed modules.</a:t>
            </a:r>
          </a:p>
        </p:txBody>
      </p:sp>
    </p:spTree>
    <p:extLst>
      <p:ext uri="{BB962C8B-B14F-4D97-AF65-F5344CB8AC3E}">
        <p14:creationId xmlns:p14="http://schemas.microsoft.com/office/powerpoint/2010/main" val="3048693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4704" y="476672"/>
            <a:ext cx="8136904" cy="830997"/>
          </a:xfrm>
          <a:prstGeom prst="rect">
            <a:avLst/>
          </a:prstGeom>
          <a:noFill/>
        </p:spPr>
        <p:txBody>
          <a:bodyPr wrap="square" rtlCol="0">
            <a:spAutoFit/>
          </a:bodyPr>
          <a:lstStyle/>
          <a:p>
            <a:pPr>
              <a:spcBef>
                <a:spcPts val="250"/>
              </a:spcBef>
              <a:buClr>
                <a:srgbClr val="53548A"/>
              </a:buClr>
              <a:buSzPct val="80000"/>
            </a:pPr>
            <a:r>
              <a:rPr lang="en-GB" sz="1600" dirty="0" smtClean="0">
                <a:solidFill>
                  <a:prstClr val="black"/>
                </a:solidFill>
                <a:latin typeface="Arial" panose="020B0604020202020204" pitchFamily="34" charset="0"/>
                <a:cs typeface="Arial" panose="020B0604020202020204" pitchFamily="34" charset="0"/>
              </a:rPr>
              <a:t>This is the third of five Autism Informed modules.  These modules build on the information and ideas contained in the Scottish Borders Autism Strategy: Autism Aware module, which you should complete first. </a:t>
            </a:r>
          </a:p>
        </p:txBody>
      </p:sp>
      <p:sp>
        <p:nvSpPr>
          <p:cNvPr id="4" name="Rectangle 3"/>
          <p:cNvSpPr/>
          <p:nvPr/>
        </p:nvSpPr>
        <p:spPr>
          <a:xfrm>
            <a:off x="1352796" y="4526701"/>
            <a:ext cx="6480720" cy="1315745"/>
          </a:xfrm>
          <a:prstGeom prst="rect">
            <a:avLst/>
          </a:prstGeom>
          <a:solidFill>
            <a:schemeClr val="tx2">
              <a:lumMod val="20000"/>
              <a:lumOff val="80000"/>
            </a:schemeClr>
          </a:solidFill>
        </p:spPr>
        <p:txBody>
          <a:bodyPr wrap="square">
            <a:spAutoFit/>
          </a:bodyPr>
          <a:lstStyle/>
          <a:p>
            <a:pPr lvl="0">
              <a:spcBef>
                <a:spcPts val="250"/>
              </a:spcBef>
              <a:buClr>
                <a:srgbClr val="53548A"/>
              </a:buClr>
              <a:buSzPct val="80000"/>
            </a:pPr>
            <a:r>
              <a:rPr lang="en-GB" sz="1600" dirty="0">
                <a:solidFill>
                  <a:prstClr val="black"/>
                </a:solidFill>
                <a:latin typeface="Arial" panose="020B0604020202020204" pitchFamily="34" charset="0"/>
                <a:cs typeface="Arial" panose="020B0604020202020204" pitchFamily="34" charset="0"/>
              </a:rPr>
              <a:t>In this module, we will explore:</a:t>
            </a:r>
          </a:p>
          <a:p>
            <a:pPr marL="285750" lvl="0" indent="-285750">
              <a:spcBef>
                <a:spcPts val="250"/>
              </a:spcBef>
              <a:buClr>
                <a:srgbClr val="53548A"/>
              </a:buClr>
              <a:buSzPct val="80000"/>
              <a:buFont typeface="Wingdings" panose="05000000000000000000" pitchFamily="2" charset="2"/>
              <a:buChar char="Ø"/>
            </a:pPr>
            <a:r>
              <a:rPr lang="en-GB" sz="1400" dirty="0">
                <a:latin typeface="Arial" panose="020B0604020202020204" pitchFamily="34" charset="0"/>
                <a:cs typeface="Arial" panose="020B0604020202020204" pitchFamily="34" charset="0"/>
              </a:rPr>
              <a:t>What is sensory processing?</a:t>
            </a:r>
          </a:p>
          <a:p>
            <a:pPr marL="285750" lvl="0" indent="-285750">
              <a:spcBef>
                <a:spcPts val="250"/>
              </a:spcBef>
              <a:buClr>
                <a:srgbClr val="53548A"/>
              </a:buClr>
              <a:buSzPct val="80000"/>
              <a:buFont typeface="Wingdings" panose="05000000000000000000" pitchFamily="2" charset="2"/>
              <a:buChar char="Ø"/>
            </a:pPr>
            <a:r>
              <a:rPr lang="en-GB" sz="1400" dirty="0">
                <a:latin typeface="Arial" panose="020B0604020202020204" pitchFamily="34" charset="0"/>
                <a:cs typeface="Arial" panose="020B0604020202020204" pitchFamily="34" charset="0"/>
              </a:rPr>
              <a:t>What sensory processing differences may Autistic people have?</a:t>
            </a:r>
          </a:p>
          <a:p>
            <a:pPr marL="285750" lvl="0" indent="-285750">
              <a:spcBef>
                <a:spcPts val="250"/>
              </a:spcBef>
              <a:buClr>
                <a:srgbClr val="53548A"/>
              </a:buClr>
              <a:buSzPct val="80000"/>
              <a:buFont typeface="Wingdings" panose="05000000000000000000" pitchFamily="2" charset="2"/>
              <a:buChar char="Ø"/>
            </a:pPr>
            <a:r>
              <a:rPr lang="en-GB" sz="1400" dirty="0">
                <a:latin typeface="Arial" panose="020B0604020202020204" pitchFamily="34" charset="0"/>
                <a:cs typeface="Arial" panose="020B0604020202020204" pitchFamily="34" charset="0"/>
              </a:rPr>
              <a:t>What other physical and mental health conditions do Autistic people commonly experience?</a:t>
            </a:r>
          </a:p>
        </p:txBody>
      </p:sp>
      <p:sp>
        <p:nvSpPr>
          <p:cNvPr id="2" name="Rectangle 1"/>
          <p:cNvSpPr/>
          <p:nvPr/>
        </p:nvSpPr>
        <p:spPr>
          <a:xfrm>
            <a:off x="524704" y="3295101"/>
            <a:ext cx="8118648" cy="1246495"/>
          </a:xfrm>
          <a:prstGeom prst="rect">
            <a:avLst/>
          </a:prstGeom>
        </p:spPr>
        <p:txBody>
          <a:bodyPr wrap="square">
            <a:spAutoFit/>
          </a:bodyPr>
          <a:lstStyle/>
          <a:p>
            <a:pPr>
              <a:spcBef>
                <a:spcPts val="250"/>
              </a:spcBef>
              <a:buClr>
                <a:srgbClr val="53548A"/>
              </a:buClr>
              <a:buSzPct val="80000"/>
            </a:pPr>
            <a:r>
              <a:rPr lang="en-GB" sz="1500" dirty="0" smtClean="0">
                <a:latin typeface="Arial" panose="020B0604020202020204" pitchFamily="34" charset="0"/>
                <a:cs typeface="Arial" panose="020B0604020202020204" pitchFamily="34" charset="0"/>
              </a:rPr>
              <a:t>All our </a:t>
            </a:r>
            <a:r>
              <a:rPr lang="en-GB" sz="1500" dirty="0">
                <a:latin typeface="Arial" panose="020B0604020202020204" pitchFamily="34" charset="0"/>
                <a:cs typeface="Arial" panose="020B0604020202020204" pitchFamily="34" charset="0"/>
              </a:rPr>
              <a:t>modules have been created with advice and guidance from Autistic people, parents and carers from the Scottish Borders.  </a:t>
            </a:r>
            <a:r>
              <a:rPr lang="en-GB" sz="1500" dirty="0" smtClean="0">
                <a:latin typeface="Arial" panose="020B0604020202020204" pitchFamily="34" charset="0"/>
                <a:cs typeface="Arial" panose="020B0604020202020204" pitchFamily="34" charset="0"/>
              </a:rPr>
              <a:t>Importantly</a:t>
            </a:r>
            <a:r>
              <a:rPr lang="en-GB" sz="1500" dirty="0">
                <a:latin typeface="Arial" panose="020B0604020202020204" pitchFamily="34" charset="0"/>
                <a:cs typeface="Arial" panose="020B0604020202020204" pitchFamily="34" charset="0"/>
              </a:rPr>
              <a:t>, </a:t>
            </a:r>
            <a:r>
              <a:rPr lang="en-GB" sz="1500" dirty="0" smtClean="0">
                <a:latin typeface="Arial" panose="020B0604020202020204" pitchFamily="34" charset="0"/>
                <a:cs typeface="Arial" panose="020B0604020202020204" pitchFamily="34" charset="0"/>
              </a:rPr>
              <a:t>these </a:t>
            </a:r>
            <a:r>
              <a:rPr lang="en-GB" sz="1500" dirty="0">
                <a:latin typeface="Arial" panose="020B0604020202020204" pitchFamily="34" charset="0"/>
                <a:cs typeface="Arial" panose="020B0604020202020204" pitchFamily="34" charset="0"/>
              </a:rPr>
              <a:t>modules have been designed to give you insight and empathy  as to how Autistic people may experience the world, and the challenges they may face. </a:t>
            </a:r>
            <a:r>
              <a:rPr lang="en-GB" sz="1500" dirty="0">
                <a:solidFill>
                  <a:prstClr val="black"/>
                </a:solidFill>
                <a:latin typeface="Arial" panose="020B0604020202020204" pitchFamily="34" charset="0"/>
                <a:cs typeface="Arial" panose="020B0604020202020204" pitchFamily="34" charset="0"/>
              </a:rPr>
              <a:t>Throughout the modules, we use the term </a:t>
            </a:r>
            <a:r>
              <a:rPr lang="en-GB" sz="1500" dirty="0" smtClean="0">
                <a:solidFill>
                  <a:prstClr val="black"/>
                </a:solidFill>
                <a:latin typeface="Arial" panose="020B0604020202020204" pitchFamily="34" charset="0"/>
                <a:cs typeface="Arial" panose="020B0604020202020204" pitchFamily="34" charset="0"/>
              </a:rPr>
              <a:t>“Autism” </a:t>
            </a:r>
            <a:r>
              <a:rPr lang="en-GB" sz="1500" dirty="0">
                <a:solidFill>
                  <a:prstClr val="black"/>
                </a:solidFill>
                <a:latin typeface="Arial" panose="020B0604020202020204" pitchFamily="34" charset="0"/>
                <a:cs typeface="Arial" panose="020B0604020202020204" pitchFamily="34" charset="0"/>
              </a:rPr>
              <a:t>to include all Autistic Spectrum Conditions including Asperger’s Syndrome.</a:t>
            </a:r>
          </a:p>
        </p:txBody>
      </p:sp>
      <p:sp>
        <p:nvSpPr>
          <p:cNvPr id="5" name="TextBox 4"/>
          <p:cNvSpPr txBox="1"/>
          <p:nvPr/>
        </p:nvSpPr>
        <p:spPr>
          <a:xfrm>
            <a:off x="537552" y="1381260"/>
            <a:ext cx="7956688" cy="1815882"/>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The Autism Informed modules will give you information and insight that will help you to understand and support Autistic people you know or work with.  You might work in a role where you come across Autistic people from time to time.  Or you may encounter people who respond to change in unexpected ways, or whose behaviours seem unusual to you, without you knowing whether they are Autistic.  These modules will also give you a solid base to go on to further, specialist training if you work specifically with Autistic people.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38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686794" y="1156097"/>
            <a:ext cx="1380667" cy="1167888"/>
          </a:xfrm>
          <a:prstGeom prst="rect">
            <a:avLst/>
          </a:prstGeom>
        </p:spPr>
      </p:pic>
      <p:sp>
        <p:nvSpPr>
          <p:cNvPr id="4" name="TextBox 3"/>
          <p:cNvSpPr txBox="1"/>
          <p:nvPr/>
        </p:nvSpPr>
        <p:spPr>
          <a:xfrm>
            <a:off x="2267745" y="1342829"/>
            <a:ext cx="6269149" cy="1815882"/>
          </a:xfrm>
          <a:prstGeom prst="rect">
            <a:avLst/>
          </a:prstGeom>
          <a:noFill/>
        </p:spPr>
        <p:txBody>
          <a:bodyPr wrap="square" rtlCol="0">
            <a:spAutoFit/>
          </a:bodyPr>
          <a:lstStyle/>
          <a:p>
            <a:r>
              <a:rPr lang="en-GB" sz="1600" dirty="0" smtClean="0">
                <a:solidFill>
                  <a:prstClr val="black"/>
                </a:solidFill>
                <a:cs typeface="Arial" panose="020B0604020202020204" pitchFamily="34" charset="0"/>
              </a:rPr>
              <a:t>In </a:t>
            </a:r>
            <a:r>
              <a:rPr lang="en-GB" sz="1600" dirty="0">
                <a:solidFill>
                  <a:prstClr val="black"/>
                </a:solidFill>
                <a:cs typeface="Arial" panose="020B0604020202020204" pitchFamily="34" charset="0"/>
              </a:rPr>
              <a:t>previous modules we </a:t>
            </a:r>
            <a:r>
              <a:rPr lang="en-GB" sz="1600" dirty="0" smtClean="0">
                <a:solidFill>
                  <a:prstClr val="black"/>
                </a:solidFill>
                <a:cs typeface="Arial" panose="020B0604020202020204" pitchFamily="34" charset="0"/>
              </a:rPr>
              <a:t>saw that </a:t>
            </a:r>
            <a:r>
              <a:rPr lang="en-GB" sz="1600" dirty="0">
                <a:solidFill>
                  <a:prstClr val="black"/>
                </a:solidFill>
                <a:cs typeface="Arial" panose="020B0604020202020204" pitchFamily="34" charset="0"/>
              </a:rPr>
              <a:t>a diagnosis of an Autism Spectrum Disorder is based on identifying differences in the </a:t>
            </a:r>
            <a:r>
              <a:rPr lang="en-GB" sz="1600" dirty="0" smtClean="0">
                <a:solidFill>
                  <a:prstClr val="black"/>
                </a:solidFill>
                <a:cs typeface="Arial" panose="020B0604020202020204" pitchFamily="34" charset="0"/>
              </a:rPr>
              <a:t>areas </a:t>
            </a:r>
            <a:r>
              <a:rPr lang="en-GB" sz="1600" dirty="0">
                <a:solidFill>
                  <a:prstClr val="black"/>
                </a:solidFill>
                <a:cs typeface="Arial" panose="020B0604020202020204" pitchFamily="34" charset="0"/>
              </a:rPr>
              <a:t>of Social Communication, Social Interaction and Social Imagination</a:t>
            </a:r>
            <a:r>
              <a:rPr lang="en-GB" sz="1600" dirty="0" smtClean="0">
                <a:solidFill>
                  <a:prstClr val="black"/>
                </a:solidFill>
                <a:cs typeface="Arial" panose="020B0604020202020204" pitchFamily="34" charset="0"/>
              </a:rPr>
              <a:t>.</a:t>
            </a:r>
          </a:p>
          <a:p>
            <a:endParaRPr lang="en-GB" sz="1600" dirty="0">
              <a:solidFill>
                <a:prstClr val="black"/>
              </a:solidFill>
              <a:cs typeface="Arial" panose="020B0604020202020204" pitchFamily="34" charset="0"/>
            </a:endParaRPr>
          </a:p>
          <a:p>
            <a:r>
              <a:rPr lang="en-GB" sz="1600" dirty="0" smtClean="0">
                <a:solidFill>
                  <a:prstClr val="black"/>
                </a:solidFill>
                <a:cs typeface="Arial" panose="020B0604020202020204" pitchFamily="34" charset="0"/>
              </a:rPr>
              <a:t>We saw how these are often described as either a Triad, or a Dyad, of difference.  This depends whether Social Communication and Social Interaction are viewed as separate or connected areas.</a:t>
            </a:r>
          </a:p>
        </p:txBody>
      </p:sp>
      <p:sp>
        <p:nvSpPr>
          <p:cNvPr id="7" name="Rectangle 6"/>
          <p:cNvSpPr/>
          <p:nvPr/>
        </p:nvSpPr>
        <p:spPr>
          <a:xfrm>
            <a:off x="581358" y="5082421"/>
            <a:ext cx="7929788" cy="584775"/>
          </a:xfrm>
          <a:prstGeom prst="rect">
            <a:avLst/>
          </a:prstGeom>
        </p:spPr>
        <p:txBody>
          <a:bodyPr wrap="square">
            <a:spAutoFit/>
          </a:bodyPr>
          <a:lstStyle/>
          <a:p>
            <a:r>
              <a:rPr lang="en-GB" sz="1600" dirty="0" smtClean="0"/>
              <a:t>The aspects we explore in this module are NOT part of an Autism diagnosis, but are commonly experienced by Autistic people.</a:t>
            </a:r>
            <a:endParaRPr lang="en-GB" sz="1600" dirty="0"/>
          </a:p>
        </p:txBody>
      </p:sp>
      <p:sp>
        <p:nvSpPr>
          <p:cNvPr id="9" name="Rectangle 8"/>
          <p:cNvSpPr/>
          <p:nvPr/>
        </p:nvSpPr>
        <p:spPr>
          <a:xfrm>
            <a:off x="3131840" y="3638457"/>
            <a:ext cx="5193485" cy="1077218"/>
          </a:xfrm>
          <a:prstGeom prst="rect">
            <a:avLst/>
          </a:prstGeom>
        </p:spPr>
        <p:txBody>
          <a:bodyPr wrap="square">
            <a:spAutoFit/>
          </a:bodyPr>
          <a:lstStyle/>
          <a:p>
            <a:r>
              <a:rPr lang="en-GB" sz="1600" dirty="0" smtClean="0">
                <a:solidFill>
                  <a:prstClr val="black"/>
                </a:solidFill>
                <a:cs typeface="Arial" panose="020B0604020202020204" pitchFamily="34" charset="0"/>
              </a:rPr>
              <a:t>We’ve </a:t>
            </a:r>
            <a:r>
              <a:rPr lang="en-GB" sz="1600" dirty="0">
                <a:solidFill>
                  <a:prstClr val="black"/>
                </a:solidFill>
                <a:cs typeface="Arial" panose="020B0604020202020204" pitchFamily="34" charset="0"/>
              </a:rPr>
              <a:t>explored  some of the differences in these three </a:t>
            </a:r>
            <a:r>
              <a:rPr lang="en-GB" sz="1600" dirty="0" smtClean="0">
                <a:solidFill>
                  <a:prstClr val="black"/>
                </a:solidFill>
                <a:cs typeface="Arial" panose="020B0604020202020204" pitchFamily="34" charset="0"/>
              </a:rPr>
              <a:t>areas. And we’ve seen how each person will have strengths and needs in these areas, depending on how much they are impacted by their differences.</a:t>
            </a:r>
            <a:endParaRPr lang="en-GB" sz="1600" dirty="0">
              <a:solidFill>
                <a:prstClr val="black"/>
              </a:solidFill>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023" y="3562841"/>
            <a:ext cx="2224724" cy="1290340"/>
          </a:xfrm>
          <a:prstGeom prst="rect">
            <a:avLst/>
          </a:prstGeom>
        </p:spPr>
      </p:pic>
      <p:sp>
        <p:nvSpPr>
          <p:cNvPr id="8" name="Title 1"/>
          <p:cNvSpPr>
            <a:spLocks noGrp="1"/>
          </p:cNvSpPr>
          <p:nvPr>
            <p:ph type="title"/>
          </p:nvPr>
        </p:nvSpPr>
        <p:spPr>
          <a:xfrm>
            <a:off x="480060" y="476672"/>
            <a:ext cx="8183880" cy="591926"/>
          </a:xfrm>
        </p:spPr>
        <p:txBody>
          <a:bodyPr>
            <a:normAutofit fontScale="90000"/>
          </a:bodyPr>
          <a:lstStyle/>
          <a:p>
            <a:r>
              <a:rPr lang="en-GB" dirty="0" smtClean="0">
                <a:solidFill>
                  <a:schemeClr val="bg2">
                    <a:lumMod val="25000"/>
                  </a:schemeClr>
                </a:solidFill>
                <a:effectLst/>
              </a:rPr>
              <a:t>Introduction</a:t>
            </a:r>
            <a:endParaRPr lang="en-GB" dirty="0">
              <a:solidFill>
                <a:schemeClr val="bg2">
                  <a:lumMod val="25000"/>
                </a:schemeClr>
              </a:solidFill>
              <a:effectLst/>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638" y="2411484"/>
            <a:ext cx="1381213" cy="868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8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76672"/>
            <a:ext cx="8183880" cy="591926"/>
          </a:xfrm>
        </p:spPr>
        <p:txBody>
          <a:bodyPr>
            <a:normAutofit fontScale="90000"/>
          </a:bodyPr>
          <a:lstStyle/>
          <a:p>
            <a:r>
              <a:rPr lang="en-GB" dirty="0" smtClean="0">
                <a:solidFill>
                  <a:schemeClr val="bg2">
                    <a:lumMod val="25000"/>
                  </a:schemeClr>
                </a:solidFill>
                <a:effectLst/>
              </a:rPr>
              <a:t>What is sensory processing?</a:t>
            </a:r>
            <a:endParaRPr lang="en-GB" dirty="0">
              <a:solidFill>
                <a:schemeClr val="bg2">
                  <a:lumMod val="25000"/>
                </a:schemeClr>
              </a:solidFill>
              <a:effectLst/>
            </a:endParaRPr>
          </a:p>
        </p:txBody>
      </p:sp>
      <p:sp>
        <p:nvSpPr>
          <p:cNvPr id="4" name="TextBox 3"/>
          <p:cNvSpPr txBox="1"/>
          <p:nvPr/>
        </p:nvSpPr>
        <p:spPr>
          <a:xfrm>
            <a:off x="516950" y="1120969"/>
            <a:ext cx="7416824" cy="338554"/>
          </a:xfrm>
          <a:prstGeom prst="rect">
            <a:avLst/>
          </a:prstGeom>
          <a:noFill/>
        </p:spPr>
        <p:txBody>
          <a:bodyPr wrap="square" rtlCol="0">
            <a:spAutoFit/>
          </a:bodyPr>
          <a:lstStyle/>
          <a:p>
            <a:r>
              <a:rPr lang="en-GB" sz="1600" dirty="0" smtClean="0"/>
              <a:t>You are probably very familiar with five of the senses.</a:t>
            </a:r>
            <a:endParaRPr lang="en-GB" sz="1600" dirty="0"/>
          </a:p>
        </p:txBody>
      </p:sp>
      <p:grpSp>
        <p:nvGrpSpPr>
          <p:cNvPr id="31" name="Group 30"/>
          <p:cNvGrpSpPr/>
          <p:nvPr/>
        </p:nvGrpSpPr>
        <p:grpSpPr>
          <a:xfrm>
            <a:off x="2277195" y="1459523"/>
            <a:ext cx="1387658" cy="1479474"/>
            <a:chOff x="2259677" y="1628800"/>
            <a:chExt cx="1387658" cy="1479474"/>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06650" y="1687206"/>
              <a:ext cx="1293712" cy="1104494"/>
            </a:xfrm>
            <a:prstGeom prst="rect">
              <a:avLst/>
            </a:prstGeom>
            <a:ln>
              <a:noFill/>
            </a:ln>
          </p:spPr>
        </p:pic>
        <p:sp>
          <p:nvSpPr>
            <p:cNvPr id="15" name="TextBox 14"/>
            <p:cNvSpPr txBox="1"/>
            <p:nvPr/>
          </p:nvSpPr>
          <p:spPr>
            <a:xfrm>
              <a:off x="2409211" y="2800497"/>
              <a:ext cx="1218965" cy="307777"/>
            </a:xfrm>
            <a:prstGeom prst="rect">
              <a:avLst/>
            </a:prstGeom>
            <a:noFill/>
            <a:ln>
              <a:noFill/>
            </a:ln>
          </p:spPr>
          <p:txBody>
            <a:bodyPr wrap="square" rtlCol="0">
              <a:spAutoFit/>
            </a:bodyPr>
            <a:lstStyle/>
            <a:p>
              <a:pPr algn="ctr"/>
              <a:r>
                <a:rPr lang="en-GB" sz="1400" b="1" dirty="0" smtClean="0">
                  <a:solidFill>
                    <a:schemeClr val="tx2">
                      <a:lumMod val="50000"/>
                    </a:schemeClr>
                  </a:solidFill>
                </a:rPr>
                <a:t>Hearing</a:t>
              </a:r>
              <a:endParaRPr lang="en-GB" sz="1400" b="1" dirty="0">
                <a:solidFill>
                  <a:schemeClr val="tx2">
                    <a:lumMod val="50000"/>
                  </a:schemeClr>
                </a:solidFill>
              </a:endParaRPr>
            </a:p>
          </p:txBody>
        </p:sp>
        <p:sp>
          <p:nvSpPr>
            <p:cNvPr id="25" name="Rectangle 24"/>
            <p:cNvSpPr/>
            <p:nvPr/>
          </p:nvSpPr>
          <p:spPr>
            <a:xfrm>
              <a:off x="2259677" y="1628800"/>
              <a:ext cx="1387658" cy="146433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grpSp>
      <p:grpSp>
        <p:nvGrpSpPr>
          <p:cNvPr id="9" name="Group 8"/>
          <p:cNvGrpSpPr/>
          <p:nvPr/>
        </p:nvGrpSpPr>
        <p:grpSpPr>
          <a:xfrm>
            <a:off x="3927300" y="1459523"/>
            <a:ext cx="1387658" cy="1477374"/>
            <a:chOff x="3927300" y="1615759"/>
            <a:chExt cx="1387658" cy="1477374"/>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3669" y="1670437"/>
              <a:ext cx="1114919" cy="1114919"/>
            </a:xfrm>
            <a:prstGeom prst="rect">
              <a:avLst/>
            </a:prstGeom>
            <a:ln>
              <a:noFill/>
            </a:ln>
          </p:spPr>
        </p:pic>
        <p:sp>
          <p:nvSpPr>
            <p:cNvPr id="19" name="TextBox 18"/>
            <p:cNvSpPr txBox="1"/>
            <p:nvPr/>
          </p:nvSpPr>
          <p:spPr>
            <a:xfrm>
              <a:off x="4171078" y="2785356"/>
              <a:ext cx="900100" cy="307777"/>
            </a:xfrm>
            <a:prstGeom prst="rect">
              <a:avLst/>
            </a:prstGeom>
            <a:noFill/>
            <a:ln>
              <a:noFill/>
            </a:ln>
          </p:spPr>
          <p:txBody>
            <a:bodyPr wrap="square" rtlCol="0">
              <a:spAutoFit/>
            </a:bodyPr>
            <a:lstStyle/>
            <a:p>
              <a:pPr algn="ctr"/>
              <a:r>
                <a:rPr lang="en-GB" sz="1400" b="1" dirty="0" smtClean="0">
                  <a:solidFill>
                    <a:schemeClr val="tx2">
                      <a:lumMod val="50000"/>
                    </a:schemeClr>
                  </a:solidFill>
                </a:rPr>
                <a:t>Taste</a:t>
              </a:r>
              <a:endParaRPr lang="en-GB" sz="1400" b="1" dirty="0">
                <a:solidFill>
                  <a:schemeClr val="tx2">
                    <a:lumMod val="50000"/>
                  </a:schemeClr>
                </a:solidFill>
              </a:endParaRPr>
            </a:p>
          </p:txBody>
        </p:sp>
        <p:sp>
          <p:nvSpPr>
            <p:cNvPr id="26" name="Rectangle 25"/>
            <p:cNvSpPr/>
            <p:nvPr/>
          </p:nvSpPr>
          <p:spPr>
            <a:xfrm>
              <a:off x="3927300" y="1615759"/>
              <a:ext cx="1387658" cy="146433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grpSp>
      <p:grpSp>
        <p:nvGrpSpPr>
          <p:cNvPr id="8" name="Group 7"/>
          <p:cNvGrpSpPr/>
          <p:nvPr/>
        </p:nvGrpSpPr>
        <p:grpSpPr>
          <a:xfrm>
            <a:off x="5594923" y="1459523"/>
            <a:ext cx="1387658" cy="1464334"/>
            <a:chOff x="5594923" y="1615759"/>
            <a:chExt cx="1387658" cy="1464334"/>
          </a:xfrm>
        </p:grpSpPr>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09333" y="1683795"/>
              <a:ext cx="1158838" cy="1114482"/>
            </a:xfrm>
            <a:prstGeom prst="rect">
              <a:avLst/>
            </a:prstGeom>
            <a:ln>
              <a:noFill/>
            </a:ln>
          </p:spPr>
        </p:pic>
        <p:sp>
          <p:nvSpPr>
            <p:cNvPr id="20" name="TextBox 19"/>
            <p:cNvSpPr txBox="1"/>
            <p:nvPr/>
          </p:nvSpPr>
          <p:spPr>
            <a:xfrm>
              <a:off x="5838702" y="2772316"/>
              <a:ext cx="900100" cy="307777"/>
            </a:xfrm>
            <a:prstGeom prst="rect">
              <a:avLst/>
            </a:prstGeom>
            <a:noFill/>
            <a:ln>
              <a:noFill/>
            </a:ln>
          </p:spPr>
          <p:txBody>
            <a:bodyPr wrap="square" rtlCol="0">
              <a:spAutoFit/>
            </a:bodyPr>
            <a:lstStyle/>
            <a:p>
              <a:pPr algn="ctr"/>
              <a:r>
                <a:rPr lang="en-GB" sz="1400" b="1" dirty="0" smtClean="0">
                  <a:solidFill>
                    <a:schemeClr val="tx2">
                      <a:lumMod val="50000"/>
                    </a:schemeClr>
                  </a:solidFill>
                </a:rPr>
                <a:t>Smell</a:t>
              </a:r>
              <a:endParaRPr lang="en-GB" sz="1400" b="1" dirty="0">
                <a:solidFill>
                  <a:schemeClr val="tx2">
                    <a:lumMod val="50000"/>
                  </a:schemeClr>
                </a:solidFill>
              </a:endParaRPr>
            </a:p>
          </p:txBody>
        </p:sp>
        <p:sp>
          <p:nvSpPr>
            <p:cNvPr id="27" name="Rectangle 26"/>
            <p:cNvSpPr/>
            <p:nvPr/>
          </p:nvSpPr>
          <p:spPr>
            <a:xfrm>
              <a:off x="5594923" y="1615759"/>
              <a:ext cx="1387658" cy="146433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grpSp>
      <p:grpSp>
        <p:nvGrpSpPr>
          <p:cNvPr id="7" name="Group 6"/>
          <p:cNvGrpSpPr/>
          <p:nvPr/>
        </p:nvGrpSpPr>
        <p:grpSpPr>
          <a:xfrm>
            <a:off x="7262546" y="1459523"/>
            <a:ext cx="1387658" cy="1464334"/>
            <a:chOff x="7262546" y="1618810"/>
            <a:chExt cx="1387658" cy="1464334"/>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9248" y="1670875"/>
              <a:ext cx="694255" cy="1104494"/>
            </a:xfrm>
            <a:prstGeom prst="rect">
              <a:avLst/>
            </a:prstGeom>
            <a:ln>
              <a:noFill/>
            </a:ln>
          </p:spPr>
        </p:pic>
        <p:sp>
          <p:nvSpPr>
            <p:cNvPr id="21" name="TextBox 20"/>
            <p:cNvSpPr txBox="1"/>
            <p:nvPr/>
          </p:nvSpPr>
          <p:spPr>
            <a:xfrm>
              <a:off x="7506325" y="2775367"/>
              <a:ext cx="900100" cy="307777"/>
            </a:xfrm>
            <a:prstGeom prst="rect">
              <a:avLst/>
            </a:prstGeom>
            <a:noFill/>
            <a:ln>
              <a:noFill/>
            </a:ln>
          </p:spPr>
          <p:txBody>
            <a:bodyPr wrap="square" rtlCol="0">
              <a:spAutoFit/>
            </a:bodyPr>
            <a:lstStyle/>
            <a:p>
              <a:pPr algn="ctr"/>
              <a:r>
                <a:rPr lang="en-GB" sz="1400" b="1" dirty="0" smtClean="0">
                  <a:solidFill>
                    <a:schemeClr val="tx2">
                      <a:lumMod val="50000"/>
                    </a:schemeClr>
                  </a:solidFill>
                </a:rPr>
                <a:t>Touch</a:t>
              </a:r>
              <a:endParaRPr lang="en-GB" sz="1400" b="1" dirty="0">
                <a:solidFill>
                  <a:schemeClr val="tx2">
                    <a:lumMod val="50000"/>
                  </a:schemeClr>
                </a:solidFill>
              </a:endParaRPr>
            </a:p>
          </p:txBody>
        </p:sp>
        <p:sp>
          <p:nvSpPr>
            <p:cNvPr id="28" name="Rectangle 27"/>
            <p:cNvSpPr/>
            <p:nvPr/>
          </p:nvSpPr>
          <p:spPr>
            <a:xfrm>
              <a:off x="7262546" y="1618810"/>
              <a:ext cx="1387658" cy="146433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grpSp>
      <p:grpSp>
        <p:nvGrpSpPr>
          <p:cNvPr id="10" name="Group 9"/>
          <p:cNvGrpSpPr/>
          <p:nvPr/>
        </p:nvGrpSpPr>
        <p:grpSpPr>
          <a:xfrm>
            <a:off x="4621129" y="3717033"/>
            <a:ext cx="3966446" cy="2080703"/>
            <a:chOff x="4621129" y="3717033"/>
            <a:chExt cx="3966446" cy="2080703"/>
          </a:xfrm>
        </p:grpSpPr>
        <p:sp>
          <p:nvSpPr>
            <p:cNvPr id="16" name="TextBox 15"/>
            <p:cNvSpPr txBox="1"/>
            <p:nvPr/>
          </p:nvSpPr>
          <p:spPr>
            <a:xfrm>
              <a:off x="4696086" y="3773027"/>
              <a:ext cx="3790499" cy="400110"/>
            </a:xfrm>
            <a:prstGeom prst="rect">
              <a:avLst/>
            </a:prstGeom>
            <a:noFill/>
            <a:ln>
              <a:noFill/>
            </a:ln>
          </p:spPr>
          <p:txBody>
            <a:bodyPr wrap="square" rtlCol="0">
              <a:spAutoFit/>
            </a:bodyPr>
            <a:lstStyle/>
            <a:p>
              <a:pPr lvl="0"/>
              <a:r>
                <a:rPr lang="en-GB" sz="2000" b="1" dirty="0">
                  <a:solidFill>
                    <a:schemeClr val="tx2">
                      <a:lumMod val="50000"/>
                    </a:schemeClr>
                  </a:solidFill>
                </a:rPr>
                <a:t>Body </a:t>
              </a:r>
              <a:r>
                <a:rPr lang="en-GB" sz="2000" b="1" dirty="0" smtClean="0">
                  <a:solidFill>
                    <a:schemeClr val="tx2">
                      <a:lumMod val="50000"/>
                    </a:schemeClr>
                  </a:solidFill>
                </a:rPr>
                <a:t>awareness </a:t>
              </a:r>
              <a:r>
                <a:rPr lang="en-GB" sz="1400" dirty="0" smtClean="0">
                  <a:solidFill>
                    <a:prstClr val="black"/>
                  </a:solidFill>
                </a:rPr>
                <a:t>or </a:t>
              </a:r>
              <a:r>
                <a:rPr lang="en-GB" sz="1400" dirty="0">
                  <a:solidFill>
                    <a:prstClr val="black"/>
                  </a:solidFill>
                </a:rPr>
                <a:t>“proprioception”</a:t>
              </a:r>
            </a:p>
          </p:txBody>
        </p:sp>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96086" y="4272208"/>
              <a:ext cx="1327282" cy="1321910"/>
            </a:xfrm>
            <a:prstGeom prst="rect">
              <a:avLst/>
            </a:prstGeom>
            <a:ln>
              <a:noFill/>
            </a:ln>
          </p:spPr>
        </p:pic>
        <p:sp>
          <p:nvSpPr>
            <p:cNvPr id="24" name="TextBox 23"/>
            <p:cNvSpPr txBox="1"/>
            <p:nvPr/>
          </p:nvSpPr>
          <p:spPr>
            <a:xfrm>
              <a:off x="6101417" y="4197298"/>
              <a:ext cx="2405098" cy="1600438"/>
            </a:xfrm>
            <a:prstGeom prst="rect">
              <a:avLst/>
            </a:prstGeom>
            <a:noFill/>
            <a:ln>
              <a:noFill/>
            </a:ln>
          </p:spPr>
          <p:txBody>
            <a:bodyPr wrap="square" rtlCol="0">
              <a:spAutoFit/>
            </a:bodyPr>
            <a:lstStyle/>
            <a:p>
              <a:r>
                <a:rPr lang="en-GB" sz="1400" dirty="0" smtClean="0"/>
                <a:t>This gives us information about the position of our body, and body parts.  It tells us where they are in relation to other parts of our body, and to objects around us.</a:t>
              </a:r>
              <a:endParaRPr lang="en-GB" sz="1400" dirty="0"/>
            </a:p>
          </p:txBody>
        </p:sp>
        <p:sp>
          <p:nvSpPr>
            <p:cNvPr id="30" name="Rectangle 29"/>
            <p:cNvSpPr/>
            <p:nvPr/>
          </p:nvSpPr>
          <p:spPr>
            <a:xfrm>
              <a:off x="4621129" y="3717033"/>
              <a:ext cx="3966446" cy="2080703"/>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p:cNvGrpSpPr/>
          <p:nvPr/>
        </p:nvGrpSpPr>
        <p:grpSpPr>
          <a:xfrm>
            <a:off x="520418" y="3717033"/>
            <a:ext cx="4024011" cy="2080703"/>
            <a:chOff x="520418" y="3717033"/>
            <a:chExt cx="4024011" cy="2080703"/>
          </a:xfrm>
        </p:grpSpPr>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2054" y="4303751"/>
              <a:ext cx="1498055" cy="1321910"/>
            </a:xfrm>
            <a:prstGeom prst="rect">
              <a:avLst/>
            </a:prstGeom>
            <a:ln>
              <a:solidFill>
                <a:schemeClr val="tx2">
                  <a:lumMod val="75000"/>
                </a:schemeClr>
              </a:solidFill>
            </a:ln>
          </p:spPr>
        </p:pic>
        <p:sp>
          <p:nvSpPr>
            <p:cNvPr id="23" name="TextBox 22"/>
            <p:cNvSpPr txBox="1"/>
            <p:nvPr/>
          </p:nvSpPr>
          <p:spPr>
            <a:xfrm>
              <a:off x="2172013" y="4240666"/>
              <a:ext cx="2372416" cy="1384995"/>
            </a:xfrm>
            <a:prstGeom prst="rect">
              <a:avLst/>
            </a:prstGeom>
            <a:noFill/>
            <a:ln>
              <a:noFill/>
            </a:ln>
          </p:spPr>
          <p:txBody>
            <a:bodyPr wrap="square" rtlCol="0">
              <a:spAutoFit/>
            </a:bodyPr>
            <a:lstStyle/>
            <a:p>
              <a:r>
                <a:rPr lang="en-GB" sz="1400" dirty="0" smtClean="0"/>
                <a:t>Our sense of balance gives us information about the orientation of our body. Is it upright, horizontal, tilting? It tells us whether we are moving or still.</a:t>
              </a:r>
              <a:endParaRPr lang="en-GB" dirty="0"/>
            </a:p>
          </p:txBody>
        </p:sp>
        <p:sp>
          <p:nvSpPr>
            <p:cNvPr id="29" name="Rectangle 28"/>
            <p:cNvSpPr/>
            <p:nvPr/>
          </p:nvSpPr>
          <p:spPr>
            <a:xfrm>
              <a:off x="520418" y="3717033"/>
              <a:ext cx="4024011" cy="2080703"/>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68784" y="3750769"/>
              <a:ext cx="3119835" cy="400110"/>
            </a:xfrm>
            <a:prstGeom prst="rect">
              <a:avLst/>
            </a:prstGeom>
            <a:ln>
              <a:noFill/>
            </a:ln>
          </p:spPr>
          <p:txBody>
            <a:bodyPr wrap="square">
              <a:spAutoFit/>
            </a:bodyPr>
            <a:lstStyle/>
            <a:p>
              <a:r>
                <a:rPr lang="en-GB" sz="2000" b="1" dirty="0">
                  <a:solidFill>
                    <a:schemeClr val="tx2">
                      <a:lumMod val="50000"/>
                    </a:schemeClr>
                  </a:solidFill>
                </a:rPr>
                <a:t>Balance</a:t>
              </a:r>
              <a:r>
                <a:rPr lang="en-GB" sz="2000" b="1" dirty="0"/>
                <a:t> </a:t>
              </a:r>
              <a:r>
                <a:rPr lang="en-GB" sz="1400" dirty="0" smtClean="0"/>
                <a:t>or </a:t>
              </a:r>
              <a:r>
                <a:rPr lang="en-GB" sz="1400" dirty="0"/>
                <a:t>“</a:t>
              </a:r>
              <a:r>
                <a:rPr lang="en-GB" sz="1400" dirty="0" err="1"/>
                <a:t>equilibrioception</a:t>
              </a:r>
              <a:r>
                <a:rPr lang="en-GB" dirty="0"/>
                <a:t>”</a:t>
              </a:r>
            </a:p>
          </p:txBody>
        </p:sp>
      </p:grpSp>
      <p:sp>
        <p:nvSpPr>
          <p:cNvPr id="6" name="TextBox 5"/>
          <p:cNvSpPr txBox="1"/>
          <p:nvPr/>
        </p:nvSpPr>
        <p:spPr>
          <a:xfrm>
            <a:off x="552586" y="3251708"/>
            <a:ext cx="7853839" cy="338554"/>
          </a:xfrm>
          <a:prstGeom prst="rect">
            <a:avLst/>
          </a:prstGeom>
          <a:noFill/>
        </p:spPr>
        <p:txBody>
          <a:bodyPr wrap="square" rtlCol="0">
            <a:spAutoFit/>
          </a:bodyPr>
          <a:lstStyle/>
          <a:p>
            <a:r>
              <a:rPr lang="en-GB" sz="1600" dirty="0" smtClean="0"/>
              <a:t>There are two other important senses that you might not be so familiar with.</a:t>
            </a:r>
            <a:endParaRPr lang="en-GB" sz="1600" dirty="0"/>
          </a:p>
        </p:txBody>
      </p:sp>
      <p:grpSp>
        <p:nvGrpSpPr>
          <p:cNvPr id="33" name="Group 32"/>
          <p:cNvGrpSpPr/>
          <p:nvPr/>
        </p:nvGrpSpPr>
        <p:grpSpPr>
          <a:xfrm>
            <a:off x="647252" y="1459523"/>
            <a:ext cx="1387658" cy="1464334"/>
            <a:chOff x="592054" y="1628800"/>
            <a:chExt cx="1387658" cy="1464334"/>
          </a:xfrm>
        </p:grpSpPr>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3518" y="1680859"/>
              <a:ext cx="1107689" cy="1104497"/>
            </a:xfrm>
            <a:prstGeom prst="rect">
              <a:avLst/>
            </a:prstGeom>
            <a:ln>
              <a:noFill/>
            </a:ln>
          </p:spPr>
        </p:pic>
        <p:sp>
          <p:nvSpPr>
            <p:cNvPr id="35" name="TextBox 34"/>
            <p:cNvSpPr txBox="1"/>
            <p:nvPr/>
          </p:nvSpPr>
          <p:spPr>
            <a:xfrm>
              <a:off x="758436" y="2785356"/>
              <a:ext cx="900100" cy="307777"/>
            </a:xfrm>
            <a:prstGeom prst="rect">
              <a:avLst/>
            </a:prstGeom>
            <a:noFill/>
            <a:ln>
              <a:noFill/>
            </a:ln>
          </p:spPr>
          <p:txBody>
            <a:bodyPr wrap="square" rtlCol="0">
              <a:spAutoFit/>
            </a:bodyPr>
            <a:lstStyle/>
            <a:p>
              <a:pPr algn="ctr"/>
              <a:r>
                <a:rPr lang="en-GB" sz="1400" b="1" dirty="0" smtClean="0">
                  <a:solidFill>
                    <a:schemeClr val="tx2">
                      <a:lumMod val="50000"/>
                    </a:schemeClr>
                  </a:solidFill>
                </a:rPr>
                <a:t>Sight</a:t>
              </a:r>
              <a:endParaRPr lang="en-GB" sz="1400" b="1" dirty="0">
                <a:solidFill>
                  <a:schemeClr val="tx2">
                    <a:lumMod val="50000"/>
                  </a:schemeClr>
                </a:solidFill>
              </a:endParaRPr>
            </a:p>
          </p:txBody>
        </p:sp>
        <p:sp>
          <p:nvSpPr>
            <p:cNvPr id="36" name="Rectangle 35"/>
            <p:cNvSpPr/>
            <p:nvPr/>
          </p:nvSpPr>
          <p:spPr>
            <a:xfrm>
              <a:off x="592054" y="1628800"/>
              <a:ext cx="1387658" cy="146433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grpSp>
    </p:spTree>
    <p:extLst>
      <p:ext uri="{BB962C8B-B14F-4D97-AF65-F5344CB8AC3E}">
        <p14:creationId xmlns:p14="http://schemas.microsoft.com/office/powerpoint/2010/main" val="286155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620688"/>
            <a:ext cx="7992888" cy="984885"/>
          </a:xfrm>
          <a:prstGeom prst="rect">
            <a:avLst/>
          </a:prstGeom>
          <a:noFill/>
        </p:spPr>
        <p:txBody>
          <a:bodyPr wrap="square" rtlCol="0">
            <a:spAutoFit/>
          </a:bodyPr>
          <a:lstStyle/>
          <a:p>
            <a:r>
              <a:rPr lang="en-GB" sz="1400" dirty="0" smtClean="0"/>
              <a:t>We constantly get pieces of information about the world around us through our senses:  smells, sounds, textures, tastes, sights and information about our body.  A piece of sensory information is called a </a:t>
            </a:r>
            <a:r>
              <a:rPr lang="en-GB" sz="1600" b="1" dirty="0" smtClean="0">
                <a:solidFill>
                  <a:schemeClr val="tx2">
                    <a:lumMod val="75000"/>
                  </a:schemeClr>
                </a:solidFill>
              </a:rPr>
              <a:t>stimulus</a:t>
            </a:r>
            <a:r>
              <a:rPr lang="en-GB" sz="1600" b="1" dirty="0" smtClean="0">
                <a:solidFill>
                  <a:schemeClr val="accent2">
                    <a:lumMod val="50000"/>
                  </a:schemeClr>
                </a:solidFill>
              </a:rPr>
              <a:t> </a:t>
            </a:r>
            <a:r>
              <a:rPr lang="en-GB" sz="1400" dirty="0" smtClean="0"/>
              <a:t>(plural stimuli).  Our brains work to </a:t>
            </a:r>
            <a:r>
              <a:rPr lang="en-GB" sz="1600" b="1" dirty="0" smtClean="0">
                <a:solidFill>
                  <a:schemeClr val="tx2">
                    <a:lumMod val="75000"/>
                  </a:schemeClr>
                </a:solidFill>
              </a:rPr>
              <a:t>process</a:t>
            </a:r>
            <a:r>
              <a:rPr lang="en-GB" sz="1400" dirty="0" smtClean="0"/>
              <a:t> these stimuli:  to put them together and make sense of what we are experiencing.</a:t>
            </a:r>
            <a:endParaRPr lang="en-GB" sz="1400" dirty="0"/>
          </a:p>
        </p:txBody>
      </p:sp>
      <p:sp>
        <p:nvSpPr>
          <p:cNvPr id="11" name="Freeform 10"/>
          <p:cNvSpPr/>
          <p:nvPr/>
        </p:nvSpPr>
        <p:spPr>
          <a:xfrm>
            <a:off x="606298" y="2492257"/>
            <a:ext cx="1430596" cy="1043368"/>
          </a:xfrm>
          <a:custGeom>
            <a:avLst/>
            <a:gdLst>
              <a:gd name="connsiteX0" fmla="*/ 0 w 2435152"/>
              <a:gd name="connsiteY0" fmla="*/ 0 h 608160"/>
              <a:gd name="connsiteX1" fmla="*/ 2131072 w 2435152"/>
              <a:gd name="connsiteY1" fmla="*/ 0 h 608160"/>
              <a:gd name="connsiteX2" fmla="*/ 2435152 w 2435152"/>
              <a:gd name="connsiteY2" fmla="*/ 304080 h 608160"/>
              <a:gd name="connsiteX3" fmla="*/ 2131072 w 2435152"/>
              <a:gd name="connsiteY3" fmla="*/ 608160 h 608160"/>
              <a:gd name="connsiteX4" fmla="*/ 0 w 2435152"/>
              <a:gd name="connsiteY4" fmla="*/ 608160 h 608160"/>
              <a:gd name="connsiteX5" fmla="*/ 304080 w 2435152"/>
              <a:gd name="connsiteY5" fmla="*/ 304080 h 608160"/>
              <a:gd name="connsiteX6" fmla="*/ 0 w 2435152"/>
              <a:gd name="connsiteY6" fmla="*/ 0 h 6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5152" h="608160">
                <a:moveTo>
                  <a:pt x="0" y="0"/>
                </a:moveTo>
                <a:lnTo>
                  <a:pt x="2131072" y="0"/>
                </a:lnTo>
                <a:lnTo>
                  <a:pt x="2435152" y="304080"/>
                </a:lnTo>
                <a:lnTo>
                  <a:pt x="2131072" y="608160"/>
                </a:lnTo>
                <a:lnTo>
                  <a:pt x="0" y="608160"/>
                </a:lnTo>
                <a:lnTo>
                  <a:pt x="304080" y="30408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400" tIns="10160" rIns="304080" bIns="10160" numCol="1" spcCol="1270" anchor="ctr" anchorCtr="0">
            <a:noAutofit/>
          </a:bodyPr>
          <a:lstStyle/>
          <a:p>
            <a:pPr lvl="0" algn="l" defTabSz="711200" rtl="0">
              <a:lnSpc>
                <a:spcPct val="90000"/>
              </a:lnSpc>
              <a:spcBef>
                <a:spcPct val="0"/>
              </a:spcBef>
              <a:spcAft>
                <a:spcPct val="35000"/>
              </a:spcAft>
            </a:pPr>
            <a:r>
              <a:rPr lang="en-GB" sz="1600" b="1" kern="1200" dirty="0" smtClean="0"/>
              <a:t>Become aware</a:t>
            </a:r>
            <a:endParaRPr lang="en-GB" sz="1600" b="1" kern="1200" dirty="0"/>
          </a:p>
        </p:txBody>
      </p:sp>
      <p:sp>
        <p:nvSpPr>
          <p:cNvPr id="12" name="Freeform 11"/>
          <p:cNvSpPr/>
          <p:nvPr/>
        </p:nvSpPr>
        <p:spPr>
          <a:xfrm>
            <a:off x="495065" y="3661862"/>
            <a:ext cx="1653063" cy="1855370"/>
          </a:xfrm>
          <a:custGeom>
            <a:avLst/>
            <a:gdLst>
              <a:gd name="connsiteX0" fmla="*/ 0 w 2683553"/>
              <a:gd name="connsiteY0" fmla="*/ 0 h 517892"/>
              <a:gd name="connsiteX1" fmla="*/ 2424607 w 2683553"/>
              <a:gd name="connsiteY1" fmla="*/ 0 h 517892"/>
              <a:gd name="connsiteX2" fmla="*/ 2683553 w 2683553"/>
              <a:gd name="connsiteY2" fmla="*/ 258946 h 517892"/>
              <a:gd name="connsiteX3" fmla="*/ 2424607 w 2683553"/>
              <a:gd name="connsiteY3" fmla="*/ 517892 h 517892"/>
              <a:gd name="connsiteX4" fmla="*/ 0 w 2683553"/>
              <a:gd name="connsiteY4" fmla="*/ 517892 h 517892"/>
              <a:gd name="connsiteX5" fmla="*/ 258946 w 2683553"/>
              <a:gd name="connsiteY5" fmla="*/ 258946 h 517892"/>
              <a:gd name="connsiteX6" fmla="*/ 0 w 2683553"/>
              <a:gd name="connsiteY6" fmla="*/ 0 h 517892"/>
              <a:gd name="connsiteX0" fmla="*/ 0 w 2887295"/>
              <a:gd name="connsiteY0" fmla="*/ 0 h 517892"/>
              <a:gd name="connsiteX1" fmla="*/ 2424607 w 2887295"/>
              <a:gd name="connsiteY1" fmla="*/ 0 h 517892"/>
              <a:gd name="connsiteX2" fmla="*/ 2887295 w 2887295"/>
              <a:gd name="connsiteY2" fmla="*/ 258946 h 517892"/>
              <a:gd name="connsiteX3" fmla="*/ 2424607 w 2887295"/>
              <a:gd name="connsiteY3" fmla="*/ 517892 h 517892"/>
              <a:gd name="connsiteX4" fmla="*/ 0 w 2887295"/>
              <a:gd name="connsiteY4" fmla="*/ 517892 h 517892"/>
              <a:gd name="connsiteX5" fmla="*/ 258946 w 2887295"/>
              <a:gd name="connsiteY5" fmla="*/ 258946 h 517892"/>
              <a:gd name="connsiteX6" fmla="*/ 0 w 2887295"/>
              <a:gd name="connsiteY6" fmla="*/ 0 h 517892"/>
              <a:gd name="connsiteX0" fmla="*/ 0 w 2887295"/>
              <a:gd name="connsiteY0" fmla="*/ 0 h 517892"/>
              <a:gd name="connsiteX1" fmla="*/ 2424607 w 2887295"/>
              <a:gd name="connsiteY1" fmla="*/ 0 h 517892"/>
              <a:gd name="connsiteX2" fmla="*/ 2887295 w 2887295"/>
              <a:gd name="connsiteY2" fmla="*/ 258946 h 517892"/>
              <a:gd name="connsiteX3" fmla="*/ 2424607 w 2887295"/>
              <a:gd name="connsiteY3" fmla="*/ 517892 h 517892"/>
              <a:gd name="connsiteX4" fmla="*/ 0 w 2887295"/>
              <a:gd name="connsiteY4" fmla="*/ 517892 h 517892"/>
              <a:gd name="connsiteX5" fmla="*/ 462688 w 2887295"/>
              <a:gd name="connsiteY5" fmla="*/ 258946 h 517892"/>
              <a:gd name="connsiteX6" fmla="*/ 0 w 2887295"/>
              <a:gd name="connsiteY6" fmla="*/ 0 h 517892"/>
              <a:gd name="connsiteX0" fmla="*/ 0 w 3139378"/>
              <a:gd name="connsiteY0" fmla="*/ 0 h 517892"/>
              <a:gd name="connsiteX1" fmla="*/ 2424607 w 3139378"/>
              <a:gd name="connsiteY1" fmla="*/ 0 h 517892"/>
              <a:gd name="connsiteX2" fmla="*/ 3139378 w 3139378"/>
              <a:gd name="connsiteY2" fmla="*/ 258946 h 517892"/>
              <a:gd name="connsiteX3" fmla="*/ 2424607 w 3139378"/>
              <a:gd name="connsiteY3" fmla="*/ 517892 h 517892"/>
              <a:gd name="connsiteX4" fmla="*/ 0 w 3139378"/>
              <a:gd name="connsiteY4" fmla="*/ 517892 h 517892"/>
              <a:gd name="connsiteX5" fmla="*/ 462688 w 3139378"/>
              <a:gd name="connsiteY5" fmla="*/ 258946 h 517892"/>
              <a:gd name="connsiteX6" fmla="*/ 0 w 3139378"/>
              <a:gd name="connsiteY6" fmla="*/ 0 h 517892"/>
              <a:gd name="connsiteX0" fmla="*/ 0 w 3139378"/>
              <a:gd name="connsiteY0" fmla="*/ 0 h 517892"/>
              <a:gd name="connsiteX1" fmla="*/ 2424607 w 3139378"/>
              <a:gd name="connsiteY1" fmla="*/ 0 h 517892"/>
              <a:gd name="connsiteX2" fmla="*/ 3139378 w 3139378"/>
              <a:gd name="connsiteY2" fmla="*/ 258946 h 517892"/>
              <a:gd name="connsiteX3" fmla="*/ 2424607 w 3139378"/>
              <a:gd name="connsiteY3" fmla="*/ 517892 h 517892"/>
              <a:gd name="connsiteX4" fmla="*/ 0 w 3139378"/>
              <a:gd name="connsiteY4" fmla="*/ 517892 h 517892"/>
              <a:gd name="connsiteX5" fmla="*/ 630742 w 3139378"/>
              <a:gd name="connsiteY5" fmla="*/ 263063 h 517892"/>
              <a:gd name="connsiteX6" fmla="*/ 0 w 3139378"/>
              <a:gd name="connsiteY6" fmla="*/ 0 h 5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378" h="517892">
                <a:moveTo>
                  <a:pt x="0" y="0"/>
                </a:moveTo>
                <a:lnTo>
                  <a:pt x="2424607" y="0"/>
                </a:lnTo>
                <a:lnTo>
                  <a:pt x="3139378" y="258946"/>
                </a:lnTo>
                <a:lnTo>
                  <a:pt x="2424607" y="517892"/>
                </a:lnTo>
                <a:lnTo>
                  <a:pt x="0" y="517892"/>
                </a:lnTo>
                <a:lnTo>
                  <a:pt x="630742" y="263063"/>
                </a:lnTo>
                <a:lnTo>
                  <a:pt x="0" y="0"/>
                </a:lnTo>
                <a:close/>
              </a:path>
            </a:pathLst>
          </a:custGeom>
          <a:ln>
            <a:solidFill>
              <a:schemeClr val="accent2">
                <a:lumMod val="50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6350" rIns="258946" bIns="6350" numCol="1" spcCol="1270" anchor="ctr" anchorCtr="0">
            <a:noAutofit/>
          </a:bodyPr>
          <a:lstStyle/>
          <a:p>
            <a:pPr lvl="0" algn="l" defTabSz="444500" rtl="0">
              <a:lnSpc>
                <a:spcPct val="90000"/>
              </a:lnSpc>
              <a:spcBef>
                <a:spcPct val="0"/>
              </a:spcBef>
              <a:spcAft>
                <a:spcPct val="35000"/>
              </a:spcAft>
            </a:pPr>
            <a:r>
              <a:rPr lang="en-GB" sz="1300" kern="1200" dirty="0" smtClean="0"/>
              <a:t>The brain registers that it is receiving information through the sense.</a:t>
            </a:r>
            <a:endParaRPr lang="en-GB" sz="1300" kern="1200" dirty="0"/>
          </a:p>
        </p:txBody>
      </p:sp>
      <p:sp>
        <p:nvSpPr>
          <p:cNvPr id="13" name="Freeform 12"/>
          <p:cNvSpPr/>
          <p:nvPr/>
        </p:nvSpPr>
        <p:spPr>
          <a:xfrm>
            <a:off x="2079146" y="2492257"/>
            <a:ext cx="1322696" cy="1043368"/>
          </a:xfrm>
          <a:custGeom>
            <a:avLst/>
            <a:gdLst>
              <a:gd name="connsiteX0" fmla="*/ 0 w 2512054"/>
              <a:gd name="connsiteY0" fmla="*/ 0 h 608160"/>
              <a:gd name="connsiteX1" fmla="*/ 2207974 w 2512054"/>
              <a:gd name="connsiteY1" fmla="*/ 0 h 608160"/>
              <a:gd name="connsiteX2" fmla="*/ 2512054 w 2512054"/>
              <a:gd name="connsiteY2" fmla="*/ 304080 h 608160"/>
              <a:gd name="connsiteX3" fmla="*/ 2207974 w 2512054"/>
              <a:gd name="connsiteY3" fmla="*/ 608160 h 608160"/>
              <a:gd name="connsiteX4" fmla="*/ 0 w 2512054"/>
              <a:gd name="connsiteY4" fmla="*/ 608160 h 608160"/>
              <a:gd name="connsiteX5" fmla="*/ 304080 w 2512054"/>
              <a:gd name="connsiteY5" fmla="*/ 304080 h 608160"/>
              <a:gd name="connsiteX6" fmla="*/ 0 w 2512054"/>
              <a:gd name="connsiteY6" fmla="*/ 0 h 6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054" h="608160">
                <a:moveTo>
                  <a:pt x="0" y="0"/>
                </a:moveTo>
                <a:lnTo>
                  <a:pt x="2207974" y="0"/>
                </a:lnTo>
                <a:lnTo>
                  <a:pt x="2512054" y="304080"/>
                </a:lnTo>
                <a:lnTo>
                  <a:pt x="2207974" y="608160"/>
                </a:lnTo>
                <a:lnTo>
                  <a:pt x="0" y="608160"/>
                </a:lnTo>
                <a:lnTo>
                  <a:pt x="304080" y="304080"/>
                </a:lnTo>
                <a:lnTo>
                  <a:pt x="0" y="0"/>
                </a:lnTo>
                <a:close/>
              </a:path>
            </a:pathLst>
          </a:cu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4400" tIns="10160" rIns="304080" bIns="10160" numCol="1" spcCol="1270" anchor="ctr" anchorCtr="0">
            <a:noAutofit/>
          </a:bodyPr>
          <a:lstStyle/>
          <a:p>
            <a:pPr lvl="0" algn="l" defTabSz="711200" rtl="0">
              <a:lnSpc>
                <a:spcPct val="90000"/>
              </a:lnSpc>
              <a:spcBef>
                <a:spcPct val="0"/>
              </a:spcBef>
              <a:spcAft>
                <a:spcPct val="35000"/>
              </a:spcAft>
            </a:pPr>
            <a:r>
              <a:rPr lang="en-GB" sz="1600" b="1" kern="1200" dirty="0" smtClean="0"/>
              <a:t>Shift focus</a:t>
            </a:r>
            <a:endParaRPr lang="en-GB" sz="1600" b="1" kern="1200" dirty="0"/>
          </a:p>
        </p:txBody>
      </p:sp>
      <p:sp>
        <p:nvSpPr>
          <p:cNvPr id="14" name="Freeform 13"/>
          <p:cNvSpPr/>
          <p:nvPr/>
        </p:nvSpPr>
        <p:spPr>
          <a:xfrm>
            <a:off x="1953668" y="3661862"/>
            <a:ext cx="1573653" cy="1855370"/>
          </a:xfrm>
          <a:custGeom>
            <a:avLst/>
            <a:gdLst>
              <a:gd name="connsiteX0" fmla="*/ 0 w 2705132"/>
              <a:gd name="connsiteY0" fmla="*/ 0 h 504773"/>
              <a:gd name="connsiteX1" fmla="*/ 2452746 w 2705132"/>
              <a:gd name="connsiteY1" fmla="*/ 0 h 504773"/>
              <a:gd name="connsiteX2" fmla="*/ 2705132 w 2705132"/>
              <a:gd name="connsiteY2" fmla="*/ 252387 h 504773"/>
              <a:gd name="connsiteX3" fmla="*/ 2452746 w 2705132"/>
              <a:gd name="connsiteY3" fmla="*/ 504773 h 504773"/>
              <a:gd name="connsiteX4" fmla="*/ 0 w 2705132"/>
              <a:gd name="connsiteY4" fmla="*/ 504773 h 504773"/>
              <a:gd name="connsiteX5" fmla="*/ 252387 w 2705132"/>
              <a:gd name="connsiteY5" fmla="*/ 252387 h 504773"/>
              <a:gd name="connsiteX6" fmla="*/ 0 w 2705132"/>
              <a:gd name="connsiteY6" fmla="*/ 0 h 504773"/>
              <a:gd name="connsiteX0" fmla="*/ 0 w 2705132"/>
              <a:gd name="connsiteY0" fmla="*/ 0 h 504773"/>
              <a:gd name="connsiteX1" fmla="*/ 2452746 w 2705132"/>
              <a:gd name="connsiteY1" fmla="*/ 0 h 504773"/>
              <a:gd name="connsiteX2" fmla="*/ 2705132 w 2705132"/>
              <a:gd name="connsiteY2" fmla="*/ 252387 h 504773"/>
              <a:gd name="connsiteX3" fmla="*/ 2452746 w 2705132"/>
              <a:gd name="connsiteY3" fmla="*/ 504773 h 504773"/>
              <a:gd name="connsiteX4" fmla="*/ 0 w 2705132"/>
              <a:gd name="connsiteY4" fmla="*/ 504773 h 504773"/>
              <a:gd name="connsiteX5" fmla="*/ 486148 w 2705132"/>
              <a:gd name="connsiteY5" fmla="*/ 248145 h 504773"/>
              <a:gd name="connsiteX6" fmla="*/ 0 w 2705132"/>
              <a:gd name="connsiteY6" fmla="*/ 0 h 504773"/>
              <a:gd name="connsiteX0" fmla="*/ 0 w 3084994"/>
              <a:gd name="connsiteY0" fmla="*/ 0 h 504773"/>
              <a:gd name="connsiteX1" fmla="*/ 2452746 w 3084994"/>
              <a:gd name="connsiteY1" fmla="*/ 0 h 504773"/>
              <a:gd name="connsiteX2" fmla="*/ 3084994 w 3084994"/>
              <a:gd name="connsiteY2" fmla="*/ 252387 h 504773"/>
              <a:gd name="connsiteX3" fmla="*/ 2452746 w 3084994"/>
              <a:gd name="connsiteY3" fmla="*/ 504773 h 504773"/>
              <a:gd name="connsiteX4" fmla="*/ 0 w 3084994"/>
              <a:gd name="connsiteY4" fmla="*/ 504773 h 504773"/>
              <a:gd name="connsiteX5" fmla="*/ 486148 w 3084994"/>
              <a:gd name="connsiteY5" fmla="*/ 248145 h 504773"/>
              <a:gd name="connsiteX6" fmla="*/ 0 w 3084994"/>
              <a:gd name="connsiteY6" fmla="*/ 0 h 504773"/>
              <a:gd name="connsiteX0" fmla="*/ 0 w 2968112"/>
              <a:gd name="connsiteY0" fmla="*/ 0 h 504773"/>
              <a:gd name="connsiteX1" fmla="*/ 2452746 w 2968112"/>
              <a:gd name="connsiteY1" fmla="*/ 0 h 504773"/>
              <a:gd name="connsiteX2" fmla="*/ 2968112 w 2968112"/>
              <a:gd name="connsiteY2" fmla="*/ 252387 h 504773"/>
              <a:gd name="connsiteX3" fmla="*/ 2452746 w 2968112"/>
              <a:gd name="connsiteY3" fmla="*/ 504773 h 504773"/>
              <a:gd name="connsiteX4" fmla="*/ 0 w 2968112"/>
              <a:gd name="connsiteY4" fmla="*/ 504773 h 504773"/>
              <a:gd name="connsiteX5" fmla="*/ 486148 w 2968112"/>
              <a:gd name="connsiteY5" fmla="*/ 248145 h 504773"/>
              <a:gd name="connsiteX6" fmla="*/ 0 w 2968112"/>
              <a:gd name="connsiteY6" fmla="*/ 0 h 504773"/>
              <a:gd name="connsiteX0" fmla="*/ 0 w 3144960"/>
              <a:gd name="connsiteY0" fmla="*/ 0 h 504773"/>
              <a:gd name="connsiteX1" fmla="*/ 2452746 w 3144960"/>
              <a:gd name="connsiteY1" fmla="*/ 0 h 504773"/>
              <a:gd name="connsiteX2" fmla="*/ 3144960 w 3144960"/>
              <a:gd name="connsiteY2" fmla="*/ 248374 h 504773"/>
              <a:gd name="connsiteX3" fmla="*/ 2452746 w 3144960"/>
              <a:gd name="connsiteY3" fmla="*/ 504773 h 504773"/>
              <a:gd name="connsiteX4" fmla="*/ 0 w 3144960"/>
              <a:gd name="connsiteY4" fmla="*/ 504773 h 504773"/>
              <a:gd name="connsiteX5" fmla="*/ 486148 w 3144960"/>
              <a:gd name="connsiteY5" fmla="*/ 248145 h 504773"/>
              <a:gd name="connsiteX6" fmla="*/ 0 w 3144960"/>
              <a:gd name="connsiteY6" fmla="*/ 0 h 504773"/>
              <a:gd name="connsiteX0" fmla="*/ 0 w 3144960"/>
              <a:gd name="connsiteY0" fmla="*/ 0 h 504773"/>
              <a:gd name="connsiteX1" fmla="*/ 2452746 w 3144960"/>
              <a:gd name="connsiteY1" fmla="*/ 0 h 504773"/>
              <a:gd name="connsiteX2" fmla="*/ 3144960 w 3144960"/>
              <a:gd name="connsiteY2" fmla="*/ 248374 h 504773"/>
              <a:gd name="connsiteX3" fmla="*/ 2452746 w 3144960"/>
              <a:gd name="connsiteY3" fmla="*/ 504773 h 504773"/>
              <a:gd name="connsiteX4" fmla="*/ 0 w 3144960"/>
              <a:gd name="connsiteY4" fmla="*/ 504773 h 504773"/>
              <a:gd name="connsiteX5" fmla="*/ 751421 w 3144960"/>
              <a:gd name="connsiteY5" fmla="*/ 248145 h 504773"/>
              <a:gd name="connsiteX6" fmla="*/ 0 w 3144960"/>
              <a:gd name="connsiteY6" fmla="*/ 0 h 50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960" h="504773">
                <a:moveTo>
                  <a:pt x="0" y="0"/>
                </a:moveTo>
                <a:lnTo>
                  <a:pt x="2452746" y="0"/>
                </a:lnTo>
                <a:lnTo>
                  <a:pt x="3144960" y="248374"/>
                </a:lnTo>
                <a:lnTo>
                  <a:pt x="2452746" y="504773"/>
                </a:lnTo>
                <a:lnTo>
                  <a:pt x="0" y="504773"/>
                </a:lnTo>
                <a:lnTo>
                  <a:pt x="751421" y="248145"/>
                </a:lnTo>
                <a:lnTo>
                  <a:pt x="0" y="0"/>
                </a:lnTo>
                <a:close/>
              </a:path>
            </a:pathLst>
          </a:custGeom>
          <a:ln>
            <a:solidFill>
              <a:schemeClr val="accent3">
                <a:lumMod val="50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6000" tIns="6350" rIns="252386" bIns="6350" numCol="1" spcCol="1270" anchor="ctr" anchorCtr="0">
            <a:noAutofit/>
          </a:bodyPr>
          <a:lstStyle/>
          <a:p>
            <a:pPr lvl="0" algn="l" defTabSz="444500" rtl="0">
              <a:lnSpc>
                <a:spcPct val="90000"/>
              </a:lnSpc>
              <a:spcBef>
                <a:spcPct val="0"/>
              </a:spcBef>
              <a:spcAft>
                <a:spcPct val="35000"/>
              </a:spcAft>
            </a:pPr>
            <a:r>
              <a:rPr lang="en-GB" sz="1300" kern="1200" dirty="0" smtClean="0"/>
              <a:t>Attention is directed towards that stimulus.</a:t>
            </a:r>
            <a:endParaRPr lang="en-GB" sz="1300" kern="1200" dirty="0"/>
          </a:p>
        </p:txBody>
      </p:sp>
      <p:sp>
        <p:nvSpPr>
          <p:cNvPr id="15" name="Freeform 14"/>
          <p:cNvSpPr/>
          <p:nvPr/>
        </p:nvSpPr>
        <p:spPr>
          <a:xfrm>
            <a:off x="3401987" y="2492256"/>
            <a:ext cx="1998808" cy="1043369"/>
          </a:xfrm>
          <a:custGeom>
            <a:avLst/>
            <a:gdLst>
              <a:gd name="connsiteX0" fmla="*/ 0 w 2691872"/>
              <a:gd name="connsiteY0" fmla="*/ 0 h 608160"/>
              <a:gd name="connsiteX1" fmla="*/ 2387792 w 2691872"/>
              <a:gd name="connsiteY1" fmla="*/ 0 h 608160"/>
              <a:gd name="connsiteX2" fmla="*/ 2691872 w 2691872"/>
              <a:gd name="connsiteY2" fmla="*/ 304080 h 608160"/>
              <a:gd name="connsiteX3" fmla="*/ 2387792 w 2691872"/>
              <a:gd name="connsiteY3" fmla="*/ 608160 h 608160"/>
              <a:gd name="connsiteX4" fmla="*/ 0 w 2691872"/>
              <a:gd name="connsiteY4" fmla="*/ 608160 h 608160"/>
              <a:gd name="connsiteX5" fmla="*/ 304080 w 2691872"/>
              <a:gd name="connsiteY5" fmla="*/ 304080 h 608160"/>
              <a:gd name="connsiteX6" fmla="*/ 0 w 2691872"/>
              <a:gd name="connsiteY6" fmla="*/ 0 h 6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872" h="608160">
                <a:moveTo>
                  <a:pt x="0" y="0"/>
                </a:moveTo>
                <a:lnTo>
                  <a:pt x="2387792" y="0"/>
                </a:lnTo>
                <a:lnTo>
                  <a:pt x="2691872" y="304080"/>
                </a:lnTo>
                <a:lnTo>
                  <a:pt x="2387792" y="608160"/>
                </a:lnTo>
                <a:lnTo>
                  <a:pt x="0" y="608160"/>
                </a:lnTo>
                <a:lnTo>
                  <a:pt x="304080" y="304080"/>
                </a:lnTo>
                <a:lnTo>
                  <a:pt x="0" y="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400" tIns="10160" rIns="304080" bIns="10160" numCol="1" spcCol="1270" anchor="ctr" anchorCtr="0">
            <a:noAutofit/>
          </a:bodyPr>
          <a:lstStyle/>
          <a:p>
            <a:pPr lvl="0" algn="l" defTabSz="711200" rtl="0">
              <a:lnSpc>
                <a:spcPct val="90000"/>
              </a:lnSpc>
              <a:spcBef>
                <a:spcPct val="0"/>
              </a:spcBef>
              <a:spcAft>
                <a:spcPct val="35000"/>
              </a:spcAft>
            </a:pPr>
            <a:r>
              <a:rPr lang="en-GB" sz="1600" b="1" kern="1200" dirty="0" smtClean="0"/>
              <a:t>Make sense of the stimulus</a:t>
            </a:r>
            <a:endParaRPr lang="en-GB" sz="1600" b="1" kern="1200" dirty="0"/>
          </a:p>
        </p:txBody>
      </p:sp>
      <p:sp>
        <p:nvSpPr>
          <p:cNvPr id="16" name="Freeform 15"/>
          <p:cNvSpPr/>
          <p:nvPr/>
        </p:nvSpPr>
        <p:spPr>
          <a:xfrm>
            <a:off x="3390378" y="3661862"/>
            <a:ext cx="2117725" cy="1855370"/>
          </a:xfrm>
          <a:custGeom>
            <a:avLst/>
            <a:gdLst>
              <a:gd name="connsiteX0" fmla="*/ 0 w 1261933"/>
              <a:gd name="connsiteY0" fmla="*/ 0 h 504773"/>
              <a:gd name="connsiteX1" fmla="*/ 1009547 w 1261933"/>
              <a:gd name="connsiteY1" fmla="*/ 0 h 504773"/>
              <a:gd name="connsiteX2" fmla="*/ 1261933 w 1261933"/>
              <a:gd name="connsiteY2" fmla="*/ 252387 h 504773"/>
              <a:gd name="connsiteX3" fmla="*/ 1009547 w 1261933"/>
              <a:gd name="connsiteY3" fmla="*/ 504773 h 504773"/>
              <a:gd name="connsiteX4" fmla="*/ 0 w 1261933"/>
              <a:gd name="connsiteY4" fmla="*/ 504773 h 504773"/>
              <a:gd name="connsiteX5" fmla="*/ 252387 w 1261933"/>
              <a:gd name="connsiteY5" fmla="*/ 252387 h 504773"/>
              <a:gd name="connsiteX6" fmla="*/ 0 w 1261933"/>
              <a:gd name="connsiteY6" fmla="*/ 0 h 50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933" h="504773">
                <a:moveTo>
                  <a:pt x="0" y="0"/>
                </a:moveTo>
                <a:lnTo>
                  <a:pt x="1009547" y="0"/>
                </a:lnTo>
                <a:lnTo>
                  <a:pt x="1261933" y="252387"/>
                </a:lnTo>
                <a:lnTo>
                  <a:pt x="1009547" y="504773"/>
                </a:lnTo>
                <a:lnTo>
                  <a:pt x="0" y="504773"/>
                </a:lnTo>
                <a:lnTo>
                  <a:pt x="252387" y="252387"/>
                </a:lnTo>
                <a:lnTo>
                  <a:pt x="0" y="0"/>
                </a:lnTo>
                <a:close/>
              </a:path>
            </a:pathLst>
          </a:custGeom>
          <a:ln>
            <a:solidFill>
              <a:schemeClr val="accent4">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2000" tIns="6350" rIns="288000" bIns="6350" numCol="1" spcCol="1270" anchor="ctr" anchorCtr="0">
            <a:noAutofit/>
          </a:bodyPr>
          <a:lstStyle/>
          <a:p>
            <a:pPr lvl="0" defTabSz="444500" rtl="0">
              <a:lnSpc>
                <a:spcPct val="90000"/>
              </a:lnSpc>
              <a:spcBef>
                <a:spcPct val="0"/>
              </a:spcBef>
              <a:spcAft>
                <a:spcPct val="35000"/>
              </a:spcAft>
            </a:pPr>
            <a:r>
              <a:rPr lang="en-GB" sz="1300" kern="1200" dirty="0" smtClean="0"/>
              <a:t>The information is put together with other information from the environment and past experience (the context) to work out what is happening.</a:t>
            </a:r>
            <a:endParaRPr lang="en-GB" sz="1300" kern="1200" dirty="0"/>
          </a:p>
        </p:txBody>
      </p:sp>
      <p:sp>
        <p:nvSpPr>
          <p:cNvPr id="17" name="Freeform 16"/>
          <p:cNvSpPr/>
          <p:nvPr/>
        </p:nvSpPr>
        <p:spPr>
          <a:xfrm>
            <a:off x="5294441" y="2492257"/>
            <a:ext cx="1767691" cy="1041788"/>
          </a:xfrm>
          <a:custGeom>
            <a:avLst/>
            <a:gdLst>
              <a:gd name="connsiteX0" fmla="*/ 0 w 2528535"/>
              <a:gd name="connsiteY0" fmla="*/ 0 h 608160"/>
              <a:gd name="connsiteX1" fmla="*/ 2224455 w 2528535"/>
              <a:gd name="connsiteY1" fmla="*/ 0 h 608160"/>
              <a:gd name="connsiteX2" fmla="*/ 2528535 w 2528535"/>
              <a:gd name="connsiteY2" fmla="*/ 304080 h 608160"/>
              <a:gd name="connsiteX3" fmla="*/ 2224455 w 2528535"/>
              <a:gd name="connsiteY3" fmla="*/ 608160 h 608160"/>
              <a:gd name="connsiteX4" fmla="*/ 0 w 2528535"/>
              <a:gd name="connsiteY4" fmla="*/ 608160 h 608160"/>
              <a:gd name="connsiteX5" fmla="*/ 304080 w 2528535"/>
              <a:gd name="connsiteY5" fmla="*/ 304080 h 608160"/>
              <a:gd name="connsiteX6" fmla="*/ 0 w 2528535"/>
              <a:gd name="connsiteY6" fmla="*/ 0 h 6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35" h="608160">
                <a:moveTo>
                  <a:pt x="0" y="0"/>
                </a:moveTo>
                <a:lnTo>
                  <a:pt x="2224455" y="0"/>
                </a:lnTo>
                <a:lnTo>
                  <a:pt x="2528535" y="304080"/>
                </a:lnTo>
                <a:lnTo>
                  <a:pt x="2224455" y="608160"/>
                </a:lnTo>
                <a:lnTo>
                  <a:pt x="0" y="608160"/>
                </a:lnTo>
                <a:lnTo>
                  <a:pt x="304080" y="304080"/>
                </a:lnTo>
                <a:lnTo>
                  <a:pt x="0" y="0"/>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400" tIns="10160" rIns="304080" bIns="10160" numCol="1" spcCol="1270" anchor="ctr" anchorCtr="0">
            <a:noAutofit/>
          </a:bodyPr>
          <a:lstStyle/>
          <a:p>
            <a:pPr lvl="0" algn="l" defTabSz="711200" rtl="0">
              <a:lnSpc>
                <a:spcPct val="90000"/>
              </a:lnSpc>
              <a:spcBef>
                <a:spcPct val="0"/>
              </a:spcBef>
              <a:spcAft>
                <a:spcPct val="35000"/>
              </a:spcAft>
            </a:pPr>
            <a:r>
              <a:rPr lang="en-GB" sz="1600" b="1" kern="1200" dirty="0" smtClean="0"/>
              <a:t>Decide if response is needed</a:t>
            </a:r>
            <a:endParaRPr lang="en-GB" sz="1600" b="1" kern="1200" dirty="0"/>
          </a:p>
        </p:txBody>
      </p:sp>
      <p:sp>
        <p:nvSpPr>
          <p:cNvPr id="18" name="Freeform 17"/>
          <p:cNvSpPr/>
          <p:nvPr/>
        </p:nvSpPr>
        <p:spPr>
          <a:xfrm>
            <a:off x="5282833" y="3661862"/>
            <a:ext cx="1790906" cy="1855370"/>
          </a:xfrm>
          <a:custGeom>
            <a:avLst/>
            <a:gdLst>
              <a:gd name="connsiteX0" fmla="*/ 0 w 1261933"/>
              <a:gd name="connsiteY0" fmla="*/ 0 h 504773"/>
              <a:gd name="connsiteX1" fmla="*/ 1009547 w 1261933"/>
              <a:gd name="connsiteY1" fmla="*/ 0 h 504773"/>
              <a:gd name="connsiteX2" fmla="*/ 1261933 w 1261933"/>
              <a:gd name="connsiteY2" fmla="*/ 252387 h 504773"/>
              <a:gd name="connsiteX3" fmla="*/ 1009547 w 1261933"/>
              <a:gd name="connsiteY3" fmla="*/ 504773 h 504773"/>
              <a:gd name="connsiteX4" fmla="*/ 0 w 1261933"/>
              <a:gd name="connsiteY4" fmla="*/ 504773 h 504773"/>
              <a:gd name="connsiteX5" fmla="*/ 252387 w 1261933"/>
              <a:gd name="connsiteY5" fmla="*/ 252387 h 504773"/>
              <a:gd name="connsiteX6" fmla="*/ 0 w 1261933"/>
              <a:gd name="connsiteY6" fmla="*/ 0 h 50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933" h="504773">
                <a:moveTo>
                  <a:pt x="0" y="0"/>
                </a:moveTo>
                <a:lnTo>
                  <a:pt x="1009547" y="0"/>
                </a:lnTo>
                <a:lnTo>
                  <a:pt x="1261933" y="252387"/>
                </a:lnTo>
                <a:lnTo>
                  <a:pt x="1009547" y="504773"/>
                </a:lnTo>
                <a:lnTo>
                  <a:pt x="0" y="504773"/>
                </a:lnTo>
                <a:lnTo>
                  <a:pt x="252387" y="252387"/>
                </a:lnTo>
                <a:lnTo>
                  <a:pt x="0" y="0"/>
                </a:lnTo>
                <a:close/>
              </a:path>
            </a:pathLst>
          </a:custGeom>
          <a:ln>
            <a:solidFill>
              <a:schemeClr val="tx2">
                <a:lumMod val="60000"/>
                <a:lumOff val="4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2000" tIns="6350" rIns="252386" bIns="6350" numCol="1" spcCol="1270" anchor="ctr" anchorCtr="0">
            <a:noAutofit/>
          </a:bodyPr>
          <a:lstStyle/>
          <a:p>
            <a:pPr lvl="0" defTabSz="444500" rtl="0">
              <a:lnSpc>
                <a:spcPct val="90000"/>
              </a:lnSpc>
              <a:spcBef>
                <a:spcPct val="0"/>
              </a:spcBef>
              <a:spcAft>
                <a:spcPct val="35000"/>
              </a:spcAft>
            </a:pPr>
            <a:r>
              <a:rPr lang="en-GB" sz="1300" dirty="0" smtClean="0"/>
              <a:t>The decision about whether a response is needed is often unconscious – we aren’t aware of it.</a:t>
            </a:r>
            <a:endParaRPr lang="en-GB" sz="1300" kern="1200" dirty="0"/>
          </a:p>
        </p:txBody>
      </p:sp>
      <p:sp>
        <p:nvSpPr>
          <p:cNvPr id="19" name="Freeform 18"/>
          <p:cNvSpPr/>
          <p:nvPr/>
        </p:nvSpPr>
        <p:spPr>
          <a:xfrm>
            <a:off x="7073739" y="2492257"/>
            <a:ext cx="1517228" cy="1041788"/>
          </a:xfrm>
          <a:custGeom>
            <a:avLst/>
            <a:gdLst>
              <a:gd name="connsiteX0" fmla="*/ 0 w 2614407"/>
              <a:gd name="connsiteY0" fmla="*/ 0 h 608160"/>
              <a:gd name="connsiteX1" fmla="*/ 2310327 w 2614407"/>
              <a:gd name="connsiteY1" fmla="*/ 0 h 608160"/>
              <a:gd name="connsiteX2" fmla="*/ 2614407 w 2614407"/>
              <a:gd name="connsiteY2" fmla="*/ 304080 h 608160"/>
              <a:gd name="connsiteX3" fmla="*/ 2310327 w 2614407"/>
              <a:gd name="connsiteY3" fmla="*/ 608160 h 608160"/>
              <a:gd name="connsiteX4" fmla="*/ 0 w 2614407"/>
              <a:gd name="connsiteY4" fmla="*/ 608160 h 608160"/>
              <a:gd name="connsiteX5" fmla="*/ 304080 w 2614407"/>
              <a:gd name="connsiteY5" fmla="*/ 304080 h 608160"/>
              <a:gd name="connsiteX6" fmla="*/ 0 w 2614407"/>
              <a:gd name="connsiteY6" fmla="*/ 0 h 6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4407" h="608160">
                <a:moveTo>
                  <a:pt x="0" y="0"/>
                </a:moveTo>
                <a:lnTo>
                  <a:pt x="2310327" y="0"/>
                </a:lnTo>
                <a:lnTo>
                  <a:pt x="2614407" y="304080"/>
                </a:lnTo>
                <a:lnTo>
                  <a:pt x="2310327" y="608160"/>
                </a:lnTo>
                <a:lnTo>
                  <a:pt x="0" y="608160"/>
                </a:lnTo>
                <a:lnTo>
                  <a:pt x="304080" y="304080"/>
                </a:lnTo>
                <a:lnTo>
                  <a:pt x="0" y="0"/>
                </a:lnTo>
                <a:close/>
              </a:path>
            </a:pathLst>
          </a:custGeom>
          <a:solidFill>
            <a:schemeClr val="bg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400" tIns="10160" rIns="304080" bIns="10160" numCol="1" spcCol="1270" anchor="ctr" anchorCtr="0">
            <a:noAutofit/>
          </a:bodyPr>
          <a:lstStyle/>
          <a:p>
            <a:pPr lvl="0" algn="l" defTabSz="711200" rtl="0">
              <a:lnSpc>
                <a:spcPct val="90000"/>
              </a:lnSpc>
              <a:spcBef>
                <a:spcPct val="0"/>
              </a:spcBef>
              <a:spcAft>
                <a:spcPct val="35000"/>
              </a:spcAft>
            </a:pPr>
            <a:r>
              <a:rPr lang="en-GB" sz="1600" b="1" kern="1200" dirty="0" smtClean="0"/>
              <a:t>Respond</a:t>
            </a:r>
            <a:endParaRPr lang="en-GB" sz="1600" b="1" kern="1200" dirty="0"/>
          </a:p>
        </p:txBody>
      </p:sp>
      <p:sp>
        <p:nvSpPr>
          <p:cNvPr id="20" name="Freeform 19"/>
          <p:cNvSpPr/>
          <p:nvPr/>
        </p:nvSpPr>
        <p:spPr>
          <a:xfrm>
            <a:off x="7073739" y="3661862"/>
            <a:ext cx="1517228" cy="1855370"/>
          </a:xfrm>
          <a:custGeom>
            <a:avLst/>
            <a:gdLst>
              <a:gd name="connsiteX0" fmla="*/ 0 w 1261933"/>
              <a:gd name="connsiteY0" fmla="*/ 0 h 504773"/>
              <a:gd name="connsiteX1" fmla="*/ 1009547 w 1261933"/>
              <a:gd name="connsiteY1" fmla="*/ 0 h 504773"/>
              <a:gd name="connsiteX2" fmla="*/ 1261933 w 1261933"/>
              <a:gd name="connsiteY2" fmla="*/ 252387 h 504773"/>
              <a:gd name="connsiteX3" fmla="*/ 1009547 w 1261933"/>
              <a:gd name="connsiteY3" fmla="*/ 504773 h 504773"/>
              <a:gd name="connsiteX4" fmla="*/ 0 w 1261933"/>
              <a:gd name="connsiteY4" fmla="*/ 504773 h 504773"/>
              <a:gd name="connsiteX5" fmla="*/ 252387 w 1261933"/>
              <a:gd name="connsiteY5" fmla="*/ 252387 h 504773"/>
              <a:gd name="connsiteX6" fmla="*/ 0 w 1261933"/>
              <a:gd name="connsiteY6" fmla="*/ 0 h 50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933" h="504773">
                <a:moveTo>
                  <a:pt x="0" y="0"/>
                </a:moveTo>
                <a:lnTo>
                  <a:pt x="1009547" y="0"/>
                </a:lnTo>
                <a:lnTo>
                  <a:pt x="1261933" y="252387"/>
                </a:lnTo>
                <a:lnTo>
                  <a:pt x="1009547" y="504773"/>
                </a:lnTo>
                <a:lnTo>
                  <a:pt x="0" y="504773"/>
                </a:lnTo>
                <a:lnTo>
                  <a:pt x="252387" y="252387"/>
                </a:lnTo>
                <a:lnTo>
                  <a:pt x="0" y="0"/>
                </a:lnTo>
                <a:close/>
              </a:path>
            </a:pathLst>
          </a:custGeom>
          <a:ln>
            <a:solidFill>
              <a:schemeClr val="bg2">
                <a:lumMod val="5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0" tIns="6350" rIns="252386" bIns="6350" numCol="1" spcCol="1270" anchor="ctr" anchorCtr="0">
            <a:noAutofit/>
          </a:bodyPr>
          <a:lstStyle/>
          <a:p>
            <a:pPr lvl="0" defTabSz="444500" rtl="0">
              <a:lnSpc>
                <a:spcPct val="90000"/>
              </a:lnSpc>
              <a:spcBef>
                <a:spcPct val="0"/>
              </a:spcBef>
              <a:spcAft>
                <a:spcPct val="35000"/>
              </a:spcAft>
            </a:pPr>
            <a:r>
              <a:rPr lang="en-GB" sz="1300" kern="1200" dirty="0" smtClean="0"/>
              <a:t>A response, or reaction to a stimulus can be emotional as well as physical.</a:t>
            </a:r>
            <a:endParaRPr lang="en-GB" sz="1300" kern="1200" dirty="0"/>
          </a:p>
        </p:txBody>
      </p:sp>
      <p:sp>
        <p:nvSpPr>
          <p:cNvPr id="2" name="TextBox 1"/>
          <p:cNvSpPr txBox="1"/>
          <p:nvPr/>
        </p:nvSpPr>
        <p:spPr>
          <a:xfrm>
            <a:off x="545631" y="1622448"/>
            <a:ext cx="7924229" cy="738664"/>
          </a:xfrm>
          <a:prstGeom prst="rect">
            <a:avLst/>
          </a:prstGeom>
          <a:noFill/>
        </p:spPr>
        <p:txBody>
          <a:bodyPr wrap="square" rtlCol="0">
            <a:spAutoFit/>
          </a:bodyPr>
          <a:lstStyle/>
          <a:p>
            <a:r>
              <a:rPr lang="en-GB" sz="1400" dirty="0" smtClean="0"/>
              <a:t>There are five main stages to processing sensory information.</a:t>
            </a:r>
          </a:p>
          <a:p>
            <a:endParaRPr lang="en-GB" sz="1400" dirty="0"/>
          </a:p>
          <a:p>
            <a:r>
              <a:rPr lang="en-GB" sz="1400" b="1" dirty="0" smtClean="0"/>
              <a:t>Click on </a:t>
            </a:r>
            <a:r>
              <a:rPr lang="en-GB" sz="1400" dirty="0" smtClean="0"/>
              <a:t>to see more information about each stage.</a:t>
            </a:r>
            <a:endParaRPr lang="en-GB" sz="1400" dirty="0"/>
          </a:p>
        </p:txBody>
      </p:sp>
    </p:spTree>
    <p:extLst>
      <p:ext uri="{BB962C8B-B14F-4D97-AF65-F5344CB8AC3E}">
        <p14:creationId xmlns:p14="http://schemas.microsoft.com/office/powerpoint/2010/main" val="206845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59632" y="627853"/>
            <a:ext cx="5184576" cy="830997"/>
          </a:xfrm>
          <a:prstGeom prst="rect">
            <a:avLst/>
          </a:prstGeom>
          <a:noFill/>
        </p:spPr>
        <p:txBody>
          <a:bodyPr wrap="square" rtlCol="0">
            <a:spAutoFit/>
          </a:bodyPr>
          <a:lstStyle/>
          <a:p>
            <a:r>
              <a:rPr lang="en-GB" sz="1600" dirty="0" smtClean="0"/>
              <a:t>Let’s look at an example.  You are about to leave the supermarket, when this happens.  </a:t>
            </a:r>
          </a:p>
          <a:p>
            <a:r>
              <a:rPr lang="en-GB" sz="1600" b="1" dirty="0" smtClean="0"/>
              <a:t>Hover over the picture and press the play arrow.</a:t>
            </a:r>
            <a:endParaRPr lang="en-GB" sz="1600" b="1" dirty="0"/>
          </a:p>
        </p:txBody>
      </p:sp>
      <p:pic>
        <p:nvPicPr>
          <p:cNvPr id="6" name="labrador-barking-daniel_simon.wav"/>
          <p:cNvPicPr>
            <a:picLocks noChangeAspect="1"/>
          </p:cNvPicPr>
          <p:nvPr>
            <a:audioFile r:link="rId1"/>
            <p:extLst>
              <p:ext uri="{DAA4B4D4-6D71-4841-9C94-3DE7FCFB9230}">
                <p14:media xmlns:p14="http://schemas.microsoft.com/office/powerpoint/2010/main" r:embed="rId2">
                  <p14:trim end="16442.6963"/>
                </p14:media>
              </p:ext>
            </p:extLst>
          </p:nvPr>
        </p:nvPicPr>
        <p:blipFill>
          <a:blip r:embed="rId4">
            <a:extLst>
              <a:ext uri="{28A0092B-C50C-407E-A947-70E740481C1C}">
                <a14:useLocalDpi xmlns:a14="http://schemas.microsoft.com/office/drawing/2010/main" val="0"/>
              </a:ext>
            </a:extLst>
          </a:blip>
          <a:stretch>
            <a:fillRect/>
          </a:stretch>
        </p:blipFill>
        <p:spPr>
          <a:xfrm>
            <a:off x="6574573" y="571931"/>
            <a:ext cx="891397" cy="886919"/>
          </a:xfrm>
          <a:prstGeom prst="rect">
            <a:avLst/>
          </a:prstGeom>
        </p:spPr>
      </p:pic>
      <p:sp>
        <p:nvSpPr>
          <p:cNvPr id="23" name="TextBox 22"/>
          <p:cNvSpPr txBox="1"/>
          <p:nvPr/>
        </p:nvSpPr>
        <p:spPr>
          <a:xfrm>
            <a:off x="2123728" y="1613991"/>
            <a:ext cx="6362168" cy="553998"/>
          </a:xfrm>
          <a:prstGeom prst="rect">
            <a:avLst/>
          </a:prstGeom>
          <a:noFill/>
        </p:spPr>
        <p:txBody>
          <a:bodyPr wrap="square" rtlCol="0">
            <a:spAutoFit/>
          </a:bodyPr>
          <a:lstStyle/>
          <a:p>
            <a:r>
              <a:rPr lang="en-GB" sz="1500" dirty="0" smtClean="0">
                <a:latin typeface="Calibri" panose="020F0502020204030204" pitchFamily="34" charset="0"/>
              </a:rPr>
              <a:t>The brain </a:t>
            </a:r>
            <a:r>
              <a:rPr lang="en-GB" sz="1400" dirty="0" smtClean="0">
                <a:latin typeface="Calibri" panose="020F0502020204030204" pitchFamily="34" charset="0"/>
              </a:rPr>
              <a:t>registers</a:t>
            </a:r>
            <a:r>
              <a:rPr lang="en-GB" sz="1500" dirty="0" smtClean="0">
                <a:latin typeface="Calibri" panose="020F0502020204030204" pitchFamily="34" charset="0"/>
              </a:rPr>
              <a:t> that there is a new stimulus in the environment – a new sound.</a:t>
            </a:r>
            <a:endParaRPr lang="en-GB" sz="1500" dirty="0">
              <a:latin typeface="Calibri" panose="020F0502020204030204" pitchFamily="34" charset="0"/>
            </a:endParaRPr>
          </a:p>
        </p:txBody>
      </p:sp>
      <p:sp>
        <p:nvSpPr>
          <p:cNvPr id="24" name="TextBox 23"/>
          <p:cNvSpPr txBox="1"/>
          <p:nvPr/>
        </p:nvSpPr>
        <p:spPr>
          <a:xfrm>
            <a:off x="2123728" y="2193684"/>
            <a:ext cx="6362167" cy="738664"/>
          </a:xfrm>
          <a:prstGeom prst="rect">
            <a:avLst/>
          </a:prstGeom>
          <a:noFill/>
        </p:spPr>
        <p:txBody>
          <a:bodyPr wrap="square" rtlCol="0">
            <a:spAutoFit/>
          </a:bodyPr>
          <a:lstStyle/>
          <a:p>
            <a:r>
              <a:rPr lang="en-GB" sz="1400" dirty="0" smtClean="0">
                <a:latin typeface="Calibri" panose="020F0502020204030204" pitchFamily="34" charset="0"/>
              </a:rPr>
              <a:t>You “zero in” on the sound.  Other stimuli (the sound of people talking, checkouts, buzz of the lights) fade into the background, and you pay attention to the new stimulus.</a:t>
            </a:r>
            <a:endParaRPr lang="en-GB" sz="1400" dirty="0">
              <a:latin typeface="Calibri" panose="020F0502020204030204" pitchFamily="34" charset="0"/>
            </a:endParaRPr>
          </a:p>
        </p:txBody>
      </p:sp>
      <p:sp>
        <p:nvSpPr>
          <p:cNvPr id="26" name="TextBox 25"/>
          <p:cNvSpPr txBox="1"/>
          <p:nvPr/>
        </p:nvSpPr>
        <p:spPr>
          <a:xfrm>
            <a:off x="2123727" y="3004166"/>
            <a:ext cx="6362168" cy="954107"/>
          </a:xfrm>
          <a:prstGeom prst="rect">
            <a:avLst/>
          </a:prstGeom>
          <a:noFill/>
          <a:ln>
            <a:noFill/>
          </a:ln>
        </p:spPr>
        <p:txBody>
          <a:bodyPr wrap="square" rtlCol="0">
            <a:spAutoFit/>
          </a:bodyPr>
          <a:lstStyle/>
          <a:p>
            <a:r>
              <a:rPr lang="en-GB" sz="1400" dirty="0" smtClean="0">
                <a:latin typeface="Calibri" panose="020F0502020204030204" pitchFamily="34" charset="0"/>
              </a:rPr>
              <a:t>Your brain “matches” the stimulus with other sounds you have heard before, and you now know that it is a dog barking.  You put this knowledge together with other information from your environment (you can’t see a dog) and work out that the dog is outside.</a:t>
            </a:r>
            <a:endParaRPr lang="en-GB" sz="1400" dirty="0">
              <a:latin typeface="Calibri" panose="020F0502020204030204" pitchFamily="34" charset="0"/>
            </a:endParaRPr>
          </a:p>
        </p:txBody>
      </p:sp>
      <p:sp>
        <p:nvSpPr>
          <p:cNvPr id="28" name="TextBox 27"/>
          <p:cNvSpPr txBox="1"/>
          <p:nvPr/>
        </p:nvSpPr>
        <p:spPr>
          <a:xfrm>
            <a:off x="2123728" y="4055537"/>
            <a:ext cx="6445184" cy="954107"/>
          </a:xfrm>
          <a:prstGeom prst="rect">
            <a:avLst/>
          </a:prstGeom>
          <a:noFill/>
        </p:spPr>
        <p:txBody>
          <a:bodyPr wrap="square" rtlCol="0">
            <a:spAutoFit/>
          </a:bodyPr>
          <a:lstStyle/>
          <a:p>
            <a:r>
              <a:rPr lang="en-GB" sz="1400" dirty="0" smtClean="0">
                <a:latin typeface="Calibri" panose="020F0502020204030204" pitchFamily="34" charset="0"/>
              </a:rPr>
              <a:t>Part of your decision will be based on your previous experience with dogs.  If it was bad, the sound might trigger the need for a fear or avoid response.  If it was good, you it might trigger pleasure or approach responses. Ignoring the stimulus can also be a response.   You are probably not aware of this decision making process.</a:t>
            </a:r>
            <a:endParaRPr lang="en-GB" sz="1400" dirty="0">
              <a:latin typeface="Calibri" panose="020F0502020204030204" pitchFamily="34" charset="0"/>
            </a:endParaRPr>
          </a:p>
        </p:txBody>
      </p:sp>
      <p:sp>
        <p:nvSpPr>
          <p:cNvPr id="29" name="TextBox 28"/>
          <p:cNvSpPr txBox="1"/>
          <p:nvPr/>
        </p:nvSpPr>
        <p:spPr>
          <a:xfrm>
            <a:off x="2123728" y="5096217"/>
            <a:ext cx="6503762" cy="738664"/>
          </a:xfrm>
          <a:prstGeom prst="rect">
            <a:avLst/>
          </a:prstGeom>
          <a:noFill/>
        </p:spPr>
        <p:txBody>
          <a:bodyPr wrap="square" rtlCol="0">
            <a:spAutoFit/>
          </a:bodyPr>
          <a:lstStyle/>
          <a:p>
            <a:r>
              <a:rPr lang="en-GB" sz="1400" dirty="0" smtClean="0">
                <a:latin typeface="Calibri" panose="020F0502020204030204" pitchFamily="34" charset="0"/>
              </a:rPr>
              <a:t>Your body enacts the chosen response.  You might go to stroke the dog, or choose another exit, or walk past it without acknowledging it.  Emotional reactions (fear, anxiety, pleasure) are also responses you might have.</a:t>
            </a:r>
            <a:endParaRPr lang="en-GB" sz="1400" dirty="0">
              <a:latin typeface="Calibri" panose="020F0502020204030204" pitchFamily="34" charset="0"/>
            </a:endParaRPr>
          </a:p>
        </p:txBody>
      </p:sp>
      <p:sp>
        <p:nvSpPr>
          <p:cNvPr id="30" name="Rectangle 29"/>
          <p:cNvSpPr/>
          <p:nvPr/>
        </p:nvSpPr>
        <p:spPr>
          <a:xfrm>
            <a:off x="2123728" y="1613991"/>
            <a:ext cx="6503761" cy="541870"/>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2123727" y="3003274"/>
            <a:ext cx="6488975" cy="923330"/>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2123727" y="2218367"/>
            <a:ext cx="6503762" cy="722401"/>
          </a:xfrm>
          <a:prstGeom prst="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2123727" y="3989110"/>
            <a:ext cx="6488975" cy="1064757"/>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2123727" y="5116373"/>
            <a:ext cx="6503761" cy="764674"/>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544333" y="1613991"/>
            <a:ext cx="1579393" cy="601034"/>
          </a:xfrm>
          <a:custGeom>
            <a:avLst/>
            <a:gdLst>
              <a:gd name="connsiteX0" fmla="*/ 0 w 2435152"/>
              <a:gd name="connsiteY0" fmla="*/ 0 h 608160"/>
              <a:gd name="connsiteX1" fmla="*/ 2131072 w 2435152"/>
              <a:gd name="connsiteY1" fmla="*/ 0 h 608160"/>
              <a:gd name="connsiteX2" fmla="*/ 2435152 w 2435152"/>
              <a:gd name="connsiteY2" fmla="*/ 304080 h 608160"/>
              <a:gd name="connsiteX3" fmla="*/ 2131072 w 2435152"/>
              <a:gd name="connsiteY3" fmla="*/ 608160 h 608160"/>
              <a:gd name="connsiteX4" fmla="*/ 0 w 2435152"/>
              <a:gd name="connsiteY4" fmla="*/ 608160 h 608160"/>
              <a:gd name="connsiteX5" fmla="*/ 304080 w 2435152"/>
              <a:gd name="connsiteY5" fmla="*/ 304080 h 608160"/>
              <a:gd name="connsiteX6" fmla="*/ 0 w 2435152"/>
              <a:gd name="connsiteY6" fmla="*/ 0 h 6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5152" h="608160">
                <a:moveTo>
                  <a:pt x="0" y="0"/>
                </a:moveTo>
                <a:lnTo>
                  <a:pt x="2131072" y="0"/>
                </a:lnTo>
                <a:lnTo>
                  <a:pt x="2435152" y="304080"/>
                </a:lnTo>
                <a:lnTo>
                  <a:pt x="2131072" y="608160"/>
                </a:lnTo>
                <a:lnTo>
                  <a:pt x="0" y="608160"/>
                </a:lnTo>
                <a:lnTo>
                  <a:pt x="304080" y="30408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400" tIns="10160" rIns="304080" bIns="10160" numCol="1" spcCol="1270" anchor="ctr" anchorCtr="0">
            <a:noAutofit/>
          </a:bodyPr>
          <a:lstStyle/>
          <a:p>
            <a:pPr lvl="0" algn="l" defTabSz="711200" rtl="0">
              <a:lnSpc>
                <a:spcPct val="90000"/>
              </a:lnSpc>
              <a:spcBef>
                <a:spcPct val="0"/>
              </a:spcBef>
              <a:spcAft>
                <a:spcPct val="35000"/>
              </a:spcAft>
            </a:pPr>
            <a:r>
              <a:rPr lang="en-GB" sz="1200" b="1" kern="1200" dirty="0" smtClean="0"/>
              <a:t>Become aware</a:t>
            </a:r>
            <a:endParaRPr lang="en-GB" sz="1200" b="1" kern="1200" dirty="0"/>
          </a:p>
        </p:txBody>
      </p:sp>
      <p:sp>
        <p:nvSpPr>
          <p:cNvPr id="27" name="Freeform 26"/>
          <p:cNvSpPr/>
          <p:nvPr/>
        </p:nvSpPr>
        <p:spPr>
          <a:xfrm>
            <a:off x="544335" y="2319627"/>
            <a:ext cx="1579391" cy="519880"/>
          </a:xfrm>
          <a:custGeom>
            <a:avLst/>
            <a:gdLst>
              <a:gd name="connsiteX0" fmla="*/ 0 w 2512054"/>
              <a:gd name="connsiteY0" fmla="*/ 0 h 608160"/>
              <a:gd name="connsiteX1" fmla="*/ 2207974 w 2512054"/>
              <a:gd name="connsiteY1" fmla="*/ 0 h 608160"/>
              <a:gd name="connsiteX2" fmla="*/ 2512054 w 2512054"/>
              <a:gd name="connsiteY2" fmla="*/ 304080 h 608160"/>
              <a:gd name="connsiteX3" fmla="*/ 2207974 w 2512054"/>
              <a:gd name="connsiteY3" fmla="*/ 608160 h 608160"/>
              <a:gd name="connsiteX4" fmla="*/ 0 w 2512054"/>
              <a:gd name="connsiteY4" fmla="*/ 608160 h 608160"/>
              <a:gd name="connsiteX5" fmla="*/ 304080 w 2512054"/>
              <a:gd name="connsiteY5" fmla="*/ 304080 h 608160"/>
              <a:gd name="connsiteX6" fmla="*/ 0 w 2512054"/>
              <a:gd name="connsiteY6" fmla="*/ 0 h 6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054" h="608160">
                <a:moveTo>
                  <a:pt x="0" y="0"/>
                </a:moveTo>
                <a:lnTo>
                  <a:pt x="2207974" y="0"/>
                </a:lnTo>
                <a:lnTo>
                  <a:pt x="2512054" y="304080"/>
                </a:lnTo>
                <a:lnTo>
                  <a:pt x="2207974" y="608160"/>
                </a:lnTo>
                <a:lnTo>
                  <a:pt x="0" y="608160"/>
                </a:lnTo>
                <a:lnTo>
                  <a:pt x="304080" y="304080"/>
                </a:lnTo>
                <a:lnTo>
                  <a:pt x="0" y="0"/>
                </a:lnTo>
                <a:close/>
              </a:path>
            </a:pathLst>
          </a:cu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4400" tIns="10160" rIns="304080" bIns="10160" numCol="1" spcCol="1270" anchor="ctr" anchorCtr="0">
            <a:noAutofit/>
          </a:bodyPr>
          <a:lstStyle/>
          <a:p>
            <a:pPr lvl="0" algn="l" defTabSz="711200" rtl="0">
              <a:lnSpc>
                <a:spcPct val="90000"/>
              </a:lnSpc>
              <a:spcBef>
                <a:spcPct val="0"/>
              </a:spcBef>
              <a:spcAft>
                <a:spcPct val="35000"/>
              </a:spcAft>
            </a:pPr>
            <a:r>
              <a:rPr lang="en-GB" sz="1200" b="1" kern="1200" dirty="0" smtClean="0"/>
              <a:t>Shift focus</a:t>
            </a:r>
            <a:endParaRPr lang="en-GB" sz="1200" b="1" kern="1200" dirty="0"/>
          </a:p>
        </p:txBody>
      </p:sp>
      <p:sp>
        <p:nvSpPr>
          <p:cNvPr id="33" name="Freeform 32"/>
          <p:cNvSpPr/>
          <p:nvPr/>
        </p:nvSpPr>
        <p:spPr>
          <a:xfrm>
            <a:off x="544333" y="3104964"/>
            <a:ext cx="1579395" cy="648072"/>
          </a:xfrm>
          <a:custGeom>
            <a:avLst/>
            <a:gdLst>
              <a:gd name="connsiteX0" fmla="*/ 0 w 2691872"/>
              <a:gd name="connsiteY0" fmla="*/ 0 h 608160"/>
              <a:gd name="connsiteX1" fmla="*/ 2387792 w 2691872"/>
              <a:gd name="connsiteY1" fmla="*/ 0 h 608160"/>
              <a:gd name="connsiteX2" fmla="*/ 2691872 w 2691872"/>
              <a:gd name="connsiteY2" fmla="*/ 304080 h 608160"/>
              <a:gd name="connsiteX3" fmla="*/ 2387792 w 2691872"/>
              <a:gd name="connsiteY3" fmla="*/ 608160 h 608160"/>
              <a:gd name="connsiteX4" fmla="*/ 0 w 2691872"/>
              <a:gd name="connsiteY4" fmla="*/ 608160 h 608160"/>
              <a:gd name="connsiteX5" fmla="*/ 304080 w 2691872"/>
              <a:gd name="connsiteY5" fmla="*/ 304080 h 608160"/>
              <a:gd name="connsiteX6" fmla="*/ 0 w 2691872"/>
              <a:gd name="connsiteY6" fmla="*/ 0 h 6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872" h="608160">
                <a:moveTo>
                  <a:pt x="0" y="0"/>
                </a:moveTo>
                <a:lnTo>
                  <a:pt x="2387792" y="0"/>
                </a:lnTo>
                <a:lnTo>
                  <a:pt x="2691872" y="304080"/>
                </a:lnTo>
                <a:lnTo>
                  <a:pt x="2387792" y="608160"/>
                </a:lnTo>
                <a:lnTo>
                  <a:pt x="0" y="608160"/>
                </a:lnTo>
                <a:lnTo>
                  <a:pt x="304080" y="304080"/>
                </a:lnTo>
                <a:lnTo>
                  <a:pt x="0" y="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400" tIns="10160" rIns="304080" bIns="10160" numCol="1" spcCol="1270" anchor="ctr" anchorCtr="0">
            <a:noAutofit/>
          </a:bodyPr>
          <a:lstStyle/>
          <a:p>
            <a:pPr lvl="0" algn="l" defTabSz="711200" rtl="0">
              <a:lnSpc>
                <a:spcPct val="90000"/>
              </a:lnSpc>
              <a:spcBef>
                <a:spcPct val="0"/>
              </a:spcBef>
              <a:spcAft>
                <a:spcPct val="35000"/>
              </a:spcAft>
            </a:pPr>
            <a:r>
              <a:rPr lang="en-GB" sz="1200" b="1" kern="1200" dirty="0" smtClean="0"/>
              <a:t>Make sense of the stimulus</a:t>
            </a:r>
            <a:endParaRPr lang="en-GB" sz="1200" b="1" kern="1200" dirty="0"/>
          </a:p>
        </p:txBody>
      </p:sp>
      <p:sp>
        <p:nvSpPr>
          <p:cNvPr id="36" name="Freeform 35"/>
          <p:cNvSpPr/>
          <p:nvPr/>
        </p:nvSpPr>
        <p:spPr>
          <a:xfrm>
            <a:off x="544333" y="4209045"/>
            <a:ext cx="1579393" cy="647090"/>
          </a:xfrm>
          <a:custGeom>
            <a:avLst/>
            <a:gdLst>
              <a:gd name="connsiteX0" fmla="*/ 0 w 2528535"/>
              <a:gd name="connsiteY0" fmla="*/ 0 h 608160"/>
              <a:gd name="connsiteX1" fmla="*/ 2224455 w 2528535"/>
              <a:gd name="connsiteY1" fmla="*/ 0 h 608160"/>
              <a:gd name="connsiteX2" fmla="*/ 2528535 w 2528535"/>
              <a:gd name="connsiteY2" fmla="*/ 304080 h 608160"/>
              <a:gd name="connsiteX3" fmla="*/ 2224455 w 2528535"/>
              <a:gd name="connsiteY3" fmla="*/ 608160 h 608160"/>
              <a:gd name="connsiteX4" fmla="*/ 0 w 2528535"/>
              <a:gd name="connsiteY4" fmla="*/ 608160 h 608160"/>
              <a:gd name="connsiteX5" fmla="*/ 304080 w 2528535"/>
              <a:gd name="connsiteY5" fmla="*/ 304080 h 608160"/>
              <a:gd name="connsiteX6" fmla="*/ 0 w 2528535"/>
              <a:gd name="connsiteY6" fmla="*/ 0 h 6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35" h="608160">
                <a:moveTo>
                  <a:pt x="0" y="0"/>
                </a:moveTo>
                <a:lnTo>
                  <a:pt x="2224455" y="0"/>
                </a:lnTo>
                <a:lnTo>
                  <a:pt x="2528535" y="304080"/>
                </a:lnTo>
                <a:lnTo>
                  <a:pt x="2224455" y="608160"/>
                </a:lnTo>
                <a:lnTo>
                  <a:pt x="0" y="608160"/>
                </a:lnTo>
                <a:lnTo>
                  <a:pt x="304080" y="304080"/>
                </a:lnTo>
                <a:lnTo>
                  <a:pt x="0" y="0"/>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400" tIns="10160" rIns="304080" bIns="10160" numCol="1" spcCol="1270" anchor="ctr" anchorCtr="0">
            <a:noAutofit/>
          </a:bodyPr>
          <a:lstStyle/>
          <a:p>
            <a:pPr lvl="0" algn="l" defTabSz="711200" rtl="0">
              <a:lnSpc>
                <a:spcPct val="90000"/>
              </a:lnSpc>
              <a:spcBef>
                <a:spcPct val="0"/>
              </a:spcBef>
              <a:spcAft>
                <a:spcPct val="35000"/>
              </a:spcAft>
            </a:pPr>
            <a:r>
              <a:rPr lang="en-GB" sz="1200" b="1" kern="1200" dirty="0" smtClean="0"/>
              <a:t>Decide if response is needed</a:t>
            </a:r>
            <a:endParaRPr lang="en-GB" sz="1200" b="1" kern="1200" dirty="0"/>
          </a:p>
        </p:txBody>
      </p:sp>
      <p:sp>
        <p:nvSpPr>
          <p:cNvPr id="37" name="Freeform 36"/>
          <p:cNvSpPr/>
          <p:nvPr/>
        </p:nvSpPr>
        <p:spPr>
          <a:xfrm>
            <a:off x="544333" y="5175165"/>
            <a:ext cx="1579393" cy="647090"/>
          </a:xfrm>
          <a:custGeom>
            <a:avLst/>
            <a:gdLst>
              <a:gd name="connsiteX0" fmla="*/ 0 w 2614407"/>
              <a:gd name="connsiteY0" fmla="*/ 0 h 608160"/>
              <a:gd name="connsiteX1" fmla="*/ 2310327 w 2614407"/>
              <a:gd name="connsiteY1" fmla="*/ 0 h 608160"/>
              <a:gd name="connsiteX2" fmla="*/ 2614407 w 2614407"/>
              <a:gd name="connsiteY2" fmla="*/ 304080 h 608160"/>
              <a:gd name="connsiteX3" fmla="*/ 2310327 w 2614407"/>
              <a:gd name="connsiteY3" fmla="*/ 608160 h 608160"/>
              <a:gd name="connsiteX4" fmla="*/ 0 w 2614407"/>
              <a:gd name="connsiteY4" fmla="*/ 608160 h 608160"/>
              <a:gd name="connsiteX5" fmla="*/ 304080 w 2614407"/>
              <a:gd name="connsiteY5" fmla="*/ 304080 h 608160"/>
              <a:gd name="connsiteX6" fmla="*/ 0 w 2614407"/>
              <a:gd name="connsiteY6" fmla="*/ 0 h 6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4407" h="608160">
                <a:moveTo>
                  <a:pt x="0" y="0"/>
                </a:moveTo>
                <a:lnTo>
                  <a:pt x="2310327" y="0"/>
                </a:lnTo>
                <a:lnTo>
                  <a:pt x="2614407" y="304080"/>
                </a:lnTo>
                <a:lnTo>
                  <a:pt x="2310327" y="608160"/>
                </a:lnTo>
                <a:lnTo>
                  <a:pt x="0" y="608160"/>
                </a:lnTo>
                <a:lnTo>
                  <a:pt x="304080" y="304080"/>
                </a:lnTo>
                <a:lnTo>
                  <a:pt x="0" y="0"/>
                </a:lnTo>
                <a:close/>
              </a:path>
            </a:pathLst>
          </a:custGeom>
          <a:solidFill>
            <a:schemeClr val="bg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400" tIns="10160" rIns="304080" bIns="10160" numCol="1" spcCol="1270" anchor="ctr" anchorCtr="0">
            <a:noAutofit/>
          </a:bodyPr>
          <a:lstStyle/>
          <a:p>
            <a:pPr lvl="0" algn="l" defTabSz="711200" rtl="0">
              <a:lnSpc>
                <a:spcPct val="90000"/>
              </a:lnSpc>
              <a:spcBef>
                <a:spcPct val="0"/>
              </a:spcBef>
              <a:spcAft>
                <a:spcPct val="35000"/>
              </a:spcAft>
            </a:pPr>
            <a:r>
              <a:rPr lang="en-GB" sz="1200" b="1" kern="1200" dirty="0" smtClean="0"/>
              <a:t>Respond</a:t>
            </a:r>
            <a:endParaRPr lang="en-GB" sz="1200" b="1" kern="1200" dirty="0"/>
          </a:p>
        </p:txBody>
      </p:sp>
    </p:spTree>
    <p:extLst>
      <p:ext uri="{BB962C8B-B14F-4D97-AF65-F5344CB8AC3E}">
        <p14:creationId xmlns:p14="http://schemas.microsoft.com/office/powerpoint/2010/main" val="111821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5019" fill="hold"/>
                                        <p:tgtEl>
                                          <p:spTgt spid="6"/>
                                        </p:tgtEl>
                                      </p:cBhvr>
                                    </p:cmd>
                                  </p:childTnLst>
                                </p:cTn>
                              </p:par>
                            </p:childTnLst>
                          </p:cTn>
                        </p:par>
                      </p:childTnLst>
                    </p:cTn>
                  </p:par>
                </p:childTnLst>
              </p:cTn>
              <p:nextCondLst>
                <p:cond evt="onClick" delay="0">
                  <p:tgtEl>
                    <p:spTgt spid="6"/>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bldLst>
      <p:bldP spid="23" grpId="0"/>
      <p:bldP spid="24" grpId="0"/>
      <p:bldP spid="26"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7" name="Rectangle 16"/>
          <p:cNvSpPr/>
          <p:nvPr/>
        </p:nvSpPr>
        <p:spPr>
          <a:xfrm>
            <a:off x="531759" y="1443315"/>
            <a:ext cx="8026913" cy="523220"/>
          </a:xfrm>
          <a:prstGeom prst="rect">
            <a:avLst/>
          </a:prstGeom>
        </p:spPr>
        <p:txBody>
          <a:bodyPr wrap="square">
            <a:spAutoFit/>
          </a:bodyPr>
          <a:lstStyle/>
          <a:p>
            <a:r>
              <a:rPr lang="en-GB" sz="1400" b="1" dirty="0" smtClean="0"/>
              <a:t>Click on </a:t>
            </a:r>
            <a:r>
              <a:rPr lang="en-GB" sz="1400" dirty="0"/>
              <a:t>for </a:t>
            </a:r>
            <a:r>
              <a:rPr lang="en-GB" sz="1400" dirty="0" smtClean="0"/>
              <a:t>an example </a:t>
            </a:r>
            <a:r>
              <a:rPr lang="en-GB" sz="1400" dirty="0"/>
              <a:t>of </a:t>
            </a:r>
            <a:r>
              <a:rPr lang="en-GB" sz="1400" dirty="0" smtClean="0"/>
              <a:t>a difference an Autistic person may have in processing the sound of the dog barking outside the supermarket at these stages of sensory processing.</a:t>
            </a:r>
          </a:p>
        </p:txBody>
      </p:sp>
      <p:sp>
        <p:nvSpPr>
          <p:cNvPr id="19" name="Rectangle 18"/>
          <p:cNvSpPr/>
          <p:nvPr/>
        </p:nvSpPr>
        <p:spPr>
          <a:xfrm>
            <a:off x="531759" y="476672"/>
            <a:ext cx="8037336" cy="954107"/>
          </a:xfrm>
          <a:prstGeom prst="rect">
            <a:avLst/>
          </a:prstGeom>
        </p:spPr>
        <p:txBody>
          <a:bodyPr wrap="square">
            <a:spAutoFit/>
          </a:bodyPr>
          <a:lstStyle/>
          <a:p>
            <a:r>
              <a:rPr lang="en-GB" sz="1400" dirty="0" smtClean="0"/>
              <a:t>One of the key things that we have learned through these modules is that Autistic people process information differently to neurotypical people.  This can affect the way that they process sensory information, as well as communication and interaction information.   An Autistic person may have differences at any, or all, stages of sensory processing.</a:t>
            </a:r>
          </a:p>
        </p:txBody>
      </p:sp>
      <p:sp>
        <p:nvSpPr>
          <p:cNvPr id="2" name="Rectangle 1"/>
          <p:cNvSpPr/>
          <p:nvPr/>
        </p:nvSpPr>
        <p:spPr>
          <a:xfrm>
            <a:off x="1857361" y="4236398"/>
            <a:ext cx="5090903" cy="1600438"/>
          </a:xfrm>
          <a:prstGeom prst="rect">
            <a:avLst/>
          </a:prstGeom>
          <a:ln>
            <a:solidFill>
              <a:schemeClr val="accent4">
                <a:lumMod val="75000"/>
              </a:schemeClr>
            </a:solidFill>
          </a:ln>
        </p:spPr>
        <p:txBody>
          <a:bodyPr wrap="square">
            <a:spAutoFit/>
          </a:bodyPr>
          <a:lstStyle/>
          <a:p>
            <a:r>
              <a:rPr lang="en-GB" sz="1400" dirty="0">
                <a:latin typeface="Calibri" panose="020F0502020204030204" pitchFamily="34" charset="0"/>
              </a:rPr>
              <a:t>The Autistic brain tends to focus on details, rather than the “big picture”.  In our example,  a neurotypical person will have developed a generalised idea of a “barking dog”, and match the sound to that.  For an Autistic person, the sound of a small dog yapping and a big dog barking may be experienced as completely different, and no match made.  An Autistic person may only recognise the kind of barking they have heard before as “barking”.</a:t>
            </a:r>
          </a:p>
        </p:txBody>
      </p:sp>
      <p:sp>
        <p:nvSpPr>
          <p:cNvPr id="6" name="TextBox 5"/>
          <p:cNvSpPr txBox="1"/>
          <p:nvPr/>
        </p:nvSpPr>
        <p:spPr>
          <a:xfrm>
            <a:off x="1857361" y="3068702"/>
            <a:ext cx="5090901" cy="954107"/>
          </a:xfrm>
          <a:prstGeom prst="rect">
            <a:avLst/>
          </a:prstGeom>
          <a:noFill/>
          <a:ln>
            <a:solidFill>
              <a:schemeClr val="accent3">
                <a:lumMod val="50000"/>
              </a:schemeClr>
            </a:solidFill>
          </a:ln>
        </p:spPr>
        <p:txBody>
          <a:bodyPr wrap="square" rtlCol="0">
            <a:spAutoFit/>
          </a:bodyPr>
          <a:lstStyle/>
          <a:p>
            <a:r>
              <a:rPr lang="en-GB" sz="1400" dirty="0" smtClean="0">
                <a:latin typeface="Calibri" panose="020F0502020204030204" pitchFamily="34" charset="0"/>
              </a:rPr>
              <a:t>An Autistic person may experience every sensory stimulus as having equal weight, or importance.  A neurotypical person would usually unconsciously consider a new stimulus as “important” and shift attention to it.  An Autistic person may not do this.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74463" y="2351068"/>
            <a:ext cx="1494632" cy="2950140"/>
          </a:xfrm>
          <a:prstGeom prst="rect">
            <a:avLst/>
          </a:prstGeom>
        </p:spPr>
      </p:pic>
      <p:sp>
        <p:nvSpPr>
          <p:cNvPr id="12" name="Freeform 11"/>
          <p:cNvSpPr/>
          <p:nvPr/>
        </p:nvSpPr>
        <p:spPr>
          <a:xfrm>
            <a:off x="494370" y="3117412"/>
            <a:ext cx="1366463" cy="856686"/>
          </a:xfrm>
          <a:custGeom>
            <a:avLst/>
            <a:gdLst>
              <a:gd name="connsiteX0" fmla="*/ 0 w 2512054"/>
              <a:gd name="connsiteY0" fmla="*/ 0 h 608160"/>
              <a:gd name="connsiteX1" fmla="*/ 2207974 w 2512054"/>
              <a:gd name="connsiteY1" fmla="*/ 0 h 608160"/>
              <a:gd name="connsiteX2" fmla="*/ 2512054 w 2512054"/>
              <a:gd name="connsiteY2" fmla="*/ 304080 h 608160"/>
              <a:gd name="connsiteX3" fmla="*/ 2207974 w 2512054"/>
              <a:gd name="connsiteY3" fmla="*/ 608160 h 608160"/>
              <a:gd name="connsiteX4" fmla="*/ 0 w 2512054"/>
              <a:gd name="connsiteY4" fmla="*/ 608160 h 608160"/>
              <a:gd name="connsiteX5" fmla="*/ 304080 w 2512054"/>
              <a:gd name="connsiteY5" fmla="*/ 304080 h 608160"/>
              <a:gd name="connsiteX6" fmla="*/ 0 w 2512054"/>
              <a:gd name="connsiteY6" fmla="*/ 0 h 6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054" h="608160">
                <a:moveTo>
                  <a:pt x="0" y="0"/>
                </a:moveTo>
                <a:lnTo>
                  <a:pt x="2207974" y="0"/>
                </a:lnTo>
                <a:lnTo>
                  <a:pt x="2512054" y="304080"/>
                </a:lnTo>
                <a:lnTo>
                  <a:pt x="2207974" y="608160"/>
                </a:lnTo>
                <a:lnTo>
                  <a:pt x="0" y="608160"/>
                </a:lnTo>
                <a:lnTo>
                  <a:pt x="304080" y="304080"/>
                </a:lnTo>
                <a:lnTo>
                  <a:pt x="0" y="0"/>
                </a:lnTo>
                <a:close/>
              </a:path>
            </a:pathLst>
          </a:custGeom>
          <a:solidFill>
            <a:schemeClr val="accent3">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4400" tIns="10160" rIns="304080" bIns="10160" numCol="1" spcCol="1270" anchor="ctr" anchorCtr="0">
            <a:noAutofit/>
          </a:bodyPr>
          <a:lstStyle/>
          <a:p>
            <a:pPr lvl="0" algn="l" defTabSz="711200" rtl="0">
              <a:lnSpc>
                <a:spcPct val="90000"/>
              </a:lnSpc>
              <a:spcBef>
                <a:spcPct val="0"/>
              </a:spcBef>
              <a:spcAft>
                <a:spcPct val="35000"/>
              </a:spcAft>
            </a:pPr>
            <a:r>
              <a:rPr lang="en-GB" sz="1200" b="1" kern="1200" dirty="0" smtClean="0"/>
              <a:t>Shift focus</a:t>
            </a:r>
            <a:endParaRPr lang="en-GB" sz="1200" b="1" kern="1200" dirty="0"/>
          </a:p>
        </p:txBody>
      </p:sp>
      <p:sp>
        <p:nvSpPr>
          <p:cNvPr id="8" name="Rectangle 7"/>
          <p:cNvSpPr/>
          <p:nvPr/>
        </p:nvSpPr>
        <p:spPr>
          <a:xfrm>
            <a:off x="1857361" y="1992850"/>
            <a:ext cx="5090903" cy="954107"/>
          </a:xfrm>
          <a:prstGeom prst="rect">
            <a:avLst/>
          </a:prstGeom>
          <a:ln>
            <a:solidFill>
              <a:schemeClr val="accent1">
                <a:lumMod val="75000"/>
              </a:schemeClr>
            </a:solidFill>
          </a:ln>
        </p:spPr>
        <p:txBody>
          <a:bodyPr wrap="square">
            <a:spAutoFit/>
          </a:bodyPr>
          <a:lstStyle/>
          <a:p>
            <a:pPr lvl="0"/>
            <a:r>
              <a:rPr lang="en-GB" sz="1400" dirty="0">
                <a:solidFill>
                  <a:prstClr val="black"/>
                </a:solidFill>
                <a:latin typeface="Calibri" panose="020F0502020204030204" pitchFamily="34" charset="0"/>
              </a:rPr>
              <a:t>Autistic people can </a:t>
            </a:r>
            <a:r>
              <a:rPr lang="en-GB" sz="1400" dirty="0" smtClean="0">
                <a:solidFill>
                  <a:prstClr val="black"/>
                </a:solidFill>
                <a:latin typeface="Calibri" panose="020F0502020204030204" pitchFamily="34" charset="0"/>
              </a:rPr>
              <a:t>experience </a:t>
            </a:r>
            <a:r>
              <a:rPr lang="en-GB" sz="1400" b="1" dirty="0">
                <a:solidFill>
                  <a:schemeClr val="tx2">
                    <a:lumMod val="50000"/>
                  </a:schemeClr>
                </a:solidFill>
                <a:latin typeface="Calibri" panose="020F0502020204030204" pitchFamily="34" charset="0"/>
              </a:rPr>
              <a:t>hyperfocus</a:t>
            </a:r>
            <a:r>
              <a:rPr lang="en-GB" sz="1400" dirty="0">
                <a:solidFill>
                  <a:prstClr val="black"/>
                </a:solidFill>
                <a:latin typeface="Calibri" panose="020F0502020204030204" pitchFamily="34" charset="0"/>
              </a:rPr>
              <a:t>:  their attention is locked into one kind of sensory </a:t>
            </a:r>
            <a:r>
              <a:rPr lang="en-GB" sz="1400" dirty="0" smtClean="0">
                <a:solidFill>
                  <a:prstClr val="black"/>
                </a:solidFill>
                <a:latin typeface="Calibri" panose="020F0502020204030204" pitchFamily="34" charset="0"/>
              </a:rPr>
              <a:t>stimulus. Someone may be hyperfocused on the visual stimuli in the supermarket and not become aware of the sound of the dog barking.</a:t>
            </a:r>
            <a:endParaRPr lang="en-GB" sz="1400" dirty="0">
              <a:solidFill>
                <a:prstClr val="black"/>
              </a:solidFill>
              <a:latin typeface="Calibri" panose="020F0502020204030204" pitchFamily="34" charset="0"/>
            </a:endParaRPr>
          </a:p>
        </p:txBody>
      </p:sp>
      <p:sp>
        <p:nvSpPr>
          <p:cNvPr id="14" name="Freeform 13"/>
          <p:cNvSpPr/>
          <p:nvPr/>
        </p:nvSpPr>
        <p:spPr>
          <a:xfrm>
            <a:off x="494370" y="2169386"/>
            <a:ext cx="1362992" cy="601034"/>
          </a:xfrm>
          <a:custGeom>
            <a:avLst/>
            <a:gdLst>
              <a:gd name="connsiteX0" fmla="*/ 0 w 2435152"/>
              <a:gd name="connsiteY0" fmla="*/ 0 h 608160"/>
              <a:gd name="connsiteX1" fmla="*/ 2131072 w 2435152"/>
              <a:gd name="connsiteY1" fmla="*/ 0 h 608160"/>
              <a:gd name="connsiteX2" fmla="*/ 2435152 w 2435152"/>
              <a:gd name="connsiteY2" fmla="*/ 304080 h 608160"/>
              <a:gd name="connsiteX3" fmla="*/ 2131072 w 2435152"/>
              <a:gd name="connsiteY3" fmla="*/ 608160 h 608160"/>
              <a:gd name="connsiteX4" fmla="*/ 0 w 2435152"/>
              <a:gd name="connsiteY4" fmla="*/ 608160 h 608160"/>
              <a:gd name="connsiteX5" fmla="*/ 304080 w 2435152"/>
              <a:gd name="connsiteY5" fmla="*/ 304080 h 608160"/>
              <a:gd name="connsiteX6" fmla="*/ 0 w 2435152"/>
              <a:gd name="connsiteY6" fmla="*/ 0 h 6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5152" h="608160">
                <a:moveTo>
                  <a:pt x="0" y="0"/>
                </a:moveTo>
                <a:lnTo>
                  <a:pt x="2131072" y="0"/>
                </a:lnTo>
                <a:lnTo>
                  <a:pt x="2435152" y="304080"/>
                </a:lnTo>
                <a:lnTo>
                  <a:pt x="2131072" y="608160"/>
                </a:lnTo>
                <a:lnTo>
                  <a:pt x="0" y="608160"/>
                </a:lnTo>
                <a:lnTo>
                  <a:pt x="304080" y="30408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400" tIns="10160" rIns="304080" bIns="10160" numCol="1" spcCol="1270" anchor="ctr" anchorCtr="0">
            <a:noAutofit/>
          </a:bodyPr>
          <a:lstStyle/>
          <a:p>
            <a:pPr lvl="0" algn="l" defTabSz="711200" rtl="0">
              <a:lnSpc>
                <a:spcPct val="90000"/>
              </a:lnSpc>
              <a:spcBef>
                <a:spcPct val="0"/>
              </a:spcBef>
              <a:spcAft>
                <a:spcPct val="35000"/>
              </a:spcAft>
            </a:pPr>
            <a:r>
              <a:rPr lang="en-GB" sz="1200" b="1" kern="1200" dirty="0" smtClean="0"/>
              <a:t>Become aware</a:t>
            </a:r>
            <a:endParaRPr lang="en-GB" sz="1200" b="1" kern="1200" dirty="0"/>
          </a:p>
        </p:txBody>
      </p:sp>
      <p:sp>
        <p:nvSpPr>
          <p:cNvPr id="13" name="Freeform 12"/>
          <p:cNvSpPr/>
          <p:nvPr/>
        </p:nvSpPr>
        <p:spPr>
          <a:xfrm>
            <a:off x="494371" y="4542375"/>
            <a:ext cx="1381052" cy="988485"/>
          </a:xfrm>
          <a:custGeom>
            <a:avLst/>
            <a:gdLst>
              <a:gd name="connsiteX0" fmla="*/ 0 w 2691872"/>
              <a:gd name="connsiteY0" fmla="*/ 0 h 608160"/>
              <a:gd name="connsiteX1" fmla="*/ 2387792 w 2691872"/>
              <a:gd name="connsiteY1" fmla="*/ 0 h 608160"/>
              <a:gd name="connsiteX2" fmla="*/ 2691872 w 2691872"/>
              <a:gd name="connsiteY2" fmla="*/ 304080 h 608160"/>
              <a:gd name="connsiteX3" fmla="*/ 2387792 w 2691872"/>
              <a:gd name="connsiteY3" fmla="*/ 608160 h 608160"/>
              <a:gd name="connsiteX4" fmla="*/ 0 w 2691872"/>
              <a:gd name="connsiteY4" fmla="*/ 608160 h 608160"/>
              <a:gd name="connsiteX5" fmla="*/ 304080 w 2691872"/>
              <a:gd name="connsiteY5" fmla="*/ 304080 h 608160"/>
              <a:gd name="connsiteX6" fmla="*/ 0 w 2691872"/>
              <a:gd name="connsiteY6" fmla="*/ 0 h 60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1872" h="608160">
                <a:moveTo>
                  <a:pt x="0" y="0"/>
                </a:moveTo>
                <a:lnTo>
                  <a:pt x="2387792" y="0"/>
                </a:lnTo>
                <a:lnTo>
                  <a:pt x="2691872" y="304080"/>
                </a:lnTo>
                <a:lnTo>
                  <a:pt x="2387792" y="608160"/>
                </a:lnTo>
                <a:lnTo>
                  <a:pt x="0" y="608160"/>
                </a:lnTo>
                <a:lnTo>
                  <a:pt x="304080" y="304080"/>
                </a:lnTo>
                <a:lnTo>
                  <a:pt x="0" y="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400" tIns="10160" rIns="304080" bIns="10160" numCol="1" spcCol="1270" anchor="ctr" anchorCtr="0">
            <a:noAutofit/>
          </a:bodyPr>
          <a:lstStyle/>
          <a:p>
            <a:pPr lvl="0" algn="l" defTabSz="711200" rtl="0">
              <a:lnSpc>
                <a:spcPct val="90000"/>
              </a:lnSpc>
              <a:spcBef>
                <a:spcPct val="0"/>
              </a:spcBef>
              <a:spcAft>
                <a:spcPct val="35000"/>
              </a:spcAft>
            </a:pPr>
            <a:r>
              <a:rPr lang="en-GB" sz="1200" b="1" kern="1200" dirty="0" smtClean="0"/>
              <a:t>Make sense of the stimulus</a:t>
            </a:r>
            <a:endParaRPr lang="en-GB" sz="1200" b="1" kern="1200" dirty="0"/>
          </a:p>
        </p:txBody>
      </p:sp>
    </p:spTree>
    <p:extLst>
      <p:ext uri="{BB962C8B-B14F-4D97-AF65-F5344CB8AC3E}">
        <p14:creationId xmlns:p14="http://schemas.microsoft.com/office/powerpoint/2010/main" val="54886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76672"/>
            <a:ext cx="8183880" cy="519918"/>
          </a:xfrm>
        </p:spPr>
        <p:txBody>
          <a:bodyPr>
            <a:normAutofit fontScale="90000"/>
          </a:bodyPr>
          <a:lstStyle/>
          <a:p>
            <a:r>
              <a:rPr lang="en-GB" dirty="0" smtClean="0">
                <a:solidFill>
                  <a:schemeClr val="bg2">
                    <a:lumMod val="25000"/>
                  </a:schemeClr>
                </a:solidFill>
                <a:effectLst/>
              </a:rPr>
              <a:t>Hypo- and Hyper-sensitive</a:t>
            </a:r>
            <a:endParaRPr lang="en-GB" dirty="0">
              <a:solidFill>
                <a:schemeClr val="bg2">
                  <a:lumMod val="25000"/>
                </a:schemeClr>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19" y="1124744"/>
            <a:ext cx="1504950" cy="1352550"/>
          </a:xfrm>
          <a:prstGeom prst="rect">
            <a:avLst/>
          </a:prstGeom>
        </p:spPr>
      </p:pic>
      <p:sp>
        <p:nvSpPr>
          <p:cNvPr id="6" name="TextBox 5"/>
          <p:cNvSpPr txBox="1"/>
          <p:nvPr/>
        </p:nvSpPr>
        <p:spPr>
          <a:xfrm>
            <a:off x="2411760" y="1124744"/>
            <a:ext cx="6048672" cy="1323439"/>
          </a:xfrm>
          <a:prstGeom prst="rect">
            <a:avLst/>
          </a:prstGeom>
          <a:noFill/>
        </p:spPr>
        <p:txBody>
          <a:bodyPr wrap="square" rtlCol="0">
            <a:spAutoFit/>
          </a:bodyPr>
          <a:lstStyle/>
          <a:p>
            <a:r>
              <a:rPr lang="en-GB" sz="1600" dirty="0"/>
              <a:t>To feel comfortable, we need to have the right amount of sensory </a:t>
            </a:r>
            <a:r>
              <a:rPr lang="en-GB" sz="1600" dirty="0" smtClean="0"/>
              <a:t>stimulation. </a:t>
            </a:r>
          </a:p>
          <a:p>
            <a:endParaRPr lang="en-GB" sz="1600" dirty="0"/>
          </a:p>
          <a:p>
            <a:r>
              <a:rPr lang="en-GB" sz="1600" dirty="0"/>
              <a:t>L</a:t>
            </a:r>
            <a:r>
              <a:rPr lang="en-GB" sz="1600" dirty="0" smtClean="0"/>
              <a:t>ike Goldilocks, we need things to be not too much, not too little, but just right.</a:t>
            </a:r>
            <a:endParaRPr lang="en-GB" sz="1600" dirty="0"/>
          </a:p>
        </p:txBody>
      </p:sp>
      <p:sp>
        <p:nvSpPr>
          <p:cNvPr id="8" name="TextBox 7"/>
          <p:cNvSpPr txBox="1"/>
          <p:nvPr/>
        </p:nvSpPr>
        <p:spPr>
          <a:xfrm>
            <a:off x="539552" y="2608093"/>
            <a:ext cx="7837913" cy="584775"/>
          </a:xfrm>
          <a:prstGeom prst="rect">
            <a:avLst/>
          </a:prstGeom>
          <a:noFill/>
        </p:spPr>
        <p:txBody>
          <a:bodyPr wrap="square" rtlCol="0">
            <a:spAutoFit/>
          </a:bodyPr>
          <a:lstStyle/>
          <a:p>
            <a:r>
              <a:rPr lang="en-GB" sz="1600" dirty="0" smtClean="0"/>
              <a:t>Everyone has a different tolerance level for sensory stimulus.  What is too much for one person might be too little for another.</a:t>
            </a:r>
            <a:endParaRPr lang="en-GB" sz="1600" dirty="0"/>
          </a:p>
        </p:txBody>
      </p:sp>
      <p:grpSp>
        <p:nvGrpSpPr>
          <p:cNvPr id="3" name="Group 2"/>
          <p:cNvGrpSpPr/>
          <p:nvPr/>
        </p:nvGrpSpPr>
        <p:grpSpPr>
          <a:xfrm>
            <a:off x="539552" y="3221687"/>
            <a:ext cx="2444730" cy="1287433"/>
            <a:chOff x="539552" y="3221687"/>
            <a:chExt cx="2444730" cy="1287433"/>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08" y="3307112"/>
              <a:ext cx="775686" cy="1068603"/>
            </a:xfrm>
            <a:prstGeom prst="rect">
              <a:avLst/>
            </a:prstGeom>
            <a:ln>
              <a:solidFill>
                <a:schemeClr val="accent6">
                  <a:lumMod val="50000"/>
                </a:schemeClr>
              </a:solidFill>
            </a:ln>
          </p:spPr>
        </p:pic>
        <p:sp>
          <p:nvSpPr>
            <p:cNvPr id="11" name="TextBox 10"/>
            <p:cNvSpPr txBox="1"/>
            <p:nvPr/>
          </p:nvSpPr>
          <p:spPr>
            <a:xfrm>
              <a:off x="1400106" y="3387337"/>
              <a:ext cx="1584176" cy="954107"/>
            </a:xfrm>
            <a:prstGeom prst="rect">
              <a:avLst/>
            </a:prstGeom>
            <a:noFill/>
            <a:ln>
              <a:noFill/>
            </a:ln>
          </p:spPr>
          <p:txBody>
            <a:bodyPr wrap="square" rtlCol="0">
              <a:spAutoFit/>
            </a:bodyPr>
            <a:lstStyle/>
            <a:p>
              <a:r>
                <a:rPr lang="en-GB" sz="1400" dirty="0" smtClean="0"/>
                <a:t>Some people like really spicy food, others can’t cope with it.</a:t>
              </a:r>
              <a:endParaRPr lang="en-GB" sz="1400" dirty="0"/>
            </a:p>
          </p:txBody>
        </p:sp>
        <p:sp>
          <p:nvSpPr>
            <p:cNvPr id="12" name="Rectangle 11"/>
            <p:cNvSpPr/>
            <p:nvPr/>
          </p:nvSpPr>
          <p:spPr>
            <a:xfrm>
              <a:off x="539552" y="3221687"/>
              <a:ext cx="2444730" cy="128743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p:cNvGrpSpPr/>
          <p:nvPr/>
        </p:nvGrpSpPr>
        <p:grpSpPr>
          <a:xfrm>
            <a:off x="3275856" y="3221687"/>
            <a:ext cx="5328592" cy="1287433"/>
            <a:chOff x="3275856" y="3221687"/>
            <a:chExt cx="5328592" cy="1287433"/>
          </a:xfrm>
        </p:grpSpPr>
        <p:sp>
          <p:nvSpPr>
            <p:cNvPr id="13" name="TextBox 12"/>
            <p:cNvSpPr txBox="1"/>
            <p:nvPr/>
          </p:nvSpPr>
          <p:spPr>
            <a:xfrm>
              <a:off x="4834354" y="3256637"/>
              <a:ext cx="2169192" cy="1169551"/>
            </a:xfrm>
            <a:prstGeom prst="rect">
              <a:avLst/>
            </a:prstGeom>
            <a:noFill/>
            <a:ln>
              <a:noFill/>
            </a:ln>
          </p:spPr>
          <p:txBody>
            <a:bodyPr wrap="square" rtlCol="0">
              <a:spAutoFit/>
            </a:bodyPr>
            <a:lstStyle/>
            <a:p>
              <a:r>
                <a:rPr lang="en-GB" sz="1400" dirty="0" smtClean="0"/>
                <a:t>Some people like the peace and quiet of the countryside, others the bright lights and bustle of the city.</a:t>
              </a:r>
              <a:endParaRPr lang="en-GB" sz="14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5822" y="3343103"/>
              <a:ext cx="1363530" cy="1022647"/>
            </a:xfrm>
            <a:prstGeom prst="rect">
              <a:avLst/>
            </a:prstGeom>
            <a:ln>
              <a:solidFill>
                <a:schemeClr val="accent6">
                  <a:lumMod val="50000"/>
                </a:schemeClr>
              </a:solidFill>
            </a:ln>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9311" y="3315883"/>
              <a:ext cx="1438153" cy="1077085"/>
            </a:xfrm>
            <a:prstGeom prst="rect">
              <a:avLst/>
            </a:prstGeom>
            <a:ln>
              <a:solidFill>
                <a:schemeClr val="accent6">
                  <a:lumMod val="50000"/>
                </a:schemeClr>
              </a:solidFill>
            </a:ln>
          </p:spPr>
        </p:pic>
        <p:sp>
          <p:nvSpPr>
            <p:cNvPr id="16" name="Rectangle 15"/>
            <p:cNvSpPr/>
            <p:nvPr/>
          </p:nvSpPr>
          <p:spPr>
            <a:xfrm>
              <a:off x="3275856" y="3221687"/>
              <a:ext cx="5328592" cy="128743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530044" y="4653136"/>
            <a:ext cx="8074403" cy="1143417"/>
            <a:chOff x="530044" y="4653136"/>
            <a:chExt cx="8074403" cy="1143417"/>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646" y="4728379"/>
              <a:ext cx="1241162" cy="992930"/>
            </a:xfrm>
            <a:prstGeom prst="rect">
              <a:avLst/>
            </a:prstGeom>
            <a:ln>
              <a:solidFill>
                <a:schemeClr val="accent6">
                  <a:lumMod val="50000"/>
                </a:schemeClr>
              </a:solidFill>
            </a:ln>
          </p:spPr>
        </p:pic>
        <p:sp>
          <p:nvSpPr>
            <p:cNvPr id="18" name="Rectangle 17"/>
            <p:cNvSpPr/>
            <p:nvPr/>
          </p:nvSpPr>
          <p:spPr>
            <a:xfrm>
              <a:off x="530044" y="4653136"/>
              <a:ext cx="8074403" cy="114341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979712" y="4855512"/>
              <a:ext cx="6397752" cy="738664"/>
            </a:xfrm>
            <a:prstGeom prst="rect">
              <a:avLst/>
            </a:prstGeom>
            <a:noFill/>
            <a:ln>
              <a:noFill/>
            </a:ln>
          </p:spPr>
          <p:txBody>
            <a:bodyPr wrap="square" rtlCol="0">
              <a:spAutoFit/>
            </a:bodyPr>
            <a:lstStyle/>
            <a:p>
              <a:r>
                <a:rPr lang="en-GB" sz="1400" dirty="0" smtClean="0"/>
                <a:t>Think of music playing very quietly in the background.  One person might  find it calming and relaxing.  Another person might find it irritating, and want it to be turned off or up.</a:t>
              </a:r>
              <a:endParaRPr lang="en-GB" sz="1400" dirty="0"/>
            </a:p>
          </p:txBody>
        </p:sp>
      </p:grpSp>
    </p:spTree>
    <p:extLst>
      <p:ext uri="{BB962C8B-B14F-4D97-AF65-F5344CB8AC3E}">
        <p14:creationId xmlns:p14="http://schemas.microsoft.com/office/powerpoint/2010/main" val="407776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utism Informed">
      <a:dk1>
        <a:sysClr val="windowText" lastClr="000000"/>
      </a:dk1>
      <a:lt1>
        <a:sysClr val="window" lastClr="FFFFFF"/>
      </a:lt1>
      <a:dk2>
        <a:srgbClr val="0B769C"/>
      </a:dk2>
      <a:lt2>
        <a:srgbClr val="B4DCFA"/>
      </a:lt2>
      <a:accent1>
        <a:srgbClr val="0B769C"/>
      </a:accent1>
      <a:accent2>
        <a:srgbClr val="5ECCF3"/>
      </a:accent2>
      <a:accent3>
        <a:srgbClr val="A7EA52"/>
      </a:accent3>
      <a:accent4>
        <a:srgbClr val="5DCEAF"/>
      </a:accent4>
      <a:accent5>
        <a:srgbClr val="FF8021"/>
      </a:accent5>
      <a:accent6>
        <a:srgbClr val="F14124"/>
      </a:accent6>
      <a:hlink>
        <a:srgbClr val="22725C"/>
      </a:hlink>
      <a:folHlink>
        <a:srgbClr val="59A8D1"/>
      </a:folHlink>
    </a:clrScheme>
    <a:fontScheme name="Custom 1">
      <a:majorFont>
        <a:latin typeface="Arial"/>
        <a:ea typeface=""/>
        <a:cs typeface=""/>
      </a:majorFont>
      <a:minorFont>
        <a:latin typeface="Arial"/>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17088</TotalTime>
  <Words>5042</Words>
  <Application>Microsoft Office PowerPoint</Application>
  <PresentationFormat>On-screen Show (4:3)</PresentationFormat>
  <Paragraphs>342</Paragraphs>
  <Slides>29</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Verdana</vt:lpstr>
      <vt:lpstr>Wingdings</vt:lpstr>
      <vt:lpstr>Wingdings 2</vt:lpstr>
      <vt:lpstr>Aspect</vt:lpstr>
      <vt:lpstr>Scottish Borders Autism Strategy</vt:lpstr>
      <vt:lpstr>PowerPoint Presentation</vt:lpstr>
      <vt:lpstr>PowerPoint Presentation</vt:lpstr>
      <vt:lpstr>Introduction</vt:lpstr>
      <vt:lpstr>What is sensory processing?</vt:lpstr>
      <vt:lpstr>PowerPoint Presentation</vt:lpstr>
      <vt:lpstr>PowerPoint Presentation</vt:lpstr>
      <vt:lpstr>PowerPoint Presentation</vt:lpstr>
      <vt:lpstr>Hypo- and Hyper-sensitive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Co-existing conditions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Borders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Scottish Borders Autism Strategy</dc:title>
  <dc:creator>Hurding, Anita</dc:creator>
  <cp:lastModifiedBy>Hurding, Anita</cp:lastModifiedBy>
  <cp:revision>149</cp:revision>
  <dcterms:created xsi:type="dcterms:W3CDTF">2018-07-11T13:31:57Z</dcterms:created>
  <dcterms:modified xsi:type="dcterms:W3CDTF">2019-08-21T10:32:50Z</dcterms:modified>
</cp:coreProperties>
</file>