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56" r:id="rId2"/>
    <p:sldId id="257" r:id="rId3"/>
    <p:sldId id="290" r:id="rId4"/>
    <p:sldId id="259" r:id="rId5"/>
    <p:sldId id="258" r:id="rId6"/>
    <p:sldId id="260" r:id="rId7"/>
    <p:sldId id="261" r:id="rId8"/>
    <p:sldId id="262" r:id="rId9"/>
    <p:sldId id="263" r:id="rId10"/>
    <p:sldId id="292" r:id="rId11"/>
    <p:sldId id="265" r:id="rId12"/>
    <p:sldId id="266" r:id="rId13"/>
    <p:sldId id="267" r:id="rId14"/>
    <p:sldId id="268" r:id="rId15"/>
    <p:sldId id="269" r:id="rId16"/>
    <p:sldId id="270" r:id="rId17"/>
    <p:sldId id="272" r:id="rId18"/>
    <p:sldId id="271" r:id="rId19"/>
    <p:sldId id="273" r:id="rId20"/>
    <p:sldId id="284" r:id="rId21"/>
    <p:sldId id="275" r:id="rId22"/>
    <p:sldId id="277" r:id="rId23"/>
    <p:sldId id="274" r:id="rId24"/>
    <p:sldId id="285" r:id="rId25"/>
    <p:sldId id="276" r:id="rId26"/>
    <p:sldId id="278" r:id="rId27"/>
    <p:sldId id="286" r:id="rId28"/>
    <p:sldId id="282" r:id="rId29"/>
    <p:sldId id="279" r:id="rId30"/>
    <p:sldId id="283" r:id="rId31"/>
    <p:sldId id="280" r:id="rId32"/>
    <p:sldId id="291" r:id="rId33"/>
    <p:sldId id="287" r:id="rId34"/>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AFwNTfj0xCGrv51yeVFWw==" hashData="2Zp8Iq/zhw3GrBdTXrEzEEyjIqL6+I9fFbqY76EYJaJLzhYtsSU0oQVLLDVt1uFawbf3D04FjLev3QDKekQZbw=="/>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9929" autoAdjust="0"/>
  </p:normalViewPr>
  <p:slideViewPr>
    <p:cSldViewPr>
      <p:cViewPr varScale="1">
        <p:scale>
          <a:sx n="52" d="100"/>
          <a:sy n="52" d="100"/>
        </p:scale>
        <p:origin x="1842" y="78"/>
      </p:cViewPr>
      <p:guideLst>
        <p:guide orient="horz" pos="2160"/>
        <p:guide pos="2880"/>
      </p:guideLst>
    </p:cSldViewPr>
  </p:slideViewPr>
  <p:outlineViewPr>
    <p:cViewPr>
      <p:scale>
        <a:sx n="33" d="100"/>
        <a:sy n="33" d="100"/>
      </p:scale>
      <p:origin x="0" y="5916"/>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41C6765A-52D8-48E2-B921-ABE95E8CEE3F}" type="datetimeFigureOut">
              <a:rPr lang="en-GB" smtClean="0"/>
              <a:t>08/07/2019</a:t>
            </a:fld>
            <a:endParaRPr lang="en-GB"/>
          </a:p>
        </p:txBody>
      </p:sp>
      <p:sp>
        <p:nvSpPr>
          <p:cNvPr id="4" name="Footer Placehold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F14D18A6-5EB1-4D8E-9562-652C1A737418}" type="slidenum">
              <a:rPr lang="en-GB" smtClean="0"/>
              <a:t>‹#›</a:t>
            </a:fld>
            <a:endParaRPr lang="en-GB"/>
          </a:p>
        </p:txBody>
      </p:sp>
    </p:spTree>
    <p:extLst>
      <p:ext uri="{BB962C8B-B14F-4D97-AF65-F5344CB8AC3E}">
        <p14:creationId xmlns:p14="http://schemas.microsoft.com/office/powerpoint/2010/main" val="3465015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0174F8C8-1651-4F78-A4DB-F62E99E6CAE8}" type="datetimeFigureOut">
              <a:rPr lang="en-GB" smtClean="0"/>
              <a:t>08/07/2019</a:t>
            </a:fld>
            <a:endParaRPr lang="en-GB"/>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F60CC3A1-8926-449B-BCC0-B3BA03F2EF5C}" type="slidenum">
              <a:rPr lang="en-GB" smtClean="0"/>
              <a:t>‹#›</a:t>
            </a:fld>
            <a:endParaRPr lang="en-GB"/>
          </a:p>
        </p:txBody>
      </p:sp>
    </p:spTree>
    <p:extLst>
      <p:ext uri="{BB962C8B-B14F-4D97-AF65-F5344CB8AC3E}">
        <p14:creationId xmlns:p14="http://schemas.microsoft.com/office/powerpoint/2010/main" val="3648611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60CC3A1-8926-449B-BCC0-B3BA03F2EF5C}" type="slidenum">
              <a:rPr lang="en-GB" smtClean="0"/>
              <a:t>1</a:t>
            </a:fld>
            <a:endParaRPr lang="en-GB"/>
          </a:p>
        </p:txBody>
      </p:sp>
    </p:spTree>
    <p:extLst>
      <p:ext uri="{BB962C8B-B14F-4D97-AF65-F5344CB8AC3E}">
        <p14:creationId xmlns:p14="http://schemas.microsoft.com/office/powerpoint/2010/main" val="2110800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CC3A1-8926-449B-BCC0-B3BA03F2EF5C}" type="slidenum">
              <a:rPr lang="en-GB" smtClean="0"/>
              <a:t>12</a:t>
            </a:fld>
            <a:endParaRPr lang="en-GB"/>
          </a:p>
        </p:txBody>
      </p:sp>
    </p:spTree>
    <p:extLst>
      <p:ext uri="{BB962C8B-B14F-4D97-AF65-F5344CB8AC3E}">
        <p14:creationId xmlns:p14="http://schemas.microsoft.com/office/powerpoint/2010/main" val="2521838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F60CC3A1-8926-449B-BCC0-B3BA03F2EF5C}" type="slidenum">
              <a:rPr lang="en-GB" smtClean="0"/>
              <a:t>13</a:t>
            </a:fld>
            <a:endParaRPr lang="en-GB"/>
          </a:p>
        </p:txBody>
      </p:sp>
    </p:spTree>
    <p:extLst>
      <p:ext uri="{BB962C8B-B14F-4D97-AF65-F5344CB8AC3E}">
        <p14:creationId xmlns:p14="http://schemas.microsoft.com/office/powerpoint/2010/main" val="2621364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CC3A1-8926-449B-BCC0-B3BA03F2EF5C}" type="slidenum">
              <a:rPr lang="en-GB" smtClean="0"/>
              <a:t>14</a:t>
            </a:fld>
            <a:endParaRPr lang="en-GB"/>
          </a:p>
        </p:txBody>
      </p:sp>
    </p:spTree>
    <p:extLst>
      <p:ext uri="{BB962C8B-B14F-4D97-AF65-F5344CB8AC3E}">
        <p14:creationId xmlns:p14="http://schemas.microsoft.com/office/powerpoint/2010/main" val="1493341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F60CC3A1-8926-449B-BCC0-B3BA03F2EF5C}" type="slidenum">
              <a:rPr lang="en-GB" smtClean="0"/>
              <a:t>15</a:t>
            </a:fld>
            <a:endParaRPr lang="en-GB"/>
          </a:p>
        </p:txBody>
      </p:sp>
    </p:spTree>
    <p:extLst>
      <p:ext uri="{BB962C8B-B14F-4D97-AF65-F5344CB8AC3E}">
        <p14:creationId xmlns:p14="http://schemas.microsoft.com/office/powerpoint/2010/main" val="1606993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60CC3A1-8926-449B-BCC0-B3BA03F2EF5C}" type="slidenum">
              <a:rPr lang="en-GB" smtClean="0"/>
              <a:t>16</a:t>
            </a:fld>
            <a:endParaRPr lang="en-GB"/>
          </a:p>
        </p:txBody>
      </p:sp>
    </p:spTree>
    <p:extLst>
      <p:ext uri="{BB962C8B-B14F-4D97-AF65-F5344CB8AC3E}">
        <p14:creationId xmlns:p14="http://schemas.microsoft.com/office/powerpoint/2010/main" val="3603751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CC3A1-8926-449B-BCC0-B3BA03F2EF5C}" type="slidenum">
              <a:rPr lang="en-GB" smtClean="0"/>
              <a:t>17</a:t>
            </a:fld>
            <a:endParaRPr lang="en-GB"/>
          </a:p>
        </p:txBody>
      </p:sp>
    </p:spTree>
    <p:extLst>
      <p:ext uri="{BB962C8B-B14F-4D97-AF65-F5344CB8AC3E}">
        <p14:creationId xmlns:p14="http://schemas.microsoft.com/office/powerpoint/2010/main" val="1493341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60CC3A1-8926-449B-BCC0-B3BA03F2EF5C}" type="slidenum">
              <a:rPr lang="en-GB" smtClean="0"/>
              <a:t>18</a:t>
            </a:fld>
            <a:endParaRPr lang="en-GB"/>
          </a:p>
        </p:txBody>
      </p:sp>
    </p:spTree>
    <p:extLst>
      <p:ext uri="{BB962C8B-B14F-4D97-AF65-F5344CB8AC3E}">
        <p14:creationId xmlns:p14="http://schemas.microsoft.com/office/powerpoint/2010/main" val="2978174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60CC3A1-8926-449B-BCC0-B3BA03F2EF5C}" type="slidenum">
              <a:rPr lang="en-GB" smtClean="0"/>
              <a:t>19</a:t>
            </a:fld>
            <a:endParaRPr lang="en-GB"/>
          </a:p>
        </p:txBody>
      </p:sp>
    </p:spTree>
    <p:extLst>
      <p:ext uri="{BB962C8B-B14F-4D97-AF65-F5344CB8AC3E}">
        <p14:creationId xmlns:p14="http://schemas.microsoft.com/office/powerpoint/2010/main" val="3563929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F60CC3A1-8926-449B-BCC0-B3BA03F2EF5C}" type="slidenum">
              <a:rPr lang="en-GB" smtClean="0"/>
              <a:t>21</a:t>
            </a:fld>
            <a:endParaRPr lang="en-GB"/>
          </a:p>
        </p:txBody>
      </p:sp>
    </p:spTree>
    <p:extLst>
      <p:ext uri="{BB962C8B-B14F-4D97-AF65-F5344CB8AC3E}">
        <p14:creationId xmlns:p14="http://schemas.microsoft.com/office/powerpoint/2010/main" val="1493341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CC3A1-8926-449B-BCC0-B3BA03F2EF5C}" type="slidenum">
              <a:rPr lang="en-GB" smtClean="0"/>
              <a:t>22</a:t>
            </a:fld>
            <a:endParaRPr lang="en-GB"/>
          </a:p>
        </p:txBody>
      </p:sp>
    </p:spTree>
    <p:extLst>
      <p:ext uri="{BB962C8B-B14F-4D97-AF65-F5344CB8AC3E}">
        <p14:creationId xmlns:p14="http://schemas.microsoft.com/office/powerpoint/2010/main" val="1686305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CC3A1-8926-449B-BCC0-B3BA03F2EF5C}" type="slidenum">
              <a:rPr lang="en-GB" smtClean="0"/>
              <a:t>2</a:t>
            </a:fld>
            <a:endParaRPr lang="en-GB"/>
          </a:p>
        </p:txBody>
      </p:sp>
    </p:spTree>
    <p:extLst>
      <p:ext uri="{BB962C8B-B14F-4D97-AF65-F5344CB8AC3E}">
        <p14:creationId xmlns:p14="http://schemas.microsoft.com/office/powerpoint/2010/main" val="459074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CC3A1-8926-449B-BCC0-B3BA03F2EF5C}" type="slidenum">
              <a:rPr lang="en-GB" smtClean="0"/>
              <a:t>23</a:t>
            </a:fld>
            <a:endParaRPr lang="en-GB"/>
          </a:p>
        </p:txBody>
      </p:sp>
    </p:spTree>
    <p:extLst>
      <p:ext uri="{BB962C8B-B14F-4D97-AF65-F5344CB8AC3E}">
        <p14:creationId xmlns:p14="http://schemas.microsoft.com/office/powerpoint/2010/main" val="2704208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F60CC3A1-8926-449B-BCC0-B3BA03F2EF5C}" type="slidenum">
              <a:rPr lang="en-GB" smtClean="0"/>
              <a:t>25</a:t>
            </a:fld>
            <a:endParaRPr lang="en-GB"/>
          </a:p>
        </p:txBody>
      </p:sp>
    </p:spTree>
    <p:extLst>
      <p:ext uri="{BB962C8B-B14F-4D97-AF65-F5344CB8AC3E}">
        <p14:creationId xmlns:p14="http://schemas.microsoft.com/office/powerpoint/2010/main" val="1493341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60CC3A1-8926-449B-BCC0-B3BA03F2EF5C}" type="slidenum">
              <a:rPr lang="en-GB" smtClean="0"/>
              <a:t>26</a:t>
            </a:fld>
            <a:endParaRPr lang="en-GB"/>
          </a:p>
        </p:txBody>
      </p:sp>
    </p:spTree>
    <p:extLst>
      <p:ext uri="{BB962C8B-B14F-4D97-AF65-F5344CB8AC3E}">
        <p14:creationId xmlns:p14="http://schemas.microsoft.com/office/powerpoint/2010/main" val="3600990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CC3A1-8926-449B-BCC0-B3BA03F2EF5C}" type="slidenum">
              <a:rPr lang="en-GB" smtClean="0"/>
              <a:t>27</a:t>
            </a:fld>
            <a:endParaRPr lang="en-GB"/>
          </a:p>
        </p:txBody>
      </p:sp>
    </p:spTree>
    <p:extLst>
      <p:ext uri="{BB962C8B-B14F-4D97-AF65-F5344CB8AC3E}">
        <p14:creationId xmlns:p14="http://schemas.microsoft.com/office/powerpoint/2010/main" val="622251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60CC3A1-8926-449B-BCC0-B3BA03F2EF5C}" type="slidenum">
              <a:rPr lang="en-GB" smtClean="0"/>
              <a:t>28</a:t>
            </a:fld>
            <a:endParaRPr lang="en-GB"/>
          </a:p>
        </p:txBody>
      </p:sp>
    </p:spTree>
    <p:extLst>
      <p:ext uri="{BB962C8B-B14F-4D97-AF65-F5344CB8AC3E}">
        <p14:creationId xmlns:p14="http://schemas.microsoft.com/office/powerpoint/2010/main" val="3324069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60CC3A1-8926-449B-BCC0-B3BA03F2EF5C}" type="slidenum">
              <a:rPr lang="en-GB" smtClean="0"/>
              <a:t>29</a:t>
            </a:fld>
            <a:endParaRPr lang="en-GB"/>
          </a:p>
        </p:txBody>
      </p:sp>
    </p:spTree>
    <p:extLst>
      <p:ext uri="{BB962C8B-B14F-4D97-AF65-F5344CB8AC3E}">
        <p14:creationId xmlns:p14="http://schemas.microsoft.com/office/powerpoint/2010/main" val="1928171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CC3A1-8926-449B-BCC0-B3BA03F2EF5C}" type="slidenum">
              <a:rPr lang="en-GB" smtClean="0"/>
              <a:t>30</a:t>
            </a:fld>
            <a:endParaRPr lang="en-GB"/>
          </a:p>
        </p:txBody>
      </p:sp>
    </p:spTree>
    <p:extLst>
      <p:ext uri="{BB962C8B-B14F-4D97-AF65-F5344CB8AC3E}">
        <p14:creationId xmlns:p14="http://schemas.microsoft.com/office/powerpoint/2010/main" val="1337825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CC3A1-8926-449B-BCC0-B3BA03F2EF5C}" type="slidenum">
              <a:rPr lang="en-GB" smtClean="0"/>
              <a:t>31</a:t>
            </a:fld>
            <a:endParaRPr lang="en-GB"/>
          </a:p>
        </p:txBody>
      </p:sp>
    </p:spTree>
    <p:extLst>
      <p:ext uri="{BB962C8B-B14F-4D97-AF65-F5344CB8AC3E}">
        <p14:creationId xmlns:p14="http://schemas.microsoft.com/office/powerpoint/2010/main" val="815567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CC3A1-8926-449B-BCC0-B3BA03F2EF5C}" type="slidenum">
              <a:rPr lang="en-GB" smtClean="0"/>
              <a:t>4</a:t>
            </a:fld>
            <a:endParaRPr lang="en-GB"/>
          </a:p>
        </p:txBody>
      </p:sp>
    </p:spTree>
    <p:extLst>
      <p:ext uri="{BB962C8B-B14F-4D97-AF65-F5344CB8AC3E}">
        <p14:creationId xmlns:p14="http://schemas.microsoft.com/office/powerpoint/2010/main" val="2539190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CC3A1-8926-449B-BCC0-B3BA03F2EF5C}" type="slidenum">
              <a:rPr lang="en-GB" smtClean="0"/>
              <a:t>5</a:t>
            </a:fld>
            <a:endParaRPr lang="en-GB"/>
          </a:p>
        </p:txBody>
      </p:sp>
    </p:spTree>
    <p:extLst>
      <p:ext uri="{BB962C8B-B14F-4D97-AF65-F5344CB8AC3E}">
        <p14:creationId xmlns:p14="http://schemas.microsoft.com/office/powerpoint/2010/main" val="3929508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60CC3A1-8926-449B-BCC0-B3BA03F2EF5C}" type="slidenum">
              <a:rPr lang="en-GB" smtClean="0"/>
              <a:t>6</a:t>
            </a:fld>
            <a:endParaRPr lang="en-GB"/>
          </a:p>
        </p:txBody>
      </p:sp>
    </p:spTree>
    <p:extLst>
      <p:ext uri="{BB962C8B-B14F-4D97-AF65-F5344CB8AC3E}">
        <p14:creationId xmlns:p14="http://schemas.microsoft.com/office/powerpoint/2010/main" val="3558278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CC3A1-8926-449B-BCC0-B3BA03F2EF5C}" type="slidenum">
              <a:rPr lang="en-GB" smtClean="0"/>
              <a:t>7</a:t>
            </a:fld>
            <a:endParaRPr lang="en-GB"/>
          </a:p>
        </p:txBody>
      </p:sp>
    </p:spTree>
    <p:extLst>
      <p:ext uri="{BB962C8B-B14F-4D97-AF65-F5344CB8AC3E}">
        <p14:creationId xmlns:p14="http://schemas.microsoft.com/office/powerpoint/2010/main" val="2048512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CC3A1-8926-449B-BCC0-B3BA03F2EF5C}" type="slidenum">
              <a:rPr lang="en-GB" smtClean="0"/>
              <a:t>8</a:t>
            </a:fld>
            <a:endParaRPr lang="en-GB"/>
          </a:p>
        </p:txBody>
      </p:sp>
    </p:spTree>
    <p:extLst>
      <p:ext uri="{BB962C8B-B14F-4D97-AF65-F5344CB8AC3E}">
        <p14:creationId xmlns:p14="http://schemas.microsoft.com/office/powerpoint/2010/main" val="97389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0CC3A1-8926-449B-BCC0-B3BA03F2EF5C}" type="slidenum">
              <a:rPr lang="en-GB" smtClean="0"/>
              <a:t>9</a:t>
            </a:fld>
            <a:endParaRPr lang="en-GB"/>
          </a:p>
        </p:txBody>
      </p:sp>
    </p:spTree>
    <p:extLst>
      <p:ext uri="{BB962C8B-B14F-4D97-AF65-F5344CB8AC3E}">
        <p14:creationId xmlns:p14="http://schemas.microsoft.com/office/powerpoint/2010/main" val="1350986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60CC3A1-8926-449B-BCC0-B3BA03F2EF5C}" type="slidenum">
              <a:rPr lang="en-GB" smtClean="0"/>
              <a:t>11</a:t>
            </a:fld>
            <a:endParaRPr lang="en-GB"/>
          </a:p>
        </p:txBody>
      </p:sp>
    </p:spTree>
    <p:extLst>
      <p:ext uri="{BB962C8B-B14F-4D97-AF65-F5344CB8AC3E}">
        <p14:creationId xmlns:p14="http://schemas.microsoft.com/office/powerpoint/2010/main" val="868631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8D7C03C6-F723-47FD-92F7-ECFE32832FA1}" type="datetimeFigureOut">
              <a:rPr lang="en-GB" smtClean="0"/>
              <a:t>08/07/2019</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11" name="Slide Number Placeholder 10"/>
          <p:cNvSpPr>
            <a:spLocks noGrp="1"/>
          </p:cNvSpPr>
          <p:nvPr>
            <p:ph type="sldNum" sz="quarter" idx="12"/>
          </p:nvPr>
        </p:nvSpPr>
        <p:spPr/>
        <p:txBody>
          <a:bodyPr/>
          <a:lstStyle>
            <a:extLst/>
          </a:lstStyle>
          <a:p>
            <a:fld id="{74430938-67D5-4279-91B7-E4BE93FBA9D6}"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7C03C6-F723-47FD-92F7-ECFE32832FA1}" type="datetimeFigureOut">
              <a:rPr lang="en-GB" smtClean="0"/>
              <a:t>08/07/2019</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4430938-67D5-4279-91B7-E4BE93FBA9D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7C03C6-F723-47FD-92F7-ECFE32832FA1}" type="datetimeFigureOut">
              <a:rPr lang="en-GB" smtClean="0"/>
              <a:t>08/07/2019</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4430938-67D5-4279-91B7-E4BE93FBA9D6}"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7C03C6-F723-47FD-92F7-ECFE32832FA1}" type="datetimeFigureOut">
              <a:rPr lang="en-GB" smtClean="0"/>
              <a:t>08/07/2019</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4430938-67D5-4279-91B7-E4BE93FBA9D6}"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D7C03C6-F723-47FD-92F7-ECFE32832FA1}" type="datetimeFigureOut">
              <a:rPr lang="en-GB" smtClean="0"/>
              <a:t>08/07/2019</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4430938-67D5-4279-91B7-E4BE93FBA9D6}"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D7C03C6-F723-47FD-92F7-ECFE32832FA1}" type="datetimeFigureOut">
              <a:rPr lang="en-GB" smtClean="0"/>
              <a:t>08/07/2019</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74430938-67D5-4279-91B7-E4BE93FBA9D6}"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D7C03C6-F723-47FD-92F7-ECFE32832FA1}" type="datetimeFigureOut">
              <a:rPr lang="en-GB" smtClean="0"/>
              <a:t>08/07/2019</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74430938-67D5-4279-91B7-E4BE93FBA9D6}"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D7C03C6-F723-47FD-92F7-ECFE32832FA1}" type="datetimeFigureOut">
              <a:rPr lang="en-GB" smtClean="0"/>
              <a:t>08/07/2019</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74430938-67D5-4279-91B7-E4BE93FBA9D6}"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8D7C03C6-F723-47FD-92F7-ECFE32832FA1}" type="datetimeFigureOut">
              <a:rPr lang="en-GB" smtClean="0"/>
              <a:t>08/07/2019</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74430938-67D5-4279-91B7-E4BE93FBA9D6}"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D7C03C6-F723-47FD-92F7-ECFE32832FA1}" type="datetimeFigureOut">
              <a:rPr lang="en-GB" smtClean="0"/>
              <a:t>08/07/2019</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74430938-67D5-4279-91B7-E4BE93FBA9D6}"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D7C03C6-F723-47FD-92F7-ECFE32832FA1}" type="datetimeFigureOut">
              <a:rPr lang="en-GB" smtClean="0"/>
              <a:t>08/07/2019</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74430938-67D5-4279-91B7-E4BE93FBA9D6}" type="slidenum">
              <a:rPr lang="en-GB" smtClean="0"/>
              <a:t>‹#›</a:t>
            </a:fld>
            <a:endParaRPr lang="en-GB"/>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D7C03C6-F723-47FD-92F7-ECFE32832FA1}" type="datetimeFigureOut">
              <a:rPr lang="en-GB" smtClean="0"/>
              <a:t>08/07/2019</a:t>
            </a:fld>
            <a:endParaRPr lang="en-GB"/>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GB"/>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4430938-67D5-4279-91B7-E4BE93FBA9D6}"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andphilosophy.com/2015/06/09/rain-man-and-rule-following-how-autism-can-bring-philosophy-to-lif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hyperlink" Target="https://www.youtube.com/watch?v=KmDGvquzn2k"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www.autism.org.uk/" TargetMode="External"/><Relationship Id="rId7" Type="http://schemas.openxmlformats.org/officeDocument/2006/relationships/hyperlink" Target="http://www.asdinfowales.co.uk/home/" TargetMode="External"/><Relationship Id="rId2" Type="http://schemas.openxmlformats.org/officeDocument/2006/relationships/hyperlink" Target="http://www.autismnetworkscotland.org.uk/" TargetMode="External"/><Relationship Id="rId1" Type="http://schemas.openxmlformats.org/officeDocument/2006/relationships/slideLayout" Target="../slideLayouts/slideLayout6.xml"/><Relationship Id="rId6" Type="http://schemas.openxmlformats.org/officeDocument/2006/relationships/hyperlink" Target="http://www.autismstrategyscotland.org.uk/" TargetMode="External"/><Relationship Id="rId5" Type="http://schemas.openxmlformats.org/officeDocument/2006/relationships/hyperlink" Target="http://www.autismtoolbox.co.uk/" TargetMode="External"/><Relationship Id="rId4" Type="http://schemas.openxmlformats.org/officeDocument/2006/relationships/hyperlink" Target="http://www.scottishautism.org/"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8.emf"/><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www.flickr.com/photos/86979666@N00/503231258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0950" y="1628800"/>
            <a:ext cx="7772400" cy="1828800"/>
          </a:xfrm>
        </p:spPr>
        <p:txBody>
          <a:bodyPr>
            <a:normAutofit/>
          </a:bodyPr>
          <a:lstStyle/>
          <a:p>
            <a:r>
              <a:rPr lang="en-GB" sz="5400" dirty="0" smtClean="0">
                <a:solidFill>
                  <a:schemeClr val="accent4">
                    <a:lumMod val="75000"/>
                  </a:schemeClr>
                </a:solidFill>
                <a:latin typeface="Arial" panose="020B0604020202020204" pitchFamily="34" charset="0"/>
                <a:cs typeface="Arial" panose="020B0604020202020204" pitchFamily="34" charset="0"/>
              </a:rPr>
              <a:t>Scottish Borders Autism Strategy</a:t>
            </a:r>
            <a:endParaRPr lang="en-GB" sz="5400" dirty="0">
              <a:solidFill>
                <a:schemeClr val="accent4">
                  <a:lumMod val="75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22376" y="3685032"/>
            <a:ext cx="7772400" cy="1328144"/>
          </a:xfrm>
        </p:spPr>
        <p:txBody>
          <a:bodyPr>
            <a:normAutofit/>
          </a:bodyPr>
          <a:lstStyle/>
          <a:p>
            <a:r>
              <a:rPr lang="en-GB" sz="3600" b="1" dirty="0" smtClean="0">
                <a:solidFill>
                  <a:schemeClr val="accent2">
                    <a:lumMod val="75000"/>
                  </a:schemeClr>
                </a:solidFill>
                <a:latin typeface="Arial" panose="020B0604020202020204" pitchFamily="34" charset="0"/>
                <a:cs typeface="Arial" panose="020B0604020202020204" pitchFamily="34" charset="0"/>
              </a:rPr>
              <a:t>Autism Awareness</a:t>
            </a:r>
          </a:p>
          <a:p>
            <a:r>
              <a:rPr lang="en-GB" sz="3600" b="1" dirty="0" smtClean="0">
                <a:solidFill>
                  <a:schemeClr val="accent2">
                    <a:lumMod val="75000"/>
                  </a:schemeClr>
                </a:solidFill>
                <a:latin typeface="Arial" panose="020B0604020202020204" pitchFamily="34" charset="0"/>
                <a:cs typeface="Arial" panose="020B0604020202020204" pitchFamily="34" charset="0"/>
              </a:rPr>
              <a:t>Level 1</a:t>
            </a:r>
            <a:endParaRPr lang="en-GB" sz="3600" b="1" dirty="0">
              <a:solidFill>
                <a:schemeClr val="accent2">
                  <a:lumMod val="75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clrChange>
              <a:clrFrom>
                <a:srgbClr val="FCFCFC"/>
              </a:clrFrom>
              <a:clrTo>
                <a:srgbClr val="FCFCFC">
                  <a:alpha val="0"/>
                </a:srgbClr>
              </a:clrTo>
            </a:clrChange>
            <a:extLst>
              <a:ext uri="{28A0092B-C50C-407E-A947-70E740481C1C}">
                <a14:useLocalDpi xmlns:a14="http://schemas.microsoft.com/office/drawing/2010/main" val="0"/>
              </a:ext>
            </a:extLst>
          </a:blip>
          <a:stretch>
            <a:fillRect/>
          </a:stretch>
        </p:blipFill>
        <p:spPr>
          <a:xfrm>
            <a:off x="650949" y="980728"/>
            <a:ext cx="1895475" cy="2228850"/>
          </a:xfrm>
          <a:prstGeom prst="rect">
            <a:avLst/>
          </a:prstGeom>
        </p:spPr>
      </p:pic>
      <p:pic>
        <p:nvPicPr>
          <p:cNvPr id="5" name="Picture 4"/>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0949" y="5085184"/>
            <a:ext cx="1268967" cy="1152128"/>
          </a:xfrm>
          <a:prstGeom prst="rect">
            <a:avLst/>
          </a:prstGeom>
          <a:solidFill>
            <a:schemeClr val="bg1"/>
          </a:solidFill>
        </p:spPr>
      </p:pic>
    </p:spTree>
    <p:extLst>
      <p:ext uri="{BB962C8B-B14F-4D97-AF65-F5344CB8AC3E}">
        <p14:creationId xmlns:p14="http://schemas.microsoft.com/office/powerpoint/2010/main" val="3356520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0687" y="4444740"/>
            <a:ext cx="7722604" cy="1077218"/>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It’s thought that the autistic brain doesn’t perceive or understand context well</a:t>
            </a:r>
            <a:r>
              <a:rPr lang="en-GB" sz="1600" dirty="0" smtClean="0">
                <a:latin typeface="Arial" panose="020B0604020202020204" pitchFamily="34" charset="0"/>
                <a:cs typeface="Arial" panose="020B0604020202020204" pitchFamily="34" charset="0"/>
              </a:rPr>
              <a:t>.  The </a:t>
            </a:r>
            <a:r>
              <a:rPr lang="en-GB" sz="1600" dirty="0">
                <a:latin typeface="Arial" panose="020B0604020202020204" pitchFamily="34" charset="0"/>
                <a:cs typeface="Arial" panose="020B0604020202020204" pitchFamily="34" charset="0"/>
              </a:rPr>
              <a:t>autistic brain processes each piece of information separately, and </a:t>
            </a:r>
            <a:r>
              <a:rPr lang="en-GB" sz="1600" dirty="0" smtClean="0">
                <a:latin typeface="Arial" panose="020B0604020202020204" pitchFamily="34" charset="0"/>
                <a:cs typeface="Arial" panose="020B0604020202020204" pitchFamily="34" charset="0"/>
              </a:rPr>
              <a:t>gives </a:t>
            </a:r>
            <a:r>
              <a:rPr lang="en-GB" sz="1600" dirty="0">
                <a:latin typeface="Arial" panose="020B0604020202020204" pitchFamily="34" charset="0"/>
                <a:cs typeface="Arial" panose="020B0604020202020204" pitchFamily="34" charset="0"/>
              </a:rPr>
              <a:t>one meaning to one piece of information.</a:t>
            </a:r>
            <a:r>
              <a:rPr lang="en-GB" sz="1600" dirty="0" smtClean="0">
                <a:effectLst/>
                <a:latin typeface="Arial" panose="020B0604020202020204" pitchFamily="34" charset="0"/>
                <a:cs typeface="Arial" panose="020B0604020202020204" pitchFamily="34" charset="0"/>
              </a:rPr>
              <a:t> Rather than changing with context, each piece of information stands alone, and has its own fixed meaning.  </a:t>
            </a:r>
            <a:endParaRPr lang="en-GB" sz="1600" dirty="0" smtClean="0">
              <a:latin typeface="Arial" panose="020B0604020202020204" pitchFamily="34" charset="0"/>
              <a:cs typeface="Arial" panose="020B0604020202020204" pitchFamily="34" charset="0"/>
            </a:endParaRPr>
          </a:p>
        </p:txBody>
      </p:sp>
      <p:sp>
        <p:nvSpPr>
          <p:cNvPr id="4" name="Rectangle 3"/>
          <p:cNvSpPr/>
          <p:nvPr/>
        </p:nvSpPr>
        <p:spPr>
          <a:xfrm>
            <a:off x="670687" y="5539668"/>
            <a:ext cx="6277681" cy="338554"/>
          </a:xfrm>
          <a:prstGeom prst="rect">
            <a:avLst/>
          </a:prstGeom>
        </p:spPr>
        <p:txBody>
          <a:bodyPr wrap="none">
            <a:spAutoFit/>
          </a:bodyPr>
          <a:lstStyle/>
          <a:p>
            <a:r>
              <a:rPr lang="en-GB" sz="1600" b="1" dirty="0" smtClean="0">
                <a:solidFill>
                  <a:schemeClr val="accent2">
                    <a:lumMod val="75000"/>
                  </a:schemeClr>
                </a:solidFill>
                <a:latin typeface="Arial" panose="020B0604020202020204" pitchFamily="34" charset="0"/>
                <a:cs typeface="Arial" panose="020B0604020202020204" pitchFamily="34" charset="0"/>
              </a:rPr>
              <a:t>Click on to the next page to look at another everyday example</a:t>
            </a:r>
            <a:r>
              <a:rPr lang="en-GB" sz="1600" dirty="0" smtClean="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p:txBody>
      </p:sp>
      <p:sp>
        <p:nvSpPr>
          <p:cNvPr id="5" name="Footer Placeholder 1"/>
          <p:cNvSpPr>
            <a:spLocks noGrp="1"/>
          </p:cNvSpPr>
          <p:nvPr>
            <p:ph type="ftr" sz="quarter" idx="11"/>
          </p:nvPr>
        </p:nvSpPr>
        <p:spPr>
          <a:xfrm>
            <a:off x="467544" y="6111875"/>
            <a:ext cx="7880784" cy="341461"/>
          </a:xfrm>
        </p:spPr>
        <p:txBody>
          <a:bodyPr/>
          <a:lstStyle/>
          <a:p>
            <a:r>
              <a:rPr lang="en-GB" dirty="0" err="1">
                <a:solidFill>
                  <a:schemeClr val="tx1"/>
                </a:solidFill>
              </a:rPr>
              <a:t>Vermeulen</a:t>
            </a:r>
            <a:r>
              <a:rPr lang="en-GB" dirty="0">
                <a:solidFill>
                  <a:schemeClr val="tx1"/>
                </a:solidFill>
              </a:rPr>
              <a:t>, P.  (2012) Autism as Context Blindness.  AAPC Publishing</a:t>
            </a:r>
          </a:p>
          <a:p>
            <a:endParaRPr lang="en-GB" dirty="0">
              <a:solidFill>
                <a:schemeClr val="tx1"/>
              </a:solidFill>
            </a:endParaRPr>
          </a:p>
        </p:txBody>
      </p:sp>
      <p:sp>
        <p:nvSpPr>
          <p:cNvPr id="6" name="Rectangle 5"/>
          <p:cNvSpPr/>
          <p:nvPr/>
        </p:nvSpPr>
        <p:spPr>
          <a:xfrm>
            <a:off x="651550" y="589692"/>
            <a:ext cx="7880890" cy="1077218"/>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It is thought that the neurotypical brain quickly scans all available information looking for patterns and links.  It has a lot of filters which block out information it considers irrelevant, and then makes “best guess” decisions.  A piece of information is given meaning by its place in this web of patterns and links – by its </a:t>
            </a:r>
            <a:r>
              <a:rPr lang="en-GB" sz="1600" b="1" dirty="0">
                <a:latin typeface="Arial" panose="020B0604020202020204" pitchFamily="34" charset="0"/>
                <a:cs typeface="Arial" panose="020B0604020202020204" pitchFamily="34" charset="0"/>
              </a:rPr>
              <a:t>context.  </a:t>
            </a:r>
          </a:p>
        </p:txBody>
      </p:sp>
      <p:sp>
        <p:nvSpPr>
          <p:cNvPr id="8" name="TextBox 7"/>
          <p:cNvSpPr txBox="1"/>
          <p:nvPr/>
        </p:nvSpPr>
        <p:spPr>
          <a:xfrm>
            <a:off x="651550" y="1717736"/>
            <a:ext cx="7880890" cy="584775"/>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Think of the phrase “hang up”.  It can have many different meanings, depending on the context.  How many can you think of?  </a:t>
            </a:r>
            <a:endParaRPr lang="en-GB" sz="1600" dirty="0">
              <a:latin typeface="Arial" panose="020B0604020202020204" pitchFamily="34" charset="0"/>
              <a:cs typeface="Arial" panose="020B0604020202020204" pitchFamily="34" charset="0"/>
            </a:endParaRPr>
          </a:p>
        </p:txBody>
      </p:sp>
      <p:sp>
        <p:nvSpPr>
          <p:cNvPr id="9" name="TextBox 8"/>
          <p:cNvSpPr txBox="1"/>
          <p:nvPr/>
        </p:nvSpPr>
        <p:spPr>
          <a:xfrm>
            <a:off x="670687" y="2302511"/>
            <a:ext cx="3613281" cy="1077218"/>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You might have thought of:</a:t>
            </a: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Putting a picture on the wall</a:t>
            </a: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Putting the phone down</a:t>
            </a:r>
          </a:p>
          <a:p>
            <a:pPr marL="285750"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Putting a coat on a coat hook</a:t>
            </a:r>
          </a:p>
        </p:txBody>
      </p:sp>
      <p:sp>
        <p:nvSpPr>
          <p:cNvPr id="10" name="Rectangle 9"/>
          <p:cNvSpPr/>
          <p:nvPr/>
        </p:nvSpPr>
        <p:spPr>
          <a:xfrm>
            <a:off x="3966819" y="2548732"/>
            <a:ext cx="4572000" cy="584775"/>
          </a:xfrm>
          <a:prstGeom prst="rect">
            <a:avLst/>
          </a:prstGeom>
        </p:spPr>
        <p:txBody>
          <a:bodyPr>
            <a:spAutoFit/>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Putting wet laundry on the washing line</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Or someone’s emotional blocks or inhibitions</a:t>
            </a:r>
          </a:p>
        </p:txBody>
      </p:sp>
      <p:sp>
        <p:nvSpPr>
          <p:cNvPr id="11" name="TextBox 10"/>
          <p:cNvSpPr txBox="1"/>
          <p:nvPr/>
        </p:nvSpPr>
        <p:spPr>
          <a:xfrm>
            <a:off x="651550" y="3429000"/>
            <a:ext cx="7887269" cy="1077218"/>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A neurotypical person’s brain sorts through all the information around them to understand which meaning the phrase has:  things like where they are, what they are doing and what other people are doing.  This happens automatically, without consciously being aware of it.</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542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6073" y="626429"/>
            <a:ext cx="1400242" cy="2514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p:cNvSpPr/>
          <p:nvPr/>
        </p:nvSpPr>
        <p:spPr>
          <a:xfrm>
            <a:off x="1976315" y="1110006"/>
            <a:ext cx="6700141" cy="584775"/>
          </a:xfrm>
          <a:prstGeom prst="rect">
            <a:avLst/>
          </a:prstGeom>
        </p:spPr>
        <p:txBody>
          <a:bodyPr wrap="square">
            <a:spAutoFit/>
          </a:bodyPr>
          <a:lstStyle/>
          <a:p>
            <a:r>
              <a:rPr lang="en-GB" sz="1600" dirty="0" smtClean="0">
                <a:latin typeface="Arial" panose="020B0604020202020204" pitchFamily="34" charset="0"/>
                <a:cs typeface="Arial" panose="020B0604020202020204" pitchFamily="34" charset="0"/>
              </a:rPr>
              <a:t>But </a:t>
            </a:r>
            <a:r>
              <a:rPr lang="en-GB" sz="1600" dirty="0">
                <a:latin typeface="Arial" panose="020B0604020202020204" pitchFamily="34" charset="0"/>
                <a:cs typeface="Arial" panose="020B0604020202020204" pitchFamily="34" charset="0"/>
              </a:rPr>
              <a:t>what if you are halfway across the road?</a:t>
            </a:r>
          </a:p>
          <a:p>
            <a:r>
              <a:rPr lang="en-GB" sz="1600" dirty="0">
                <a:latin typeface="Arial" panose="020B0604020202020204" pitchFamily="34" charset="0"/>
                <a:cs typeface="Arial" panose="020B0604020202020204" pitchFamily="34" charset="0"/>
              </a:rPr>
              <a:t>Then it means the opposite – it means </a:t>
            </a:r>
            <a:r>
              <a:rPr lang="en-GB" sz="1600" b="1" dirty="0">
                <a:solidFill>
                  <a:schemeClr val="accent2">
                    <a:lumMod val="75000"/>
                  </a:schemeClr>
                </a:solidFill>
                <a:latin typeface="Arial" panose="020B0604020202020204" pitchFamily="34" charset="0"/>
                <a:cs typeface="Arial" panose="020B0604020202020204" pitchFamily="34" charset="0"/>
              </a:rPr>
              <a:t>HURRY UP</a:t>
            </a:r>
            <a:r>
              <a:rPr lang="en-GB" sz="1600" b="1" dirty="0" smtClean="0">
                <a:solidFill>
                  <a:schemeClr val="accent2">
                    <a:lumMod val="75000"/>
                  </a:schemeClr>
                </a:solidFill>
                <a:latin typeface="Arial" panose="020B0604020202020204" pitchFamily="34" charset="0"/>
                <a:cs typeface="Arial" panose="020B0604020202020204" pitchFamily="34" charset="0"/>
              </a:rPr>
              <a:t>!</a:t>
            </a:r>
            <a:endParaRPr lang="en-GB" sz="1600" b="1" dirty="0">
              <a:solidFill>
                <a:schemeClr val="accent2">
                  <a:lumMod val="75000"/>
                </a:schemeClr>
              </a:solidFill>
              <a:latin typeface="Arial" panose="020B0604020202020204" pitchFamily="34" charset="0"/>
              <a:cs typeface="Arial" panose="020B0604020202020204" pitchFamily="34" charset="0"/>
            </a:endParaRPr>
          </a:p>
        </p:txBody>
      </p:sp>
      <p:sp>
        <p:nvSpPr>
          <p:cNvPr id="10" name="TextBox 9"/>
          <p:cNvSpPr txBox="1"/>
          <p:nvPr/>
        </p:nvSpPr>
        <p:spPr>
          <a:xfrm>
            <a:off x="576073" y="3179992"/>
            <a:ext cx="7992888" cy="2062103"/>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In the film Rain Man, there is a famous scene where the sign changes from “Walk” to “Don’t Walk” as Raymond is half-way across the road.  He stops, and refuses to move, even when drivers are threatening him. </a:t>
            </a:r>
          </a:p>
          <a:p>
            <a:endParaRPr lang="en-GB"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For Raymond’s Autistic brain, the “Don’t Walk” sign always means “Don’t Walk”.  His brain doesn’t process the context, and isn’t flexible in interpreting the information.  He isn’t able to change his behaviour to adapt to the different meaning the sign has when he’s in the middle of the road.</a:t>
            </a:r>
            <a:endParaRPr lang="en-GB" sz="1600" dirty="0">
              <a:latin typeface="Arial" panose="020B0604020202020204" pitchFamily="34" charset="0"/>
              <a:cs typeface="Arial" panose="020B0604020202020204" pitchFamily="34" charset="0"/>
            </a:endParaRPr>
          </a:p>
        </p:txBody>
      </p:sp>
      <p:sp>
        <p:nvSpPr>
          <p:cNvPr id="11" name="Rectangle 10"/>
          <p:cNvSpPr/>
          <p:nvPr/>
        </p:nvSpPr>
        <p:spPr>
          <a:xfrm>
            <a:off x="656146" y="5309603"/>
            <a:ext cx="8003673" cy="523220"/>
          </a:xfrm>
          <a:prstGeom prst="rect">
            <a:avLst/>
          </a:prstGeom>
        </p:spPr>
        <p:txBody>
          <a:bodyPr wrap="square">
            <a:spAutoFit/>
          </a:bodyPr>
          <a:lstStyle/>
          <a:p>
            <a:r>
              <a:rPr lang="en-GB" sz="1400" i="1" dirty="0" smtClean="0">
                <a:latin typeface="Arial" panose="020B0604020202020204" pitchFamily="34" charset="0"/>
                <a:cs typeface="Arial" panose="020B0604020202020204" pitchFamily="34" charset="0"/>
              </a:rPr>
              <a:t>If you are interested, you can read more about how this example illustrates the challenges that Autistic people have in navigating a world where meaning is flexible and constantly changing </a:t>
            </a:r>
            <a:r>
              <a:rPr lang="en-GB" sz="1400" b="1" i="1" dirty="0" smtClean="0">
                <a:latin typeface="Arial" panose="020B0604020202020204" pitchFamily="34" charset="0"/>
                <a:cs typeface="Arial" panose="020B0604020202020204" pitchFamily="34" charset="0"/>
                <a:hlinkClick r:id="rId4"/>
              </a:rPr>
              <a:t>here</a:t>
            </a:r>
            <a:r>
              <a:rPr lang="en-GB" sz="1400" i="1" dirty="0" smtClean="0">
                <a:latin typeface="Arial" panose="020B0604020202020204" pitchFamily="34" charset="0"/>
                <a:cs typeface="Arial" panose="020B0604020202020204" pitchFamily="34" charset="0"/>
              </a:rPr>
              <a:t>:</a:t>
            </a:r>
            <a:endParaRPr lang="en-GB" sz="1400" i="1" dirty="0">
              <a:latin typeface="Arial" panose="020B0604020202020204" pitchFamily="34" charset="0"/>
              <a:cs typeface="Arial" panose="020B0604020202020204" pitchFamily="34" charset="0"/>
            </a:endParaRPr>
          </a:p>
        </p:txBody>
      </p:sp>
      <p:sp>
        <p:nvSpPr>
          <p:cNvPr id="12" name="Rectangle 11"/>
          <p:cNvSpPr/>
          <p:nvPr/>
        </p:nvSpPr>
        <p:spPr>
          <a:xfrm>
            <a:off x="2339752" y="626428"/>
            <a:ext cx="3888432" cy="369332"/>
          </a:xfrm>
          <a:prstGeom prst="rect">
            <a:avLst/>
          </a:prstGeom>
        </p:spPr>
        <p:txBody>
          <a:bodyPr wrap="square">
            <a:spAutoFit/>
          </a:bodyPr>
          <a:lstStyle/>
          <a:p>
            <a:r>
              <a:rPr lang="en-GB" dirty="0">
                <a:latin typeface="Arial" panose="020B0604020202020204" pitchFamily="34" charset="0"/>
                <a:cs typeface="Arial" panose="020B0604020202020204" pitchFamily="34" charset="0"/>
              </a:rPr>
              <a:t>We all know that this means </a:t>
            </a:r>
            <a:r>
              <a:rPr lang="en-GB" b="1" dirty="0">
                <a:solidFill>
                  <a:schemeClr val="accent2">
                    <a:lumMod val="75000"/>
                  </a:schemeClr>
                </a:solidFill>
                <a:latin typeface="Arial" panose="020B0604020202020204" pitchFamily="34" charset="0"/>
                <a:cs typeface="Arial" panose="020B0604020202020204" pitchFamily="34" charset="0"/>
              </a:rPr>
              <a:t>STOP!</a:t>
            </a:r>
            <a:r>
              <a:rPr lang="en-GB" dirty="0">
                <a:latin typeface="Arial" panose="020B0604020202020204" pitchFamily="34" charset="0"/>
                <a:cs typeface="Arial" panose="020B0604020202020204" pitchFamily="34" charset="0"/>
              </a:rPr>
              <a:t>   </a:t>
            </a:r>
          </a:p>
        </p:txBody>
      </p:sp>
      <p:sp>
        <p:nvSpPr>
          <p:cNvPr id="13" name="Rectangle 12"/>
          <p:cNvSpPr/>
          <p:nvPr/>
        </p:nvSpPr>
        <p:spPr>
          <a:xfrm>
            <a:off x="6444208" y="638831"/>
            <a:ext cx="1672253" cy="369332"/>
          </a:xfrm>
          <a:prstGeom prst="rect">
            <a:avLst/>
          </a:prstGeom>
        </p:spPr>
        <p:txBody>
          <a:bodyPr wrap="none">
            <a:spAutoFit/>
          </a:bodyPr>
          <a:lstStyle/>
          <a:p>
            <a:r>
              <a:rPr lang="en-GB" dirty="0">
                <a:latin typeface="Arial" panose="020B0604020202020204" pitchFamily="34" charset="0"/>
                <a:cs typeface="Arial" panose="020B0604020202020204" pitchFamily="34" charset="0"/>
              </a:rPr>
              <a:t>……Don’t we?</a:t>
            </a:r>
          </a:p>
        </p:txBody>
      </p:sp>
      <p:sp>
        <p:nvSpPr>
          <p:cNvPr id="14" name="Rectangle 13"/>
          <p:cNvSpPr/>
          <p:nvPr/>
        </p:nvSpPr>
        <p:spPr>
          <a:xfrm>
            <a:off x="2067174" y="2471784"/>
            <a:ext cx="6592645" cy="584775"/>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The CONTEXT – where you are - means that the red man sign can have different, contradictory meanings, needing a different response.</a:t>
            </a:r>
          </a:p>
        </p:txBody>
      </p:sp>
      <p:sp>
        <p:nvSpPr>
          <p:cNvPr id="15" name="Rectangle 14"/>
          <p:cNvSpPr/>
          <p:nvPr/>
        </p:nvSpPr>
        <p:spPr>
          <a:xfrm>
            <a:off x="2046638" y="1875804"/>
            <a:ext cx="6501787" cy="584775"/>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And what if you have just stepped off the pavement?</a:t>
            </a:r>
          </a:p>
          <a:p>
            <a:r>
              <a:rPr lang="en-GB" sz="1600" dirty="0">
                <a:latin typeface="Arial" panose="020B0604020202020204" pitchFamily="34" charset="0"/>
                <a:cs typeface="Arial" panose="020B0604020202020204" pitchFamily="34" charset="0"/>
              </a:rPr>
              <a:t>Then it means </a:t>
            </a:r>
            <a:r>
              <a:rPr lang="en-GB" sz="1600" b="1" dirty="0">
                <a:solidFill>
                  <a:schemeClr val="accent2">
                    <a:lumMod val="75000"/>
                  </a:schemeClr>
                </a:solidFill>
                <a:latin typeface="Arial" panose="020B0604020202020204" pitchFamily="34" charset="0"/>
                <a:cs typeface="Arial" panose="020B0604020202020204" pitchFamily="34" charset="0"/>
              </a:rPr>
              <a:t>GO BACK!</a:t>
            </a:r>
          </a:p>
        </p:txBody>
      </p:sp>
    </p:spTree>
    <p:extLst>
      <p:ext uri="{BB962C8B-B14F-4D97-AF65-F5344CB8AC3E}">
        <p14:creationId xmlns:p14="http://schemas.microsoft.com/office/powerpoint/2010/main" val="363854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548680"/>
            <a:ext cx="8183880" cy="519918"/>
          </a:xfrm>
        </p:spPr>
        <p:txBody>
          <a:bodyPr>
            <a:normAutofit/>
          </a:bodyPr>
          <a:lstStyle/>
          <a:p>
            <a:r>
              <a:rPr lang="en-GB" sz="2800" dirty="0" smtClean="0">
                <a:solidFill>
                  <a:schemeClr val="accent2">
                    <a:lumMod val="75000"/>
                  </a:schemeClr>
                </a:solidFill>
                <a:effectLst/>
                <a:latin typeface="Arial" panose="020B0604020202020204" pitchFamily="34" charset="0"/>
                <a:cs typeface="Arial" panose="020B0604020202020204" pitchFamily="34" charset="0"/>
              </a:rPr>
              <a:t>How is Autism diagnosed?</a:t>
            </a:r>
            <a:endParaRPr lang="en-GB" sz="2800" dirty="0">
              <a:solidFill>
                <a:schemeClr val="accent2">
                  <a:lumMod val="75000"/>
                </a:schemeClr>
              </a:solidFill>
              <a:effectLst/>
              <a:latin typeface="Arial" panose="020B0604020202020204" pitchFamily="34" charset="0"/>
              <a:cs typeface="Arial" panose="020B0604020202020204" pitchFamily="34" charset="0"/>
            </a:endParaRPr>
          </a:p>
        </p:txBody>
      </p:sp>
      <p:pic>
        <p:nvPicPr>
          <p:cNvPr id="4" name="Picture 3"/>
          <p:cNvPicPr/>
          <p:nvPr/>
        </p:nvPicPr>
        <p:blipFill>
          <a:blip r:embed="rId3" cstate="email">
            <a:extLst>
              <a:ext uri="{28A0092B-C50C-407E-A947-70E740481C1C}">
                <a14:useLocalDpi xmlns:a14="http://schemas.microsoft.com/office/drawing/2010/main" val="0"/>
              </a:ext>
            </a:extLst>
          </a:blip>
          <a:stretch>
            <a:fillRect/>
          </a:stretch>
        </p:blipFill>
        <p:spPr>
          <a:xfrm>
            <a:off x="847217" y="2150255"/>
            <a:ext cx="1780567" cy="1278745"/>
          </a:xfrm>
          <a:prstGeom prst="rect">
            <a:avLst/>
          </a:prstGeom>
        </p:spPr>
      </p:pic>
      <p:sp>
        <p:nvSpPr>
          <p:cNvPr id="3" name="TextBox 2"/>
          <p:cNvSpPr txBox="1"/>
          <p:nvPr/>
        </p:nvSpPr>
        <p:spPr>
          <a:xfrm>
            <a:off x="611560" y="1052736"/>
            <a:ext cx="7992888" cy="95410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In the UK, best practice guidelines indicate that diagnosis should be carried out by a </a:t>
            </a:r>
            <a:r>
              <a:rPr lang="en-GB" sz="1400" dirty="0" smtClean="0">
                <a:latin typeface="Arial" panose="020B0604020202020204" pitchFamily="34" charset="0"/>
                <a:cs typeface="Arial" panose="020B0604020202020204" pitchFamily="34" charset="0"/>
              </a:rPr>
              <a:t>team of people from a range of professions (</a:t>
            </a:r>
            <a:r>
              <a:rPr lang="en-GB" sz="1400" dirty="0" err="1" smtClean="0">
                <a:latin typeface="Arial" panose="020B0604020202020204" pitchFamily="34" charset="0"/>
                <a:cs typeface="Arial" panose="020B0604020202020204" pitchFamily="34" charset="0"/>
              </a:rPr>
              <a:t>eg</a:t>
            </a:r>
            <a:r>
              <a:rPr lang="en-GB" sz="1400" dirty="0" smtClean="0">
                <a:latin typeface="Arial" panose="020B0604020202020204" pitchFamily="34" charset="0"/>
                <a:cs typeface="Arial" panose="020B0604020202020204" pitchFamily="34" charset="0"/>
              </a:rPr>
              <a:t>, nursing, psychology, speech and language therapy, social work</a:t>
            </a:r>
            <a:r>
              <a:rPr lang="en-GB" sz="1400" dirty="0">
                <a:latin typeface="Arial" panose="020B0604020202020204" pitchFamily="34" charset="0"/>
                <a:cs typeface="Arial" panose="020B0604020202020204" pitchFamily="34" charset="0"/>
              </a:rPr>
              <a:t> </a:t>
            </a:r>
            <a:r>
              <a:rPr lang="en-GB" sz="1400" dirty="0" smtClean="0">
                <a:latin typeface="Arial" panose="020B0604020202020204" pitchFamily="34" charset="0"/>
                <a:cs typeface="Arial" panose="020B0604020202020204" pitchFamily="34" charset="0"/>
              </a:rPr>
              <a:t>or education).  Diagnosis </a:t>
            </a:r>
            <a:r>
              <a:rPr lang="en-GB" sz="1400" dirty="0">
                <a:latin typeface="Arial" panose="020B0604020202020204" pitchFamily="34" charset="0"/>
                <a:cs typeface="Arial" panose="020B0604020202020204" pitchFamily="34" charset="0"/>
              </a:rPr>
              <a:t>is based on discussion with the person and their family or carers; observations and a history of the person’s childhood development.  </a:t>
            </a:r>
            <a:endParaRPr lang="en-GB" dirty="0"/>
          </a:p>
        </p:txBody>
      </p:sp>
      <p:sp>
        <p:nvSpPr>
          <p:cNvPr id="6" name="Rectangle 5"/>
          <p:cNvSpPr/>
          <p:nvPr/>
        </p:nvSpPr>
        <p:spPr>
          <a:xfrm>
            <a:off x="2915816" y="2155489"/>
            <a:ext cx="5544616" cy="1384995"/>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Professionals are looking for the characteristics of Autism Spectrum </a:t>
            </a:r>
            <a:r>
              <a:rPr lang="en-GB" sz="1400" dirty="0" smtClean="0">
                <a:latin typeface="Arial" panose="020B0604020202020204" pitchFamily="34" charset="0"/>
                <a:cs typeface="Arial" panose="020B0604020202020204" pitchFamily="34" charset="0"/>
              </a:rPr>
              <a:t>Condition, </a:t>
            </a:r>
            <a:r>
              <a:rPr lang="en-GB" sz="1400" dirty="0">
                <a:latin typeface="Arial" panose="020B0604020202020204" pitchFamily="34" charset="0"/>
                <a:cs typeface="Arial" panose="020B0604020202020204" pitchFamily="34" charset="0"/>
              </a:rPr>
              <a:t>which are contained within diagnostic manuals used by all medical practitioners. </a:t>
            </a:r>
            <a:r>
              <a:rPr lang="en-GB" sz="1400" dirty="0" smtClean="0">
                <a:latin typeface="Arial" panose="020B0604020202020204" pitchFamily="34" charset="0"/>
                <a:cs typeface="Arial" panose="020B0604020202020204" pitchFamily="34" charset="0"/>
              </a:rPr>
              <a:t>For </a:t>
            </a:r>
            <a:r>
              <a:rPr lang="en-GB" sz="1400" dirty="0">
                <a:latin typeface="Arial" panose="020B0604020202020204" pitchFamily="34" charset="0"/>
                <a:cs typeface="Arial" panose="020B0604020202020204" pitchFamily="34" charset="0"/>
              </a:rPr>
              <a:t>someone to be diagnosed as Autistic, they need to have differences in all three of </a:t>
            </a:r>
            <a:r>
              <a:rPr lang="en-GB" sz="1400" dirty="0" smtClean="0">
                <a:latin typeface="Arial" panose="020B0604020202020204" pitchFamily="34" charset="0"/>
                <a:cs typeface="Arial" panose="020B0604020202020204" pitchFamily="34" charset="0"/>
              </a:rPr>
              <a:t>the areas shown in the diagram to the left.  </a:t>
            </a:r>
            <a:r>
              <a:rPr lang="en-GB" sz="1400" dirty="0">
                <a:latin typeface="Arial" panose="020B0604020202020204" pitchFamily="34" charset="0"/>
                <a:cs typeface="Arial" panose="020B0604020202020204" pitchFamily="34" charset="0"/>
              </a:rPr>
              <a:t>We’ll look at these in more detail in the next section</a:t>
            </a:r>
          </a:p>
        </p:txBody>
      </p:sp>
      <p:pic>
        <p:nvPicPr>
          <p:cNvPr id="5123"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5156" y="3780231"/>
            <a:ext cx="1944687"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947916" y="3645024"/>
            <a:ext cx="5440508" cy="2308324"/>
          </a:xfrm>
          <a:prstGeom prst="rect">
            <a:avLst/>
          </a:prstGeom>
        </p:spPr>
        <p:txBody>
          <a:bodyPr wrap="square">
            <a:spAutoFit/>
          </a:bodyPr>
          <a:lstStyle/>
          <a:p>
            <a:r>
              <a:rPr lang="en-GB" sz="1400" dirty="0" smtClean="0">
                <a:latin typeface="Arial" panose="020B0604020202020204" pitchFamily="34" charset="0"/>
                <a:cs typeface="Arial" panose="020B0604020202020204" pitchFamily="34" charset="0"/>
              </a:rPr>
              <a:t>Diagnosis is complex, partly because Autism is a </a:t>
            </a:r>
            <a:r>
              <a:rPr lang="en-GB" sz="1400" b="1" u="sng" dirty="0" smtClean="0">
                <a:latin typeface="Arial" panose="020B0604020202020204" pitchFamily="34" charset="0"/>
                <a:cs typeface="Arial" panose="020B0604020202020204" pitchFamily="34" charset="0"/>
              </a:rPr>
              <a:t>Spectrum</a:t>
            </a:r>
            <a:r>
              <a:rPr lang="en-GB" sz="1400" dirty="0" smtClean="0">
                <a:latin typeface="Arial" panose="020B0604020202020204" pitchFamily="34" charset="0"/>
                <a:cs typeface="Arial" panose="020B0604020202020204" pitchFamily="34" charset="0"/>
              </a:rPr>
              <a:t> Condition.  Whilst every Autistic person will have differences in social communication, interaction and imagination, the extent that someone is impacted by these differences will vary:</a:t>
            </a:r>
          </a:p>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From individual to individual.</a:t>
            </a:r>
          </a:p>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In different situations.</a:t>
            </a:r>
          </a:p>
          <a:p>
            <a:pPr marL="285750" indent="-285750">
              <a:buFont typeface="Arial" panose="020B0604020202020204" pitchFamily="34" charset="0"/>
              <a:buChar char="•"/>
            </a:pPr>
            <a:r>
              <a:rPr lang="en-GB" sz="1400" dirty="0" smtClean="0">
                <a:latin typeface="Arial" panose="020B0604020202020204" pitchFamily="34" charset="0"/>
                <a:cs typeface="Arial" panose="020B0604020202020204" pitchFamily="34" charset="0"/>
              </a:rPr>
              <a:t>At different times of life.</a:t>
            </a:r>
          </a:p>
          <a:p>
            <a:r>
              <a:rPr lang="en-GB" sz="1400" dirty="0" smtClean="0">
                <a:latin typeface="Arial" panose="020B0604020202020204" pitchFamily="34" charset="0"/>
                <a:cs typeface="Arial" panose="020B0604020202020204" pitchFamily="34" charset="0"/>
              </a:rPr>
              <a:t> This means that each person has a different profile of needs and preferences, and may need very different levels of support in different areas of life</a:t>
            </a:r>
            <a:r>
              <a:rPr lang="en-GB" dirty="0" smtClean="0"/>
              <a:t>.</a:t>
            </a:r>
            <a:endParaRPr lang="en-GB" dirty="0"/>
          </a:p>
        </p:txBody>
      </p:sp>
    </p:spTree>
    <p:extLst>
      <p:ext uri="{BB962C8B-B14F-4D97-AF65-F5344CB8AC3E}">
        <p14:creationId xmlns:p14="http://schemas.microsoft.com/office/powerpoint/2010/main" val="246672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721" y="620688"/>
            <a:ext cx="8183880" cy="360040"/>
          </a:xfrm>
          <a:ln w="41275">
            <a:solidFill>
              <a:schemeClr val="accent4">
                <a:lumMod val="50000"/>
              </a:schemeClr>
            </a:solidFill>
          </a:ln>
        </p:spPr>
        <p:txBody>
          <a:bodyPr>
            <a:normAutofit fontScale="90000"/>
          </a:bodyPr>
          <a:lstStyle/>
          <a:p>
            <a:pPr algn="ctr"/>
            <a:r>
              <a:rPr lang="en-GB" sz="1800" dirty="0" smtClean="0">
                <a:solidFill>
                  <a:schemeClr val="accent4">
                    <a:lumMod val="50000"/>
                  </a:schemeClr>
                </a:solidFill>
                <a:effectLst/>
                <a:latin typeface="Arial" panose="020B0604020202020204" pitchFamily="34" charset="0"/>
                <a:cs typeface="Arial" panose="020B0604020202020204" pitchFamily="34" charset="0"/>
              </a:rPr>
              <a:t>MYTH:  Because Autism is a spectrum, someone can be “a bit autistic”.</a:t>
            </a:r>
            <a:endParaRPr lang="en-GB" sz="1800" dirty="0">
              <a:solidFill>
                <a:schemeClr val="accent4">
                  <a:lumMod val="50000"/>
                </a:schemeClr>
              </a:solidFill>
              <a:effectLst/>
              <a:latin typeface="Arial" panose="020B0604020202020204" pitchFamily="34" charset="0"/>
              <a:cs typeface="Arial" panose="020B0604020202020204" pitchFamily="34" charset="0"/>
            </a:endParaRPr>
          </a:p>
        </p:txBody>
      </p:sp>
      <p:sp>
        <p:nvSpPr>
          <p:cNvPr id="4" name="Title 1"/>
          <p:cNvSpPr txBox="1">
            <a:spLocks/>
          </p:cNvSpPr>
          <p:nvPr/>
        </p:nvSpPr>
        <p:spPr>
          <a:xfrm>
            <a:off x="480060" y="1129916"/>
            <a:ext cx="8183880" cy="360040"/>
          </a:xfrm>
          <a:prstGeom prst="rect">
            <a:avLst/>
          </a:prstGeom>
          <a:ln w="41275">
            <a:solidFill>
              <a:schemeClr val="accent4">
                <a:lumMod val="50000"/>
              </a:schemeClr>
            </a:solidFill>
          </a:ln>
        </p:spPr>
        <p:txBody>
          <a:bodyPr vert="horz" anchor="b">
            <a:normAutofit lnSpcReduction="100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en-GB" sz="1600" dirty="0" smtClean="0">
                <a:solidFill>
                  <a:schemeClr val="accent4">
                    <a:lumMod val="50000"/>
                  </a:schemeClr>
                </a:solidFill>
                <a:effectLst/>
                <a:latin typeface="Arial" panose="020B0604020202020204" pitchFamily="34" charset="0"/>
                <a:cs typeface="Arial" panose="020B0604020202020204" pitchFamily="34" charset="0"/>
              </a:rPr>
              <a:t>FACT:  No.  A person is, or isn’t, Autistic</a:t>
            </a:r>
            <a:r>
              <a:rPr lang="en-GB" sz="1800" dirty="0" smtClean="0">
                <a:solidFill>
                  <a:schemeClr val="accent4">
                    <a:lumMod val="50000"/>
                  </a:schemeClr>
                </a:solidFill>
                <a:effectLst/>
                <a:latin typeface="Arial" panose="020B0604020202020204" pitchFamily="34" charset="0"/>
                <a:cs typeface="Arial" panose="020B0604020202020204" pitchFamily="34" charset="0"/>
              </a:rPr>
              <a:t>.</a:t>
            </a:r>
            <a:endParaRPr lang="en-GB" sz="1800" dirty="0">
              <a:solidFill>
                <a:schemeClr val="accent4">
                  <a:lumMod val="50000"/>
                </a:schemeClr>
              </a:solidFill>
              <a:effectLst/>
              <a:latin typeface="Arial" panose="020B0604020202020204" pitchFamily="34" charset="0"/>
              <a:cs typeface="Arial" panose="020B0604020202020204" pitchFamily="34" charset="0"/>
            </a:endParaRPr>
          </a:p>
        </p:txBody>
      </p:sp>
      <p:sp>
        <p:nvSpPr>
          <p:cNvPr id="5" name="Rectangle 4"/>
          <p:cNvSpPr/>
          <p:nvPr/>
        </p:nvSpPr>
        <p:spPr>
          <a:xfrm>
            <a:off x="461602" y="2413337"/>
            <a:ext cx="8224269" cy="2031325"/>
          </a:xfrm>
          <a:prstGeom prst="rect">
            <a:avLst/>
          </a:prstGeom>
          <a:solidFill>
            <a:schemeClr val="accent5">
              <a:lumMod val="40000"/>
              <a:lumOff val="60000"/>
            </a:schemeClr>
          </a:solidFill>
          <a:ln w="38100">
            <a:solidFill>
              <a:schemeClr val="accent4">
                <a:lumMod val="50000"/>
              </a:schemeClr>
            </a:solidFill>
          </a:ln>
        </p:spPr>
        <p:txBody>
          <a:bodyPr wrap="square">
            <a:spAutoFit/>
          </a:bodyPr>
          <a:lstStyle/>
          <a:p>
            <a:r>
              <a:rPr lang="en-GB" sz="1400" b="1" dirty="0" smtClean="0">
                <a:latin typeface="Arial" panose="020B0604020202020204" pitchFamily="34" charset="0"/>
                <a:cs typeface="Arial" panose="020B0604020202020204" pitchFamily="34" charset="0"/>
              </a:rPr>
              <a:t>Matthew Day, of Autism Initiatives Scotland, gives this analogy:</a:t>
            </a:r>
          </a:p>
          <a:p>
            <a:endParaRPr lang="en-GB" sz="1400" b="1" dirty="0" smtClean="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To be a bird a species has to have six characteristics:  feathers; </a:t>
            </a:r>
          </a:p>
          <a:p>
            <a:r>
              <a:rPr lang="en-GB" sz="1400" b="1" dirty="0" smtClean="0">
                <a:latin typeface="Arial" panose="020B0604020202020204" pitchFamily="34" charset="0"/>
                <a:cs typeface="Arial" panose="020B0604020202020204" pitchFamily="34" charset="0"/>
              </a:rPr>
              <a:t>wings; two legs; lay eggs; backbone and warm-blooded.  </a:t>
            </a:r>
          </a:p>
          <a:p>
            <a:endParaRPr lang="en-GB" sz="1400" b="1" dirty="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A human has two legs and a backbone, but isn’t “a little bit bird”. </a:t>
            </a:r>
          </a:p>
          <a:p>
            <a:r>
              <a:rPr lang="en-GB" sz="1400" b="1" dirty="0" smtClean="0">
                <a:latin typeface="Arial" panose="020B0604020202020204" pitchFamily="34" charset="0"/>
                <a:cs typeface="Arial" panose="020B0604020202020204" pitchFamily="34" charset="0"/>
              </a:rPr>
              <a:t> A creature either is, or isn’t a bird.  </a:t>
            </a:r>
          </a:p>
          <a:p>
            <a:endParaRPr lang="en-GB" sz="1400" b="1" dirty="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Same with Autism. </a:t>
            </a:r>
            <a:endParaRPr lang="en-GB" sz="1400" b="1" dirty="0">
              <a:latin typeface="Arial" panose="020B0604020202020204" pitchFamily="34" charset="0"/>
              <a:cs typeface="Arial" panose="020B0604020202020204" pitchFamily="34" charset="0"/>
            </a:endParaRPr>
          </a:p>
        </p:txBody>
      </p:sp>
      <p:sp>
        <p:nvSpPr>
          <p:cNvPr id="7" name="TextBox 6"/>
          <p:cNvSpPr txBox="1"/>
          <p:nvPr/>
        </p:nvSpPr>
        <p:spPr>
          <a:xfrm>
            <a:off x="507263" y="1628800"/>
            <a:ext cx="8129473" cy="738664"/>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Autism doesn’t exist on a scale from “mild” to “severe”.  The term “Spectrum” isn’t related to high or low intelligence, to verbal ability, or to challenging behaviour. It points to the complex way in which Autism impacts on people’s lives.</a:t>
            </a:r>
          </a:p>
        </p:txBody>
      </p:sp>
      <p:sp>
        <p:nvSpPr>
          <p:cNvPr id="8" name="TextBox 7"/>
          <p:cNvSpPr txBox="1"/>
          <p:nvPr/>
        </p:nvSpPr>
        <p:spPr>
          <a:xfrm>
            <a:off x="492924" y="5573325"/>
            <a:ext cx="8183879" cy="338554"/>
          </a:xfrm>
          <a:prstGeom prst="rect">
            <a:avLst/>
          </a:prstGeom>
          <a:noFill/>
        </p:spPr>
        <p:txBody>
          <a:bodyPr wrap="square" rtlCol="0">
            <a:spAutoFit/>
          </a:bodyPr>
          <a:lstStyle/>
          <a:p>
            <a:r>
              <a:rPr lang="en-GB" sz="1600" b="1" dirty="0" smtClean="0">
                <a:solidFill>
                  <a:schemeClr val="accent2">
                    <a:lumMod val="75000"/>
                  </a:schemeClr>
                </a:solidFill>
                <a:latin typeface="Arial" panose="020B0604020202020204" pitchFamily="34" charset="0"/>
                <a:cs typeface="Arial" panose="020B0604020202020204" pitchFamily="34" charset="0"/>
              </a:rPr>
              <a:t>Now let’s look in more detail at the characteristics of Autism.</a:t>
            </a:r>
            <a:endParaRPr lang="en-GB" sz="1600" b="1" dirty="0">
              <a:solidFill>
                <a:schemeClr val="accent2">
                  <a:lumMod val="75000"/>
                </a:schemeClr>
              </a:solidFill>
              <a:latin typeface="Arial" panose="020B0604020202020204" pitchFamily="34" charset="0"/>
              <a:cs typeface="Arial" panose="020B0604020202020204" pitchFamily="34" charset="0"/>
            </a:endParaRPr>
          </a:p>
        </p:txBody>
      </p:sp>
      <p:sp>
        <p:nvSpPr>
          <p:cNvPr id="6" name="Rectangle 5"/>
          <p:cNvSpPr/>
          <p:nvPr/>
        </p:nvSpPr>
        <p:spPr>
          <a:xfrm>
            <a:off x="480060" y="4619218"/>
            <a:ext cx="8109532" cy="954107"/>
          </a:xfrm>
          <a:prstGeom prst="rect">
            <a:avLst/>
          </a:prstGeom>
        </p:spPr>
        <p:txBody>
          <a:bodyPr wrap="square">
            <a:spAutoFit/>
          </a:bodyPr>
          <a:lstStyle/>
          <a:p>
            <a:r>
              <a:rPr lang="en-GB" sz="1400" dirty="0" smtClean="0">
                <a:latin typeface="Arial" panose="020B0604020202020204" pitchFamily="34" charset="0"/>
                <a:cs typeface="Arial" panose="020B0604020202020204" pitchFamily="34" charset="0"/>
              </a:rPr>
              <a:t>People </a:t>
            </a:r>
            <a:r>
              <a:rPr lang="en-GB" sz="1400" dirty="0">
                <a:latin typeface="Arial" panose="020B0604020202020204" pitchFamily="34" charset="0"/>
                <a:cs typeface="Arial" panose="020B0604020202020204" pitchFamily="34" charset="0"/>
              </a:rPr>
              <a:t>can be impacted to more severe ways by some or all aspects of being autistic.  Some people may face little challenge in some aspects of life, and huge challenge in other aspects.  Some people may face huge challenge in all aspects, which may be heightened by additional Learning Disability or Mental Health issues.</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27774" y="2113794"/>
            <a:ext cx="2505424" cy="2505424"/>
          </a:xfrm>
          <a:prstGeom prst="rect">
            <a:avLst/>
          </a:prstGeom>
        </p:spPr>
      </p:pic>
    </p:spTree>
    <p:extLst>
      <p:ext uri="{BB962C8B-B14F-4D97-AF65-F5344CB8AC3E}">
        <p14:creationId xmlns:p14="http://schemas.microsoft.com/office/powerpoint/2010/main" val="6118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548680"/>
            <a:ext cx="8183880" cy="519918"/>
          </a:xfrm>
        </p:spPr>
        <p:txBody>
          <a:bodyPr>
            <a:normAutofit/>
          </a:bodyPr>
          <a:lstStyle/>
          <a:p>
            <a:r>
              <a:rPr lang="en-GB" sz="2800" dirty="0" smtClean="0">
                <a:solidFill>
                  <a:schemeClr val="accent2">
                    <a:lumMod val="50000"/>
                  </a:schemeClr>
                </a:solidFill>
                <a:effectLst/>
                <a:latin typeface="Arial" panose="020B0604020202020204" pitchFamily="34" charset="0"/>
                <a:cs typeface="Arial" panose="020B0604020202020204" pitchFamily="34" charset="0"/>
              </a:rPr>
              <a:t>Social Communication</a:t>
            </a:r>
            <a:endParaRPr lang="en-GB" sz="2800" dirty="0">
              <a:solidFill>
                <a:schemeClr val="accent2">
                  <a:lumMod val="50000"/>
                </a:schemeClr>
              </a:solidFill>
              <a:effectLst/>
              <a:latin typeface="Arial" panose="020B0604020202020204" pitchFamily="34" charset="0"/>
              <a:cs typeface="Arial" panose="020B0604020202020204" pitchFamily="34" charset="0"/>
            </a:endParaRPr>
          </a:p>
        </p:txBody>
      </p:sp>
      <p:sp>
        <p:nvSpPr>
          <p:cNvPr id="5" name="Title 1"/>
          <p:cNvSpPr txBox="1">
            <a:spLocks/>
          </p:cNvSpPr>
          <p:nvPr/>
        </p:nvSpPr>
        <p:spPr>
          <a:xfrm>
            <a:off x="480060" y="1088740"/>
            <a:ext cx="8183880" cy="360040"/>
          </a:xfrm>
          <a:prstGeom prst="rect">
            <a:avLst/>
          </a:prstGeom>
          <a:ln w="41275">
            <a:solidFill>
              <a:schemeClr val="accent4">
                <a:lumMod val="50000"/>
              </a:schemeClr>
            </a:solidFill>
          </a:ln>
        </p:spPr>
        <p:txBody>
          <a:bodyPr vert="horz" anchor="b">
            <a:normAutofit fontScale="97500" lnSpcReduction="100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en-GB" sz="1600" dirty="0" smtClean="0">
                <a:solidFill>
                  <a:schemeClr val="accent4">
                    <a:lumMod val="50000"/>
                  </a:schemeClr>
                </a:solidFill>
                <a:effectLst/>
                <a:latin typeface="Arial" panose="020B0604020202020204" pitchFamily="34" charset="0"/>
                <a:cs typeface="Arial" panose="020B0604020202020204" pitchFamily="34" charset="0"/>
              </a:rPr>
              <a:t>MYTH:  Autistic people don’t want to communicate</a:t>
            </a:r>
            <a:r>
              <a:rPr lang="en-GB" sz="1800" dirty="0" smtClean="0">
                <a:solidFill>
                  <a:schemeClr val="accent4">
                    <a:lumMod val="50000"/>
                  </a:schemeClr>
                </a:solidFill>
                <a:effectLst/>
                <a:latin typeface="Arial" panose="020B0604020202020204" pitchFamily="34" charset="0"/>
                <a:cs typeface="Arial" panose="020B0604020202020204" pitchFamily="34" charset="0"/>
              </a:rPr>
              <a:t>.</a:t>
            </a:r>
            <a:endParaRPr lang="en-GB" sz="1800" dirty="0">
              <a:solidFill>
                <a:schemeClr val="accent4">
                  <a:lumMod val="50000"/>
                </a:schemeClr>
              </a:solidFill>
              <a:effectLst/>
              <a:latin typeface="Arial" panose="020B0604020202020204" pitchFamily="34" charset="0"/>
              <a:cs typeface="Arial" panose="020B0604020202020204" pitchFamily="34" charset="0"/>
            </a:endParaRPr>
          </a:p>
        </p:txBody>
      </p:sp>
      <p:sp>
        <p:nvSpPr>
          <p:cNvPr id="6" name="Title 1"/>
          <p:cNvSpPr txBox="1">
            <a:spLocks/>
          </p:cNvSpPr>
          <p:nvPr/>
        </p:nvSpPr>
        <p:spPr>
          <a:xfrm>
            <a:off x="486813" y="1556792"/>
            <a:ext cx="8183880" cy="584530"/>
          </a:xfrm>
          <a:prstGeom prst="rect">
            <a:avLst/>
          </a:prstGeom>
          <a:ln w="41275">
            <a:solidFill>
              <a:schemeClr val="accent4">
                <a:lumMod val="50000"/>
              </a:schemeClr>
            </a:solidFill>
          </a:ln>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en-GB" sz="1600" dirty="0" smtClean="0">
                <a:solidFill>
                  <a:schemeClr val="accent4">
                    <a:lumMod val="50000"/>
                  </a:schemeClr>
                </a:solidFill>
                <a:effectLst/>
                <a:latin typeface="Arial" panose="020B0604020202020204" pitchFamily="34" charset="0"/>
                <a:cs typeface="Arial" panose="020B0604020202020204" pitchFamily="34" charset="0"/>
              </a:rPr>
              <a:t>FACT:  Autistic people may communicate in different ways.  The differences they have can make communication stressful and difficult for them.</a:t>
            </a:r>
            <a:endParaRPr lang="en-GB" sz="1600" dirty="0">
              <a:solidFill>
                <a:schemeClr val="accent4">
                  <a:lumMod val="50000"/>
                </a:schemeClr>
              </a:solidFill>
              <a:effectLst/>
              <a:latin typeface="Arial" panose="020B0604020202020204" pitchFamily="34" charset="0"/>
              <a:cs typeface="Arial" panose="020B0604020202020204" pitchFamily="34" charset="0"/>
            </a:endParaRPr>
          </a:p>
        </p:txBody>
      </p:sp>
      <p:sp>
        <p:nvSpPr>
          <p:cNvPr id="7" name="Rectangle 6"/>
          <p:cNvSpPr/>
          <p:nvPr/>
        </p:nvSpPr>
        <p:spPr>
          <a:xfrm>
            <a:off x="486813" y="2226350"/>
            <a:ext cx="8183880" cy="2800767"/>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Social communication means sharing information with other people through the use of language.  </a:t>
            </a:r>
            <a:endParaRPr lang="en-GB" sz="1600" dirty="0" smtClean="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In </a:t>
            </a:r>
            <a:r>
              <a:rPr lang="en-GB" sz="1600" dirty="0">
                <a:latin typeface="Arial" panose="020B0604020202020204" pitchFamily="34" charset="0"/>
                <a:cs typeface="Arial" panose="020B0604020202020204" pitchFamily="34" charset="0"/>
              </a:rPr>
              <a:t>everyday communication we use different types of language</a:t>
            </a:r>
            <a:r>
              <a:rPr lang="en-GB" sz="1600" dirty="0" smtClean="0">
                <a:latin typeface="Arial" panose="020B0604020202020204" pitchFamily="34" charset="0"/>
                <a:cs typeface="Arial" panose="020B0604020202020204" pitchFamily="34" charset="0"/>
              </a:rPr>
              <a:t>:</a:t>
            </a:r>
          </a:p>
          <a:p>
            <a:endParaRPr lang="en-GB" sz="1600" dirty="0">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Ø"/>
            </a:pPr>
            <a:r>
              <a:rPr lang="en-GB" sz="1600" dirty="0">
                <a:latin typeface="Arial" panose="020B0604020202020204" pitchFamily="34" charset="0"/>
                <a:cs typeface="Arial" panose="020B0604020202020204" pitchFamily="34" charset="0"/>
              </a:rPr>
              <a:t>Spoken – including words and tone of voice </a:t>
            </a:r>
          </a:p>
          <a:p>
            <a:pPr marL="1200150" lvl="2" indent="-285750">
              <a:buFont typeface="Wingdings" panose="05000000000000000000" pitchFamily="2" charset="2"/>
              <a:buChar char="Ø"/>
            </a:pPr>
            <a:r>
              <a:rPr lang="en-GB" sz="1600" dirty="0">
                <a:latin typeface="Arial" panose="020B0604020202020204" pitchFamily="34" charset="0"/>
                <a:cs typeface="Arial" panose="020B0604020202020204" pitchFamily="34" charset="0"/>
              </a:rPr>
              <a:t>Pictorial – including images and symbols</a:t>
            </a:r>
          </a:p>
          <a:p>
            <a:pPr marL="1200150" lvl="2" indent="-285750">
              <a:buFont typeface="Wingdings" panose="05000000000000000000" pitchFamily="2" charset="2"/>
              <a:buChar char="Ø"/>
            </a:pPr>
            <a:r>
              <a:rPr lang="en-GB" sz="1600" dirty="0">
                <a:latin typeface="Arial" panose="020B0604020202020204" pitchFamily="34" charset="0"/>
                <a:cs typeface="Arial" panose="020B0604020202020204" pitchFamily="34" charset="0"/>
              </a:rPr>
              <a:t>Body language – including gestures, facial expressions and posture</a:t>
            </a:r>
          </a:p>
          <a:p>
            <a:pPr marL="1200150" lvl="2" indent="-285750">
              <a:buFont typeface="Wingdings" panose="05000000000000000000" pitchFamily="2" charset="2"/>
              <a:buChar char="Ø"/>
            </a:pPr>
            <a:r>
              <a:rPr lang="en-GB" sz="1600" dirty="0">
                <a:latin typeface="Arial" panose="020B0604020202020204" pitchFamily="34" charset="0"/>
                <a:cs typeface="Arial" panose="020B0604020202020204" pitchFamily="34" charset="0"/>
              </a:rPr>
              <a:t>Written – including words, fonts and </a:t>
            </a:r>
            <a:r>
              <a:rPr lang="en-GB" sz="1600" dirty="0" smtClean="0">
                <a:latin typeface="Arial" panose="020B0604020202020204" pitchFamily="34" charset="0"/>
                <a:cs typeface="Arial" panose="020B0604020202020204" pitchFamily="34" charset="0"/>
              </a:rPr>
              <a:t>layout</a:t>
            </a:r>
          </a:p>
          <a:p>
            <a:pPr lvl="2"/>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Our communications are a complex interaction of these different languages. </a:t>
            </a:r>
            <a:endParaRPr lang="en-GB" sz="1600" b="1" dirty="0" smtClean="0">
              <a:latin typeface="Arial" panose="020B0604020202020204" pitchFamily="34" charset="0"/>
              <a:cs typeface="Arial" panose="020B0604020202020204" pitchFamily="34" charset="0"/>
            </a:endParaRPr>
          </a:p>
        </p:txBody>
      </p:sp>
      <p:sp>
        <p:nvSpPr>
          <p:cNvPr id="9" name="Rectangle 8"/>
          <p:cNvSpPr/>
          <p:nvPr/>
        </p:nvSpPr>
        <p:spPr>
          <a:xfrm>
            <a:off x="502062" y="5027117"/>
            <a:ext cx="8161878" cy="830997"/>
          </a:xfrm>
          <a:prstGeom prst="rect">
            <a:avLst/>
          </a:prstGeom>
        </p:spPr>
        <p:txBody>
          <a:bodyPr wrap="square">
            <a:spAutoFit/>
          </a:bodyPr>
          <a:lstStyle/>
          <a:p>
            <a:r>
              <a:rPr lang="en-GB" sz="1600" dirty="0" smtClean="0">
                <a:latin typeface="Arial" panose="020B0604020202020204" pitchFamily="34" charset="0"/>
                <a:cs typeface="Arial" panose="020B0604020202020204" pitchFamily="34" charset="0"/>
              </a:rPr>
              <a:t>Changes in tone of voice and body language can make the same words mean opposite things. “That’s just perfect” could mean that it is exactly what was required, or that it is a complete disaster.</a:t>
            </a:r>
          </a:p>
        </p:txBody>
      </p:sp>
    </p:spTree>
    <p:extLst>
      <p:ext uri="{BB962C8B-B14F-4D97-AF65-F5344CB8AC3E}">
        <p14:creationId xmlns:p14="http://schemas.microsoft.com/office/powerpoint/2010/main" val="413162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 calcmode="lin" valueType="num">
                                      <p:cBhvr additive="base">
                                        <p:cTn id="35" dur="5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7">
                                            <p:txEl>
                                              <p:pRg st="7" end="7"/>
                                            </p:txEl>
                                          </p:spTgt>
                                        </p:tgtEl>
                                        <p:attrNameLst>
                                          <p:attrName>style.visibility</p:attrName>
                                        </p:attrNameLst>
                                      </p:cBhvr>
                                      <p:to>
                                        <p:strVal val="visible"/>
                                      </p:to>
                                    </p:set>
                                    <p:anim calcmode="lin" valueType="num">
                                      <p:cBhvr additive="base">
                                        <p:cTn id="41" dur="50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7544" y="1468524"/>
            <a:ext cx="8118058" cy="2448272"/>
          </a:xfrm>
          <a:prstGeom prst="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467544" y="692696"/>
            <a:ext cx="8208912" cy="615553"/>
          </a:xfrm>
          <a:prstGeom prst="rect">
            <a:avLst/>
          </a:prstGeom>
        </p:spPr>
        <p:txBody>
          <a:bodyPr wrap="square">
            <a:spAutoFit/>
          </a:bodyPr>
          <a:lstStyle/>
          <a:p>
            <a:r>
              <a:rPr lang="en-GB" dirty="0" smtClean="0">
                <a:latin typeface="Arial" panose="020B0604020202020204" pitchFamily="34" charset="0"/>
                <a:cs typeface="Arial" panose="020B0604020202020204" pitchFamily="34" charset="0"/>
              </a:rPr>
              <a:t> </a:t>
            </a:r>
            <a:r>
              <a:rPr lang="en-GB" sz="1600" b="1" dirty="0" smtClean="0">
                <a:latin typeface="Arial" panose="020B0604020202020204" pitchFamily="34" charset="0"/>
                <a:cs typeface="Arial" panose="020B0604020202020204" pitchFamily="34" charset="0"/>
              </a:rPr>
              <a:t>Look at the following sentences, and explore how simply changing the word that is stressed changes the meaning:</a:t>
            </a:r>
          </a:p>
        </p:txBody>
      </p:sp>
      <p:graphicFrame>
        <p:nvGraphicFramePr>
          <p:cNvPr id="4" name="Table 3"/>
          <p:cNvGraphicFramePr>
            <a:graphicFrameLocks noGrp="1"/>
          </p:cNvGraphicFramePr>
          <p:nvPr>
            <p:extLst>
              <p:ext uri="{D42A27DB-BD31-4B8C-83A1-F6EECF244321}">
                <p14:modId xmlns:p14="http://schemas.microsoft.com/office/powerpoint/2010/main" val="1002803079"/>
              </p:ext>
            </p:extLst>
          </p:nvPr>
        </p:nvGraphicFramePr>
        <p:xfrm>
          <a:off x="521090" y="1582044"/>
          <a:ext cx="3440616" cy="2230140"/>
        </p:xfrm>
        <a:graphic>
          <a:graphicData uri="http://schemas.openxmlformats.org/drawingml/2006/table">
            <a:tbl>
              <a:tblPr firstRow="1" firstCol="1" bandRow="1">
                <a:tableStyleId>{5C22544A-7EE6-4342-B048-85BDC9FD1C3A}</a:tableStyleId>
              </a:tblPr>
              <a:tblGrid>
                <a:gridCol w="3440616"/>
              </a:tblGrid>
              <a:tr h="346171">
                <a:tc>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She didn’t mean to break the plate.</a:t>
                      </a:r>
                      <a:endParaRPr lang="en-GB" sz="1200"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2">
                        <a:lumMod val="50000"/>
                      </a:schemeClr>
                    </a:solidFill>
                  </a:tcPr>
                </a:tc>
              </a:tr>
              <a:tr h="331525">
                <a:tc>
                  <a:txBody>
                    <a:bodyPr/>
                    <a:lstStyle/>
                    <a:p>
                      <a:pPr>
                        <a:lnSpc>
                          <a:spcPct val="115000"/>
                        </a:lnSpc>
                        <a:spcAft>
                          <a:spcPts val="0"/>
                        </a:spcAft>
                      </a:pPr>
                      <a:r>
                        <a:rPr lang="en-GB" sz="1200" i="1" u="sng" dirty="0">
                          <a:effectLst/>
                          <a:latin typeface="Arial" panose="020B0604020202020204" pitchFamily="34" charset="0"/>
                          <a:cs typeface="Arial" panose="020B0604020202020204" pitchFamily="34" charset="0"/>
                        </a:rPr>
                        <a:t>SHE</a:t>
                      </a:r>
                      <a:r>
                        <a:rPr lang="en-GB" sz="1200" i="1" u="none" dirty="0">
                          <a:effectLst/>
                          <a:latin typeface="Arial" panose="020B0604020202020204" pitchFamily="34" charset="0"/>
                          <a:cs typeface="Arial" panose="020B0604020202020204" pitchFamily="34" charset="0"/>
                        </a:rPr>
                        <a:t> </a:t>
                      </a:r>
                      <a:r>
                        <a:rPr lang="en-GB" sz="1200" dirty="0">
                          <a:effectLst/>
                          <a:latin typeface="Arial" panose="020B0604020202020204" pitchFamily="34" charset="0"/>
                          <a:cs typeface="Arial" panose="020B0604020202020204" pitchFamily="34" charset="0"/>
                        </a:rPr>
                        <a:t>didn’t mean to break the plate.</a:t>
                      </a:r>
                      <a:endParaRPr lang="en-GB" sz="1200"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2">
                        <a:lumMod val="50000"/>
                      </a:schemeClr>
                    </a:solidFill>
                  </a:tcPr>
                </a:tc>
              </a:tr>
              <a:tr h="430051">
                <a:tc>
                  <a:txBody>
                    <a:bodyPr/>
                    <a:lstStyle/>
                    <a:p>
                      <a:pPr>
                        <a:lnSpc>
                          <a:spcPct val="115000"/>
                        </a:lnSpc>
                        <a:spcAft>
                          <a:spcPts val="0"/>
                        </a:spcAft>
                      </a:pPr>
                      <a:r>
                        <a:rPr lang="en-GB" sz="1200" dirty="0">
                          <a:effectLst/>
                          <a:latin typeface="Arial" panose="020B0604020202020204" pitchFamily="34" charset="0"/>
                          <a:cs typeface="Arial" panose="020B0604020202020204" pitchFamily="34" charset="0"/>
                        </a:rPr>
                        <a:t>She </a:t>
                      </a:r>
                      <a:r>
                        <a:rPr lang="en-GB" sz="1200" i="1" u="sng" dirty="0">
                          <a:effectLst/>
                          <a:latin typeface="Arial" panose="020B0604020202020204" pitchFamily="34" charset="0"/>
                          <a:cs typeface="Arial" panose="020B0604020202020204" pitchFamily="34" charset="0"/>
                        </a:rPr>
                        <a:t>DIDN’T</a:t>
                      </a:r>
                      <a:r>
                        <a:rPr lang="en-GB" sz="1200" dirty="0">
                          <a:effectLst/>
                          <a:latin typeface="Arial" panose="020B0604020202020204" pitchFamily="34" charset="0"/>
                          <a:cs typeface="Arial" panose="020B0604020202020204" pitchFamily="34" charset="0"/>
                        </a:rPr>
                        <a:t> mean to break the plate.</a:t>
                      </a:r>
                      <a:endParaRPr lang="en-GB" sz="1200"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2">
                        <a:lumMod val="50000"/>
                      </a:schemeClr>
                    </a:solidFill>
                  </a:tcPr>
                </a:tc>
              </a:tr>
              <a:tr h="346171">
                <a:tc>
                  <a:txBody>
                    <a:bodyPr/>
                    <a:lstStyle/>
                    <a:p>
                      <a:pPr>
                        <a:lnSpc>
                          <a:spcPct val="115000"/>
                        </a:lnSpc>
                        <a:spcAft>
                          <a:spcPts val="0"/>
                        </a:spcAft>
                      </a:pPr>
                      <a:r>
                        <a:rPr lang="en-GB" sz="1200" dirty="0">
                          <a:effectLst/>
                          <a:latin typeface="Arial" panose="020B0604020202020204" pitchFamily="34" charset="0"/>
                          <a:cs typeface="Arial" panose="020B0604020202020204" pitchFamily="34" charset="0"/>
                        </a:rPr>
                        <a:t>She didn’t </a:t>
                      </a:r>
                      <a:r>
                        <a:rPr lang="en-GB" sz="1200" i="1" u="sng" dirty="0">
                          <a:effectLst/>
                          <a:latin typeface="Arial" panose="020B0604020202020204" pitchFamily="34" charset="0"/>
                          <a:cs typeface="Arial" panose="020B0604020202020204" pitchFamily="34" charset="0"/>
                        </a:rPr>
                        <a:t>MEAN</a:t>
                      </a:r>
                      <a:r>
                        <a:rPr lang="en-GB" sz="1200" dirty="0">
                          <a:effectLst/>
                          <a:latin typeface="Arial" panose="020B0604020202020204" pitchFamily="34" charset="0"/>
                          <a:cs typeface="Arial" panose="020B0604020202020204" pitchFamily="34" charset="0"/>
                        </a:rPr>
                        <a:t> to break the plate.</a:t>
                      </a:r>
                      <a:endParaRPr lang="en-GB" sz="1200"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2">
                        <a:lumMod val="50000"/>
                      </a:schemeClr>
                    </a:solidFill>
                  </a:tcPr>
                </a:tc>
              </a:tr>
              <a:tr h="346171">
                <a:tc>
                  <a:txBody>
                    <a:bodyPr/>
                    <a:lstStyle/>
                    <a:p>
                      <a:pPr>
                        <a:lnSpc>
                          <a:spcPct val="115000"/>
                        </a:lnSpc>
                        <a:spcAft>
                          <a:spcPts val="0"/>
                        </a:spcAft>
                      </a:pPr>
                      <a:r>
                        <a:rPr lang="en-GB" sz="1200" dirty="0">
                          <a:effectLst/>
                          <a:latin typeface="Arial" panose="020B0604020202020204" pitchFamily="34" charset="0"/>
                          <a:cs typeface="Arial" panose="020B0604020202020204" pitchFamily="34" charset="0"/>
                        </a:rPr>
                        <a:t>She didn’t mean to </a:t>
                      </a:r>
                      <a:r>
                        <a:rPr lang="en-GB" sz="1200" i="1" u="sng" dirty="0">
                          <a:effectLst/>
                          <a:latin typeface="Arial" panose="020B0604020202020204" pitchFamily="34" charset="0"/>
                          <a:cs typeface="Arial" panose="020B0604020202020204" pitchFamily="34" charset="0"/>
                        </a:rPr>
                        <a:t>BREAK</a:t>
                      </a:r>
                      <a:r>
                        <a:rPr lang="en-GB" sz="1200" dirty="0">
                          <a:effectLst/>
                          <a:latin typeface="Arial" panose="020B0604020202020204" pitchFamily="34" charset="0"/>
                          <a:cs typeface="Arial" panose="020B0604020202020204" pitchFamily="34" charset="0"/>
                        </a:rPr>
                        <a:t> the plate.</a:t>
                      </a:r>
                      <a:endParaRPr lang="en-GB" sz="1200"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2">
                        <a:lumMod val="50000"/>
                      </a:schemeClr>
                    </a:solidFill>
                  </a:tcPr>
                </a:tc>
              </a:tr>
              <a:tr h="430051">
                <a:tc>
                  <a:txBody>
                    <a:bodyPr/>
                    <a:lstStyle/>
                    <a:p>
                      <a:pPr>
                        <a:lnSpc>
                          <a:spcPct val="115000"/>
                        </a:lnSpc>
                        <a:spcAft>
                          <a:spcPts val="0"/>
                        </a:spcAft>
                      </a:pPr>
                      <a:r>
                        <a:rPr lang="en-GB" sz="1200" dirty="0">
                          <a:effectLst/>
                          <a:latin typeface="Arial" panose="020B0604020202020204" pitchFamily="34" charset="0"/>
                          <a:cs typeface="Arial" panose="020B0604020202020204" pitchFamily="34" charset="0"/>
                        </a:rPr>
                        <a:t>She didn’t mean to break </a:t>
                      </a:r>
                      <a:r>
                        <a:rPr lang="en-GB" sz="1200" i="1" u="sng" dirty="0">
                          <a:effectLst/>
                          <a:latin typeface="Arial" panose="020B0604020202020204" pitchFamily="34" charset="0"/>
                          <a:cs typeface="Arial" panose="020B0604020202020204" pitchFamily="34" charset="0"/>
                        </a:rPr>
                        <a:t>THE PLATE</a:t>
                      </a:r>
                      <a:r>
                        <a:rPr lang="en-GB" sz="1200" dirty="0">
                          <a:effectLst/>
                          <a:latin typeface="Arial" panose="020B0604020202020204" pitchFamily="34" charset="0"/>
                          <a:cs typeface="Arial" panose="020B0604020202020204" pitchFamily="34" charset="0"/>
                        </a:rPr>
                        <a:t>.</a:t>
                      </a:r>
                      <a:endParaRPr lang="en-GB" sz="1200" dirty="0">
                        <a:effectLst/>
                        <a:latin typeface="Arial" panose="020B0604020202020204" pitchFamily="34" charset="0"/>
                        <a:ea typeface="Calibri"/>
                        <a:cs typeface="Arial" panose="020B0604020202020204" pitchFamily="34" charset="0"/>
                      </a:endParaRPr>
                    </a:p>
                  </a:txBody>
                  <a:tcPr marL="68580" marR="68580" marT="0" marB="0" anchor="ctr">
                    <a:solidFill>
                      <a:schemeClr val="accent2">
                        <a:lumMod val="50000"/>
                      </a:schemeClr>
                    </a:solidFill>
                  </a:tcPr>
                </a:tc>
              </a:tr>
            </a:tbl>
          </a:graphicData>
        </a:graphic>
      </p:graphicFrame>
      <p:sp>
        <p:nvSpPr>
          <p:cNvPr id="5" name="Rectangle 4"/>
          <p:cNvSpPr/>
          <p:nvPr/>
        </p:nvSpPr>
        <p:spPr>
          <a:xfrm>
            <a:off x="474492" y="4077072"/>
            <a:ext cx="8208912" cy="1846659"/>
          </a:xfrm>
          <a:prstGeom prst="rect">
            <a:avLst/>
          </a:prstGeom>
        </p:spPr>
        <p:txBody>
          <a:bodyPr wrap="square">
            <a:spAutoFit/>
          </a:bodyPr>
          <a:lstStyle/>
          <a:p>
            <a:r>
              <a:rPr lang="en-GB" sz="1400" dirty="0" smtClean="0">
                <a:latin typeface="Arial" panose="020B0604020202020204" pitchFamily="34" charset="0"/>
                <a:cs typeface="Arial" panose="020B0604020202020204" pitchFamily="34" charset="0"/>
              </a:rPr>
              <a:t>Autistic </a:t>
            </a:r>
            <a:r>
              <a:rPr lang="en-GB" sz="1400" dirty="0">
                <a:latin typeface="Arial" panose="020B0604020202020204" pitchFamily="34" charset="0"/>
                <a:cs typeface="Arial" panose="020B0604020202020204" pitchFamily="34" charset="0"/>
              </a:rPr>
              <a:t>people can have difficulty in sorting through this complex web of communication, which can affect the way they use language.  (Remember what we discussed before about context?)  </a:t>
            </a:r>
            <a:endParaRPr lang="en-GB" sz="1400" dirty="0" smtClean="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Sometimes this can lead to Autistic people having difficulty with metaphorical or symbolic language.  They can understand language literally.  </a:t>
            </a:r>
          </a:p>
          <a:p>
            <a:endParaRPr lang="en-GB" sz="1600" dirty="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For example, “I’ll kill you if you do that again” could be understood as a concrete threat, rather than an expression of frustration.</a:t>
            </a:r>
            <a:endParaRPr lang="en-GB" sz="1600" dirty="0">
              <a:latin typeface="Arial" panose="020B0604020202020204" pitchFamily="34" charset="0"/>
              <a:cs typeface="Arial" panose="020B0604020202020204" pitchFamily="34" charset="0"/>
            </a:endParaRPr>
          </a:p>
        </p:txBody>
      </p:sp>
      <p:sp>
        <p:nvSpPr>
          <p:cNvPr id="6" name="TextBox 5"/>
          <p:cNvSpPr txBox="1"/>
          <p:nvPr/>
        </p:nvSpPr>
        <p:spPr>
          <a:xfrm>
            <a:off x="3961705" y="1940497"/>
            <a:ext cx="4320479" cy="276999"/>
          </a:xfrm>
          <a:prstGeom prst="rect">
            <a:avLst/>
          </a:prstGeom>
          <a:noFill/>
          <a:ln w="19050">
            <a:solidFill>
              <a:schemeClr val="bg1"/>
            </a:solidFill>
          </a:ln>
        </p:spPr>
        <p:txBody>
          <a:bodyPr wrap="square" rtlCol="0">
            <a:spAutoFit/>
          </a:bodyPr>
          <a:lstStyle/>
          <a:p>
            <a:r>
              <a:rPr lang="en-GB" sz="1200" b="1" dirty="0">
                <a:latin typeface="Arial" panose="020B0604020202020204" pitchFamily="34" charset="0"/>
                <a:cs typeface="Arial" panose="020B0604020202020204" pitchFamily="34" charset="0"/>
              </a:rPr>
              <a:t>(But someone else did</a:t>
            </a:r>
            <a:r>
              <a:rPr lang="en-GB" sz="1200" b="1" dirty="0" smtClean="0">
                <a:latin typeface="Arial" panose="020B0604020202020204" pitchFamily="34" charset="0"/>
                <a:cs typeface="Arial" panose="020B0604020202020204" pitchFamily="34" charset="0"/>
              </a:rPr>
              <a:t>…)</a:t>
            </a:r>
            <a:endParaRPr lang="en-GB" sz="1200" b="1" dirty="0">
              <a:latin typeface="Arial" panose="020B0604020202020204" pitchFamily="34" charset="0"/>
              <a:cs typeface="Arial" panose="020B0604020202020204" pitchFamily="34" charset="0"/>
            </a:endParaRPr>
          </a:p>
        </p:txBody>
      </p:sp>
      <p:sp>
        <p:nvSpPr>
          <p:cNvPr id="8" name="TextBox 7"/>
          <p:cNvSpPr txBox="1"/>
          <p:nvPr/>
        </p:nvSpPr>
        <p:spPr>
          <a:xfrm>
            <a:off x="3961704" y="2245787"/>
            <a:ext cx="4320480" cy="461665"/>
          </a:xfrm>
          <a:prstGeom prst="rect">
            <a:avLst/>
          </a:prstGeom>
          <a:noFill/>
          <a:ln w="19050">
            <a:solidFill>
              <a:schemeClr val="bg1"/>
            </a:solidFill>
          </a:ln>
        </p:spPr>
        <p:txBody>
          <a:bodyPr wrap="square" rtlCol="0">
            <a:spAutoFit/>
          </a:bodyPr>
          <a:lstStyle/>
          <a:p>
            <a:r>
              <a:rPr lang="en-GB" sz="1200" b="1" dirty="0">
                <a:latin typeface="Arial" panose="020B0604020202020204" pitchFamily="34" charset="0"/>
                <a:cs typeface="Arial" panose="020B0604020202020204" pitchFamily="34" charset="0"/>
              </a:rPr>
              <a:t>(A response to an accusation that her action was deliberate</a:t>
            </a:r>
            <a:r>
              <a:rPr lang="en-GB" sz="1200" b="1" dirty="0" smtClean="0">
                <a:latin typeface="Arial" panose="020B0604020202020204" pitchFamily="34" charset="0"/>
                <a:cs typeface="Arial" panose="020B0604020202020204" pitchFamily="34" charset="0"/>
              </a:rPr>
              <a:t>.)</a:t>
            </a:r>
            <a:endParaRPr lang="en-GB" sz="1200" b="1" dirty="0">
              <a:latin typeface="Arial" panose="020B0604020202020204" pitchFamily="34" charset="0"/>
              <a:cs typeface="Arial" panose="020B0604020202020204" pitchFamily="34" charset="0"/>
            </a:endParaRPr>
          </a:p>
        </p:txBody>
      </p:sp>
      <p:sp>
        <p:nvSpPr>
          <p:cNvPr id="9" name="TextBox 8"/>
          <p:cNvSpPr txBox="1"/>
          <p:nvPr/>
        </p:nvSpPr>
        <p:spPr>
          <a:xfrm>
            <a:off x="3961704" y="2717746"/>
            <a:ext cx="4320480" cy="276999"/>
          </a:xfrm>
          <a:prstGeom prst="rect">
            <a:avLst/>
          </a:prstGeom>
          <a:noFill/>
          <a:ln w="19050">
            <a:solidFill>
              <a:schemeClr val="bg1"/>
            </a:solidFill>
          </a:ln>
        </p:spPr>
        <p:txBody>
          <a:bodyPr wrap="square" rtlCol="0">
            <a:spAutoFit/>
          </a:bodyPr>
          <a:lstStyle/>
          <a:p>
            <a:r>
              <a:rPr lang="en-GB" sz="1200" b="1" dirty="0">
                <a:latin typeface="Arial" panose="020B0604020202020204" pitchFamily="34" charset="0"/>
                <a:cs typeface="Arial" panose="020B0604020202020204" pitchFamily="34" charset="0"/>
              </a:rPr>
              <a:t>(It was accidental</a:t>
            </a:r>
            <a:r>
              <a:rPr lang="en-GB" sz="1200" b="1" dirty="0" smtClean="0">
                <a:latin typeface="Arial" panose="020B0604020202020204" pitchFamily="34" charset="0"/>
                <a:cs typeface="Arial" panose="020B0604020202020204" pitchFamily="34" charset="0"/>
              </a:rPr>
              <a:t>.)</a:t>
            </a:r>
            <a:endParaRPr lang="en-GB" sz="1200" b="1" dirty="0">
              <a:latin typeface="Arial" panose="020B0604020202020204" pitchFamily="34" charset="0"/>
              <a:cs typeface="Arial" panose="020B0604020202020204" pitchFamily="34" charset="0"/>
            </a:endParaRPr>
          </a:p>
        </p:txBody>
      </p:sp>
      <p:sp>
        <p:nvSpPr>
          <p:cNvPr id="10" name="TextBox 9"/>
          <p:cNvSpPr txBox="1"/>
          <p:nvPr/>
        </p:nvSpPr>
        <p:spPr>
          <a:xfrm>
            <a:off x="3961704" y="3069101"/>
            <a:ext cx="4320480" cy="276999"/>
          </a:xfrm>
          <a:prstGeom prst="rect">
            <a:avLst/>
          </a:prstGeom>
          <a:noFill/>
          <a:ln w="19050">
            <a:solidFill>
              <a:schemeClr val="bg1"/>
            </a:solidFill>
          </a:ln>
        </p:spPr>
        <p:txBody>
          <a:bodyPr wrap="square" rtlCol="0">
            <a:spAutoFit/>
          </a:bodyPr>
          <a:lstStyle/>
          <a:p>
            <a:r>
              <a:rPr lang="en-GB" sz="1200" b="1" dirty="0">
                <a:latin typeface="Arial" panose="020B0604020202020204" pitchFamily="34" charset="0"/>
                <a:cs typeface="Arial" panose="020B0604020202020204" pitchFamily="34" charset="0"/>
              </a:rPr>
              <a:t>(She just meant to throw it at you</a:t>
            </a:r>
            <a:r>
              <a:rPr lang="en-GB" sz="1200" b="1" dirty="0" smtClean="0">
                <a:latin typeface="Arial" panose="020B0604020202020204" pitchFamily="34" charset="0"/>
                <a:cs typeface="Arial" panose="020B0604020202020204" pitchFamily="34" charset="0"/>
              </a:rPr>
              <a:t>.)</a:t>
            </a:r>
            <a:endParaRPr lang="en-GB" sz="1200" b="1" dirty="0">
              <a:latin typeface="Arial" panose="020B0604020202020204" pitchFamily="34" charset="0"/>
              <a:cs typeface="Arial" panose="020B0604020202020204" pitchFamily="34" charset="0"/>
            </a:endParaRPr>
          </a:p>
        </p:txBody>
      </p:sp>
      <p:sp>
        <p:nvSpPr>
          <p:cNvPr id="11" name="TextBox 10"/>
          <p:cNvSpPr txBox="1"/>
          <p:nvPr/>
        </p:nvSpPr>
        <p:spPr>
          <a:xfrm>
            <a:off x="3961704" y="3466250"/>
            <a:ext cx="4320480" cy="276999"/>
          </a:xfrm>
          <a:prstGeom prst="rect">
            <a:avLst/>
          </a:prstGeom>
          <a:noFill/>
          <a:ln w="19050">
            <a:solidFill>
              <a:schemeClr val="bg1"/>
            </a:solidFill>
          </a:ln>
        </p:spPr>
        <p:txBody>
          <a:bodyPr wrap="square" rtlCol="0">
            <a:spAutoFit/>
          </a:bodyPr>
          <a:lstStyle/>
          <a:p>
            <a:r>
              <a:rPr lang="en-GB" sz="1200" b="1" dirty="0">
                <a:latin typeface="Arial" panose="020B0604020202020204" pitchFamily="34" charset="0"/>
                <a:cs typeface="Arial" panose="020B0604020202020204" pitchFamily="34" charset="0"/>
              </a:rPr>
              <a:t>(She meant to break the window she threw it at</a:t>
            </a:r>
            <a:r>
              <a:rPr lang="en-GB" sz="1200" b="1" dirty="0" smtClean="0">
                <a:latin typeface="Arial" panose="020B0604020202020204" pitchFamily="34" charset="0"/>
                <a:cs typeface="Arial" panose="020B0604020202020204" pitchFamily="34" charset="0"/>
              </a:rPr>
              <a:t>.)</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353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683567" y="672371"/>
            <a:ext cx="7920881" cy="1014730"/>
          </a:xfrm>
          <a:prstGeom prst="rightArrow">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100" dirty="0">
                <a:effectLst/>
                <a:ea typeface="Calibri"/>
                <a:cs typeface="Times New Roman"/>
              </a:rPr>
              <a:t>Non-verbal -------------------------------------------------------------highly developed vocabulary</a:t>
            </a:r>
          </a:p>
        </p:txBody>
      </p:sp>
      <p:sp>
        <p:nvSpPr>
          <p:cNvPr id="4" name="TextBox 3"/>
          <p:cNvSpPr txBox="1"/>
          <p:nvPr/>
        </p:nvSpPr>
        <p:spPr>
          <a:xfrm>
            <a:off x="755576" y="503094"/>
            <a:ext cx="7560840" cy="338554"/>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People can have a range of ability from:</a:t>
            </a:r>
            <a:endParaRPr lang="en-GB" sz="1600" dirty="0">
              <a:latin typeface="Arial" panose="020B0604020202020204" pitchFamily="34" charset="0"/>
              <a:cs typeface="Arial" panose="020B0604020202020204" pitchFamily="34" charset="0"/>
            </a:endParaRPr>
          </a:p>
        </p:txBody>
      </p:sp>
      <p:sp>
        <p:nvSpPr>
          <p:cNvPr id="5" name="Rectangle 4"/>
          <p:cNvSpPr/>
          <p:nvPr/>
        </p:nvSpPr>
        <p:spPr>
          <a:xfrm>
            <a:off x="596089" y="1695865"/>
            <a:ext cx="7992889" cy="3046988"/>
          </a:xfrm>
          <a:prstGeom prst="rect">
            <a:avLst/>
          </a:prstGeom>
          <a:solidFill>
            <a:schemeClr val="accent2">
              <a:lumMod val="40000"/>
              <a:lumOff val="60000"/>
            </a:schemeClr>
          </a:solidFill>
        </p:spPr>
        <p:txBody>
          <a:bodyPr wrap="square">
            <a:spAutoFit/>
          </a:bodyPr>
          <a:lstStyle/>
          <a:p>
            <a:r>
              <a:rPr lang="en-GB" sz="1600" dirty="0" smtClean="0">
                <a:latin typeface="Arial" panose="020B0604020202020204" pitchFamily="34" charset="0"/>
                <a:cs typeface="Arial" panose="020B0604020202020204" pitchFamily="34" charset="0"/>
              </a:rPr>
              <a:t>Often, verbal ability doesn’t match understanding.  </a:t>
            </a:r>
          </a:p>
          <a:p>
            <a:endParaRPr lang="en-GB"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For example, someone might:</a:t>
            </a:r>
            <a:endParaRPr lang="en-GB"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600" dirty="0" smtClean="0">
                <a:latin typeface="Arial" panose="020B0604020202020204" pitchFamily="34" charset="0"/>
                <a:cs typeface="Arial" panose="020B0604020202020204" pitchFamily="34" charset="0"/>
              </a:rPr>
              <a:t>have an extensive vocabulary, but use words in unusual ways, have very literal understanding of language, or be unable to decode the tone of voice or body language of the person they are communicating with.  This can lead to misunderstandings in both directions.  </a:t>
            </a:r>
          </a:p>
          <a:p>
            <a:pPr marL="285750" indent="-285750">
              <a:buFont typeface="Wingdings" panose="05000000000000000000" pitchFamily="2" charset="2"/>
              <a:buChar char="Ø"/>
            </a:pPr>
            <a:r>
              <a:rPr lang="en-GB" sz="1600" dirty="0" smtClean="0">
                <a:latin typeface="Arial" panose="020B0604020202020204" pitchFamily="34" charset="0"/>
                <a:cs typeface="Arial" panose="020B0604020202020204" pitchFamily="34" charset="0"/>
              </a:rPr>
              <a:t>not speak, but use written or pictorial communication to convey deep understanding. </a:t>
            </a:r>
          </a:p>
          <a:p>
            <a:pPr marL="285750" indent="-285750">
              <a:buFont typeface="Wingdings" panose="05000000000000000000" pitchFamily="2" charset="2"/>
              <a:buChar char="Ø"/>
            </a:pPr>
            <a:r>
              <a:rPr lang="en-GB" sz="1600" dirty="0" smtClean="0">
                <a:latin typeface="Arial" panose="020B0604020202020204" pitchFamily="34" charset="0"/>
                <a:cs typeface="Arial" panose="020B0604020202020204" pitchFamily="34" charset="0"/>
              </a:rPr>
              <a:t>require a long processing time to sort through all the different pieces of information contained within a communication, before they can conclude how to respond.  They may appear to have less understanding than they do.</a:t>
            </a:r>
            <a:endParaRPr lang="en-GB" sz="1600" dirty="0">
              <a:latin typeface="Arial" panose="020B0604020202020204" pitchFamily="34" charset="0"/>
              <a:cs typeface="Arial" panose="020B0604020202020204" pitchFamily="34" charset="0"/>
            </a:endParaRPr>
          </a:p>
        </p:txBody>
      </p:sp>
      <p:sp>
        <p:nvSpPr>
          <p:cNvPr id="2" name="Rectangle 1"/>
          <p:cNvSpPr/>
          <p:nvPr/>
        </p:nvSpPr>
        <p:spPr>
          <a:xfrm>
            <a:off x="596089" y="4859090"/>
            <a:ext cx="8008359" cy="1077218"/>
          </a:xfrm>
          <a:prstGeom prst="rect">
            <a:avLst/>
          </a:prstGeom>
        </p:spPr>
        <p:txBody>
          <a:bodyPr wrap="square">
            <a:spAutoFit/>
          </a:bodyPr>
          <a:lstStyle/>
          <a:p>
            <a:pPr lvl="0"/>
            <a:r>
              <a:rPr lang="en-GB" sz="1600" dirty="0">
                <a:solidFill>
                  <a:prstClr val="black"/>
                </a:solidFill>
                <a:latin typeface="Arial" panose="020B0604020202020204" pitchFamily="34" charset="0"/>
                <a:cs typeface="Arial" panose="020B0604020202020204" pitchFamily="34" charset="0"/>
              </a:rPr>
              <a:t>Some Autistic people may prefer, or need, to use written, pictorial or sign language, rather than verbal communication</a:t>
            </a:r>
            <a:r>
              <a:rPr lang="en-GB" sz="1600" dirty="0" smtClean="0">
                <a:solidFill>
                  <a:prstClr val="black"/>
                </a:solidFill>
                <a:latin typeface="Arial" panose="020B0604020202020204" pitchFamily="34" charset="0"/>
                <a:cs typeface="Arial" panose="020B0604020202020204" pitchFamily="34" charset="0"/>
              </a:rPr>
              <a:t>.  Some people may use an augmented communication device, a laptop, or an app to communicate.  Others may be verbal when calm, but non-verbal when stressed.</a:t>
            </a:r>
            <a:endParaRPr lang="en-GB"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121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548680"/>
            <a:ext cx="8183880" cy="519918"/>
          </a:xfrm>
        </p:spPr>
        <p:txBody>
          <a:bodyPr>
            <a:normAutofit/>
          </a:bodyPr>
          <a:lstStyle/>
          <a:p>
            <a:r>
              <a:rPr lang="en-GB" sz="2800" dirty="0" smtClean="0">
                <a:solidFill>
                  <a:schemeClr val="accent2">
                    <a:lumMod val="50000"/>
                  </a:schemeClr>
                </a:solidFill>
                <a:effectLst/>
                <a:latin typeface="Arial" panose="020B0604020202020204" pitchFamily="34" charset="0"/>
                <a:cs typeface="Arial" panose="020B0604020202020204" pitchFamily="34" charset="0"/>
              </a:rPr>
              <a:t>Social Interaction</a:t>
            </a:r>
            <a:endParaRPr lang="en-GB" sz="2800" dirty="0">
              <a:solidFill>
                <a:schemeClr val="accent2">
                  <a:lumMod val="50000"/>
                </a:schemeClr>
              </a:solidFill>
              <a:effectLst/>
              <a:latin typeface="Arial" panose="020B0604020202020204" pitchFamily="34" charset="0"/>
              <a:cs typeface="Arial" panose="020B0604020202020204" pitchFamily="34" charset="0"/>
            </a:endParaRPr>
          </a:p>
        </p:txBody>
      </p:sp>
      <p:sp>
        <p:nvSpPr>
          <p:cNvPr id="5" name="Title 1"/>
          <p:cNvSpPr txBox="1">
            <a:spLocks/>
          </p:cNvSpPr>
          <p:nvPr/>
        </p:nvSpPr>
        <p:spPr>
          <a:xfrm>
            <a:off x="486812" y="1141492"/>
            <a:ext cx="8183880" cy="612068"/>
          </a:xfrm>
          <a:prstGeom prst="rect">
            <a:avLst/>
          </a:prstGeom>
          <a:ln w="41275">
            <a:solidFill>
              <a:schemeClr val="accent4">
                <a:lumMod val="50000"/>
              </a:schemeClr>
            </a:solidFill>
          </a:ln>
        </p:spPr>
        <p:txBody>
          <a:bodyPr vert="horz" anchor="b">
            <a:normAutofit fontScale="975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en-GB" sz="1600" dirty="0" smtClean="0">
                <a:solidFill>
                  <a:schemeClr val="accent4">
                    <a:lumMod val="50000"/>
                  </a:schemeClr>
                </a:solidFill>
                <a:effectLst/>
                <a:latin typeface="Arial" panose="020B0604020202020204" pitchFamily="34" charset="0"/>
                <a:cs typeface="Arial" panose="020B0604020202020204" pitchFamily="34" charset="0"/>
              </a:rPr>
              <a:t>MYTH:  Autistic people are all loners who don’t want to be involved in social activities</a:t>
            </a:r>
            <a:r>
              <a:rPr lang="en-GB" sz="1800" dirty="0" smtClean="0">
                <a:solidFill>
                  <a:schemeClr val="accent4">
                    <a:lumMod val="50000"/>
                  </a:schemeClr>
                </a:solidFill>
                <a:effectLst/>
                <a:latin typeface="Arial" panose="020B0604020202020204" pitchFamily="34" charset="0"/>
                <a:cs typeface="Arial" panose="020B0604020202020204" pitchFamily="34" charset="0"/>
              </a:rPr>
              <a:t>.</a:t>
            </a:r>
            <a:endParaRPr lang="en-GB" sz="1800" dirty="0">
              <a:solidFill>
                <a:schemeClr val="accent4">
                  <a:lumMod val="50000"/>
                </a:schemeClr>
              </a:solidFill>
              <a:effectLst/>
              <a:latin typeface="Arial" panose="020B0604020202020204" pitchFamily="34" charset="0"/>
              <a:cs typeface="Arial" panose="020B0604020202020204" pitchFamily="34" charset="0"/>
            </a:endParaRPr>
          </a:p>
        </p:txBody>
      </p:sp>
      <p:sp>
        <p:nvSpPr>
          <p:cNvPr id="6" name="Title 1"/>
          <p:cNvSpPr txBox="1">
            <a:spLocks/>
          </p:cNvSpPr>
          <p:nvPr/>
        </p:nvSpPr>
        <p:spPr>
          <a:xfrm>
            <a:off x="466268" y="1916832"/>
            <a:ext cx="8183880" cy="864096"/>
          </a:xfrm>
          <a:prstGeom prst="rect">
            <a:avLst/>
          </a:prstGeom>
          <a:ln w="41275">
            <a:solidFill>
              <a:schemeClr val="accent4">
                <a:lumMod val="50000"/>
              </a:schemeClr>
            </a:solidFill>
          </a:ln>
        </p:spPr>
        <p:txBody>
          <a:bodyPr vert="horz" anchor="t">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en-GB" sz="1600" dirty="0" smtClean="0">
                <a:solidFill>
                  <a:schemeClr val="accent4">
                    <a:lumMod val="50000"/>
                  </a:schemeClr>
                </a:solidFill>
                <a:effectLst/>
                <a:latin typeface="Arial" panose="020B0604020202020204" pitchFamily="34" charset="0"/>
                <a:cs typeface="Arial" panose="020B0604020202020204" pitchFamily="34" charset="0"/>
              </a:rPr>
              <a:t>FACT:  Some autistic people are loners, just like some neuro-typical people are.  Most want to have friends and be involved in social situations, but can find these confusing and are not sure how to.</a:t>
            </a:r>
            <a:endParaRPr lang="en-GB" sz="1600" dirty="0">
              <a:solidFill>
                <a:schemeClr val="accent4">
                  <a:lumMod val="50000"/>
                </a:schemeClr>
              </a:solidFill>
              <a:effectLst/>
              <a:latin typeface="Arial" panose="020B0604020202020204" pitchFamily="34" charset="0"/>
              <a:cs typeface="Arial" panose="020B0604020202020204" pitchFamily="34" charset="0"/>
            </a:endParaRPr>
          </a:p>
        </p:txBody>
      </p:sp>
      <p:sp>
        <p:nvSpPr>
          <p:cNvPr id="7" name="Rectangle 6"/>
          <p:cNvSpPr/>
          <p:nvPr/>
        </p:nvSpPr>
        <p:spPr>
          <a:xfrm>
            <a:off x="445082" y="2946548"/>
            <a:ext cx="4991014" cy="2062103"/>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Differences in social interaction are closely tied in with the differences in social communication that we have just explored.  There can be no communication without interaction, and no interaction without communication.  We’ve seen how communication is a complex web of verbal and non-verbal information, and how this can be difficult for autistic people to navigate</a:t>
            </a:r>
            <a:r>
              <a:rPr lang="en-GB" sz="1600" dirty="0" smtClean="0">
                <a:latin typeface="Arial" panose="020B0604020202020204" pitchFamily="34" charset="0"/>
                <a:cs typeface="Arial" panose="020B0604020202020204" pitchFamily="34" charset="0"/>
              </a:rPr>
              <a:t>.</a:t>
            </a:r>
            <a:endParaRPr lang="en-GB" sz="1600" b="1" dirty="0" smtClean="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44471" y="2991809"/>
            <a:ext cx="2953574" cy="1949359"/>
          </a:xfrm>
          <a:prstGeom prst="rect">
            <a:avLst/>
          </a:prstGeom>
        </p:spPr>
      </p:pic>
      <p:sp>
        <p:nvSpPr>
          <p:cNvPr id="10" name="Rectangle 9"/>
          <p:cNvSpPr/>
          <p:nvPr/>
        </p:nvSpPr>
        <p:spPr>
          <a:xfrm>
            <a:off x="466267" y="5233555"/>
            <a:ext cx="8131777" cy="584775"/>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When it comes </a:t>
            </a:r>
            <a:r>
              <a:rPr lang="en-GB" sz="1600" dirty="0" smtClean="0">
                <a:latin typeface="Arial" panose="020B0604020202020204" pitchFamily="34" charset="0"/>
                <a:cs typeface="Arial" panose="020B0604020202020204" pitchFamily="34" charset="0"/>
              </a:rPr>
              <a:t>to social interactions with </a:t>
            </a:r>
            <a:r>
              <a:rPr lang="en-GB" sz="1600" dirty="0">
                <a:latin typeface="Arial" panose="020B0604020202020204" pitchFamily="34" charset="0"/>
                <a:cs typeface="Arial" panose="020B0604020202020204" pitchFamily="34" charset="0"/>
              </a:rPr>
              <a:t>others, yet more information is added to this mix, and the CONTEXT becomes more important.</a:t>
            </a:r>
          </a:p>
        </p:txBody>
      </p:sp>
    </p:spTree>
    <p:extLst>
      <p:ext uri="{BB962C8B-B14F-4D97-AF65-F5344CB8AC3E}">
        <p14:creationId xmlns:p14="http://schemas.microsoft.com/office/powerpoint/2010/main" val="137593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724" y="1065520"/>
            <a:ext cx="8183880" cy="468052"/>
          </a:xfrm>
        </p:spPr>
        <p:txBody>
          <a:bodyPr anchor="t">
            <a:noAutofit/>
          </a:bodyPr>
          <a:lstStyle/>
          <a:p>
            <a:r>
              <a:rPr lang="en-GB" sz="1500" b="0" dirty="0" smtClean="0">
                <a:solidFill>
                  <a:schemeClr val="tx1"/>
                </a:solidFill>
                <a:effectLst/>
                <a:latin typeface="Arial" panose="020B0604020202020204" pitchFamily="34" charset="0"/>
                <a:cs typeface="Arial" panose="020B0604020202020204" pitchFamily="34" charset="0"/>
              </a:rPr>
              <a:t>Before </a:t>
            </a:r>
            <a:r>
              <a:rPr lang="en-GB" sz="1500" b="0" dirty="0">
                <a:solidFill>
                  <a:schemeClr val="tx1"/>
                </a:solidFill>
                <a:effectLst/>
                <a:latin typeface="Arial" panose="020B0604020202020204" pitchFamily="34" charset="0"/>
                <a:cs typeface="Arial" panose="020B0604020202020204" pitchFamily="34" charset="0"/>
              </a:rPr>
              <a:t>you </a:t>
            </a:r>
            <a:r>
              <a:rPr lang="en-GB" sz="1500" b="0" dirty="0" smtClean="0">
                <a:solidFill>
                  <a:schemeClr val="tx1"/>
                </a:solidFill>
                <a:effectLst/>
                <a:latin typeface="Arial" panose="020B0604020202020204" pitchFamily="34" charset="0"/>
                <a:cs typeface="Arial" panose="020B0604020202020204" pitchFamily="34" charset="0"/>
              </a:rPr>
              <a:t>greet </a:t>
            </a:r>
            <a:r>
              <a:rPr lang="en-GB" sz="1500" b="0" dirty="0">
                <a:solidFill>
                  <a:schemeClr val="tx1"/>
                </a:solidFill>
                <a:effectLst/>
                <a:latin typeface="Arial" panose="020B0604020202020204" pitchFamily="34" charset="0"/>
                <a:cs typeface="Arial" panose="020B0604020202020204" pitchFamily="34" charset="0"/>
              </a:rPr>
              <a:t>someone, you need to understand </a:t>
            </a:r>
            <a:r>
              <a:rPr lang="en-GB" sz="1500" dirty="0">
                <a:solidFill>
                  <a:schemeClr val="tx1"/>
                </a:solidFill>
                <a:effectLst/>
                <a:latin typeface="Arial" panose="020B0604020202020204" pitchFamily="34" charset="0"/>
                <a:cs typeface="Arial" panose="020B0604020202020204" pitchFamily="34" charset="0"/>
              </a:rPr>
              <a:t>the context </a:t>
            </a:r>
            <a:r>
              <a:rPr lang="en-GB" sz="1500" b="0" dirty="0">
                <a:solidFill>
                  <a:schemeClr val="tx1"/>
                </a:solidFill>
                <a:effectLst/>
                <a:latin typeface="Arial" panose="020B0604020202020204" pitchFamily="34" charset="0"/>
                <a:cs typeface="Arial" panose="020B0604020202020204" pitchFamily="34" charset="0"/>
              </a:rPr>
              <a:t>– to have the answers to a whole raft of questions, such </a:t>
            </a:r>
            <a:r>
              <a:rPr lang="en-GB" sz="1500" b="0" dirty="0" smtClean="0">
                <a:solidFill>
                  <a:schemeClr val="tx1"/>
                </a:solidFill>
                <a:effectLst/>
                <a:latin typeface="Arial" panose="020B0604020202020204" pitchFamily="34" charset="0"/>
                <a:cs typeface="Arial" panose="020B0604020202020204" pitchFamily="34" charset="0"/>
              </a:rPr>
              <a:t>as:</a:t>
            </a:r>
            <a:endParaRPr lang="en-GB" sz="1500" dirty="0"/>
          </a:p>
        </p:txBody>
      </p:sp>
      <p:sp>
        <p:nvSpPr>
          <p:cNvPr id="3" name="Rectangle 2"/>
          <p:cNvSpPr/>
          <p:nvPr/>
        </p:nvSpPr>
        <p:spPr>
          <a:xfrm>
            <a:off x="1266314" y="1503844"/>
            <a:ext cx="7416824" cy="1600438"/>
          </a:xfrm>
          <a:prstGeom prst="rect">
            <a:avLst/>
          </a:prstGeom>
        </p:spPr>
        <p:txBody>
          <a:bodyPr wrap="square">
            <a:spAutoFit/>
          </a:bodyPr>
          <a:lstStyle/>
          <a:p>
            <a:pPr marL="285750" indent="-285750">
              <a:buFont typeface="Wingdings" panose="05000000000000000000" pitchFamily="2" charset="2"/>
              <a:buChar char="Ø"/>
            </a:pPr>
            <a:r>
              <a:rPr lang="en-GB" sz="1400" dirty="0">
                <a:latin typeface="Arial" panose="020B0604020202020204" pitchFamily="34" charset="0"/>
                <a:cs typeface="Arial" panose="020B0604020202020204" pitchFamily="34" charset="0"/>
              </a:rPr>
              <a:t>Have I met them before?  Where and when</a:t>
            </a:r>
            <a:r>
              <a:rPr lang="en-GB" sz="1400" dirty="0" smtClean="0">
                <a:latin typeface="Arial" panose="020B0604020202020204" pitchFamily="34" charset="0"/>
                <a:cs typeface="Arial" panose="020B0604020202020204" pitchFamily="34" charset="0"/>
              </a:rPr>
              <a:t>?</a:t>
            </a:r>
          </a:p>
          <a:p>
            <a:pPr marL="285750" indent="-285750">
              <a:buFont typeface="Wingdings" panose="05000000000000000000" pitchFamily="2" charset="2"/>
              <a:buChar char="Ø"/>
            </a:pPr>
            <a:r>
              <a:rPr lang="en-GB" sz="1400" dirty="0">
                <a:latin typeface="Arial" panose="020B0604020202020204" pitchFamily="34" charset="0"/>
                <a:cs typeface="Arial" panose="020B0604020202020204" pitchFamily="34" charset="0"/>
              </a:rPr>
              <a:t>Where are we?  In public at a formal meeting or event? In private? At work</a:t>
            </a:r>
            <a:r>
              <a:rPr lang="en-GB" sz="1400" dirty="0" smtClean="0">
                <a:latin typeface="Arial" panose="020B0604020202020204" pitchFamily="34" charset="0"/>
                <a:cs typeface="Arial" panose="020B0604020202020204" pitchFamily="34" charset="0"/>
              </a:rPr>
              <a:t>?</a:t>
            </a:r>
          </a:p>
          <a:p>
            <a:pPr marL="285750" indent="-285750">
              <a:buFont typeface="Wingdings" panose="05000000000000000000" pitchFamily="2" charset="2"/>
              <a:buChar char="Ø"/>
            </a:pPr>
            <a:r>
              <a:rPr lang="en-GB" sz="1400" dirty="0">
                <a:latin typeface="Arial" panose="020B0604020202020204" pitchFamily="34" charset="0"/>
                <a:cs typeface="Arial" panose="020B0604020202020204" pitchFamily="34" charset="0"/>
              </a:rPr>
              <a:t>What’s our relationship?  Are they family, friend, colleague, boss…? Do we like each other or not? </a:t>
            </a:r>
            <a:endParaRPr lang="en-GB" sz="14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400" dirty="0">
                <a:latin typeface="Arial" panose="020B0604020202020204" pitchFamily="34" charset="0"/>
                <a:cs typeface="Arial" panose="020B0604020202020204" pitchFamily="34" charset="0"/>
              </a:rPr>
              <a:t>Who else is here, and what do I want them to know about our relationship?  What does the other person want them to </a:t>
            </a:r>
            <a:r>
              <a:rPr lang="en-GB" sz="1400" dirty="0" smtClean="0">
                <a:latin typeface="Arial" panose="020B0604020202020204" pitchFamily="34" charset="0"/>
                <a:cs typeface="Arial" panose="020B0604020202020204" pitchFamily="34" charset="0"/>
              </a:rPr>
              <a:t>know?</a:t>
            </a:r>
          </a:p>
          <a:p>
            <a:pPr marL="285750" indent="-285750">
              <a:buFont typeface="Wingdings" panose="05000000000000000000" pitchFamily="2" charset="2"/>
              <a:buChar char="Ø"/>
            </a:pPr>
            <a:r>
              <a:rPr lang="en-GB" sz="1400" dirty="0">
                <a:latin typeface="Arial" panose="020B0604020202020204" pitchFamily="34" charset="0"/>
                <a:cs typeface="Arial" panose="020B0604020202020204" pitchFamily="34" charset="0"/>
              </a:rPr>
              <a:t>Are there any cultural rules I need to follow</a:t>
            </a:r>
            <a:r>
              <a:rPr lang="en-GB" sz="1400" dirty="0" smtClean="0">
                <a:latin typeface="Arial" panose="020B0604020202020204" pitchFamily="34" charset="0"/>
                <a:cs typeface="Arial" panose="020B0604020202020204" pitchFamily="34" charset="0"/>
              </a:rPr>
              <a:t>?</a:t>
            </a:r>
            <a:endParaRPr lang="en-GB" sz="1400" dirty="0"/>
          </a:p>
        </p:txBody>
      </p:sp>
      <p:sp>
        <p:nvSpPr>
          <p:cNvPr id="4" name="Rectangle 3"/>
          <p:cNvSpPr/>
          <p:nvPr/>
        </p:nvSpPr>
        <p:spPr>
          <a:xfrm>
            <a:off x="1974137" y="3104282"/>
            <a:ext cx="5465919" cy="1477328"/>
          </a:xfrm>
          <a:prstGeom prst="rect">
            <a:avLst/>
          </a:prstGeom>
        </p:spPr>
        <p:txBody>
          <a:bodyPr wrap="square">
            <a:spAutoFit/>
          </a:bodyPr>
          <a:lstStyle/>
          <a:p>
            <a:r>
              <a:rPr lang="en-GB" sz="1500" dirty="0">
                <a:latin typeface="Arial" panose="020B0604020202020204" pitchFamily="34" charset="0"/>
                <a:cs typeface="Arial" panose="020B0604020202020204" pitchFamily="34" charset="0"/>
              </a:rPr>
              <a:t>The answers to these, and more, questions determine what would be viewed as socially appropriate </a:t>
            </a:r>
            <a:r>
              <a:rPr lang="en-GB" sz="1500" dirty="0" smtClean="0">
                <a:latin typeface="Arial" panose="020B0604020202020204" pitchFamily="34" charset="0"/>
                <a:cs typeface="Arial" panose="020B0604020202020204" pitchFamily="34" charset="0"/>
              </a:rPr>
              <a:t>behaviour.  </a:t>
            </a:r>
            <a:r>
              <a:rPr lang="en-GB" sz="1500" dirty="0">
                <a:latin typeface="Arial" panose="020B0604020202020204" pitchFamily="34" charset="0"/>
                <a:cs typeface="Arial" panose="020B0604020202020204" pitchFamily="34" charset="0"/>
              </a:rPr>
              <a:t>There are different ways of greeting a close friend on a night out, to greeting the same friend at a formal business meeting</a:t>
            </a:r>
            <a:r>
              <a:rPr lang="en-GB" sz="1500" dirty="0" smtClean="0">
                <a:latin typeface="Arial" panose="020B0604020202020204" pitchFamily="34" charset="0"/>
                <a:cs typeface="Arial" panose="020B0604020202020204" pitchFamily="34" charset="0"/>
              </a:rPr>
              <a:t>.  Getting it wrong can leave you, and the other person feeling awkward or embarrassed.  </a:t>
            </a:r>
            <a:endParaRPr lang="en-GB" sz="1500" dirty="0">
              <a:latin typeface="Arial" panose="020B0604020202020204" pitchFamily="34" charset="0"/>
              <a:cs typeface="Arial" panose="020B0604020202020204" pitchFamily="34" charset="0"/>
            </a:endParaRPr>
          </a:p>
        </p:txBody>
      </p:sp>
      <p:sp>
        <p:nvSpPr>
          <p:cNvPr id="6" name="Rectangle 5"/>
          <p:cNvSpPr/>
          <p:nvPr/>
        </p:nvSpPr>
        <p:spPr>
          <a:xfrm>
            <a:off x="519306" y="4581610"/>
            <a:ext cx="8176419" cy="1015663"/>
          </a:xfrm>
          <a:prstGeom prst="rect">
            <a:avLst/>
          </a:prstGeom>
        </p:spPr>
        <p:txBody>
          <a:bodyPr wrap="square">
            <a:spAutoFit/>
          </a:bodyPr>
          <a:lstStyle/>
          <a:p>
            <a:r>
              <a:rPr lang="en-GB" sz="1500" dirty="0" smtClean="0">
                <a:latin typeface="Arial" panose="020B0604020202020204" pitchFamily="34" charset="0"/>
                <a:cs typeface="Arial" panose="020B0604020202020204" pitchFamily="34" charset="0"/>
              </a:rPr>
              <a:t>For neurotypical people, this thinking and decision-making happens automatically.  Usually, the right decision for the context is made instinctively.  For </a:t>
            </a:r>
            <a:r>
              <a:rPr lang="en-GB" sz="1500" dirty="0">
                <a:latin typeface="Arial" panose="020B0604020202020204" pitchFamily="34" charset="0"/>
                <a:cs typeface="Arial" panose="020B0604020202020204" pitchFamily="34" charset="0"/>
              </a:rPr>
              <a:t>autistic people, all these questions and options may need to be processed individually, particularly in new or ambiguous situations, or with new people</a:t>
            </a:r>
            <a:r>
              <a:rPr lang="en-GB" sz="1500" dirty="0" smtClean="0">
                <a:latin typeface="Arial" panose="020B0604020202020204" pitchFamily="34" charset="0"/>
                <a:cs typeface="Arial" panose="020B0604020202020204" pitchFamily="34" charset="0"/>
              </a:rPr>
              <a:t>.</a:t>
            </a:r>
            <a:endParaRPr lang="en-GB" sz="1500" dirty="0">
              <a:latin typeface="Arial" panose="020B0604020202020204" pitchFamily="34" charset="0"/>
              <a:cs typeface="Arial" panose="020B0604020202020204" pitchFamily="34" charset="0"/>
            </a:endParaRPr>
          </a:p>
        </p:txBody>
      </p:sp>
      <p:sp>
        <p:nvSpPr>
          <p:cNvPr id="7" name="Rectangle 6"/>
          <p:cNvSpPr/>
          <p:nvPr/>
        </p:nvSpPr>
        <p:spPr>
          <a:xfrm>
            <a:off x="519306" y="407821"/>
            <a:ext cx="7848872" cy="338554"/>
          </a:xfrm>
          <a:prstGeom prst="rect">
            <a:avLst/>
          </a:prstGeom>
        </p:spPr>
        <p:txBody>
          <a:bodyPr wrap="square">
            <a:spAutoFit/>
          </a:bodyPr>
          <a:lstStyle/>
          <a:p>
            <a:r>
              <a:rPr lang="en-GB" sz="1600" b="1" dirty="0" smtClean="0">
                <a:latin typeface="Arial" panose="020B0604020202020204" pitchFamily="34" charset="0"/>
                <a:cs typeface="Arial" panose="020B0604020202020204" pitchFamily="34" charset="0"/>
              </a:rPr>
              <a:t>Think about greeting someone.    What would you say, and do?</a:t>
            </a:r>
          </a:p>
        </p:txBody>
      </p:sp>
      <p:sp>
        <p:nvSpPr>
          <p:cNvPr id="8" name="Rectangle 7"/>
          <p:cNvSpPr/>
          <p:nvPr/>
        </p:nvSpPr>
        <p:spPr>
          <a:xfrm>
            <a:off x="519306" y="719447"/>
            <a:ext cx="8078740" cy="338554"/>
          </a:xfrm>
          <a:prstGeom prst="rect">
            <a:avLst/>
          </a:prstGeom>
        </p:spPr>
        <p:txBody>
          <a:bodyPr wrap="square">
            <a:spAutoFit/>
          </a:bodyPr>
          <a:lstStyle/>
          <a:p>
            <a:r>
              <a:rPr lang="en-GB" sz="1600" dirty="0">
                <a:solidFill>
                  <a:prstClr val="black"/>
                </a:solidFill>
                <a:latin typeface="Arial" panose="020B0604020202020204" pitchFamily="34" charset="0"/>
                <a:ea typeface="+mj-ea"/>
                <a:cs typeface="Arial" panose="020B0604020202020204" pitchFamily="34" charset="0"/>
              </a:rPr>
              <a:t>Most likely, you answered with something along the lines of </a:t>
            </a:r>
            <a:r>
              <a:rPr lang="en-GB" sz="1600" b="1" dirty="0">
                <a:solidFill>
                  <a:prstClr val="black"/>
                </a:solidFill>
                <a:latin typeface="Arial" panose="020B0604020202020204" pitchFamily="34" charset="0"/>
                <a:ea typeface="+mj-ea"/>
                <a:cs typeface="Arial" panose="020B0604020202020204" pitchFamily="34" charset="0"/>
              </a:rPr>
              <a:t>“it </a:t>
            </a:r>
            <a:r>
              <a:rPr lang="en-GB" sz="1600" b="1" dirty="0" smtClean="0">
                <a:solidFill>
                  <a:prstClr val="black"/>
                </a:solidFill>
                <a:latin typeface="Arial" panose="020B0604020202020204" pitchFamily="34" charset="0"/>
                <a:ea typeface="+mj-ea"/>
                <a:cs typeface="Arial" panose="020B0604020202020204" pitchFamily="34" charset="0"/>
              </a:rPr>
              <a:t>depends who it is…”. </a:t>
            </a:r>
            <a:endParaRPr lang="en-GB" dirty="0"/>
          </a:p>
        </p:txBody>
      </p:sp>
      <p:sp>
        <p:nvSpPr>
          <p:cNvPr id="9" name="Rectangle 8"/>
          <p:cNvSpPr/>
          <p:nvPr/>
        </p:nvSpPr>
        <p:spPr>
          <a:xfrm>
            <a:off x="510724" y="5575075"/>
            <a:ext cx="8104511" cy="307777"/>
          </a:xfrm>
          <a:prstGeom prst="rect">
            <a:avLst/>
          </a:prstGeom>
        </p:spPr>
        <p:txBody>
          <a:bodyPr wrap="square">
            <a:spAutoFit/>
          </a:bodyPr>
          <a:lstStyle/>
          <a:p>
            <a:r>
              <a:rPr lang="en-GB" sz="1400" b="1" dirty="0">
                <a:solidFill>
                  <a:schemeClr val="accent2">
                    <a:lumMod val="75000"/>
                  </a:schemeClr>
                </a:solidFill>
                <a:latin typeface="Arial" panose="020B0604020202020204" pitchFamily="34" charset="0"/>
                <a:cs typeface="Arial" panose="020B0604020202020204" pitchFamily="34" charset="0"/>
              </a:rPr>
              <a:t>On the next page, you can see what saying “hello” might seem like to an Autistic </a:t>
            </a:r>
            <a:r>
              <a:rPr lang="en-GB" sz="1400" b="1" dirty="0" smtClean="0">
                <a:solidFill>
                  <a:schemeClr val="accent2">
                    <a:lumMod val="75000"/>
                  </a:schemeClr>
                </a:solidFill>
                <a:latin typeface="Arial" panose="020B0604020202020204" pitchFamily="34" charset="0"/>
                <a:cs typeface="Arial" panose="020B0604020202020204" pitchFamily="34" charset="0"/>
              </a:rPr>
              <a:t>person.</a:t>
            </a:r>
            <a:endParaRPr lang="en-GB" sz="1400" b="1" dirty="0">
              <a:solidFill>
                <a:schemeClr val="accent2">
                  <a:lumMod val="75000"/>
                </a:schemeClr>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10724" y="3104282"/>
            <a:ext cx="1346876" cy="1384995"/>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62822" y="3104282"/>
            <a:ext cx="1152413" cy="1390578"/>
          </a:xfrm>
          <a:prstGeom prst="rect">
            <a:avLst/>
          </a:prstGeom>
        </p:spPr>
      </p:pic>
    </p:spTree>
    <p:extLst>
      <p:ext uri="{BB962C8B-B14F-4D97-AF65-F5344CB8AC3E}">
        <p14:creationId xmlns:p14="http://schemas.microsoft.com/office/powerpoint/2010/main" val="73791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0"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cstate="email">
            <a:extLst>
              <a:ext uri="{28A0092B-C50C-407E-A947-70E740481C1C}">
                <a14:useLocalDpi xmlns:a14="http://schemas.microsoft.com/office/drawing/2010/main" val="0"/>
              </a:ext>
            </a:extLst>
          </a:blip>
          <a:srcRect/>
          <a:stretch/>
        </p:blipFill>
        <p:spPr bwMode="auto">
          <a:xfrm>
            <a:off x="539552" y="620688"/>
            <a:ext cx="8064896" cy="5112568"/>
          </a:xfrm>
          <a:prstGeom prst="rect">
            <a:avLst/>
          </a:prstGeom>
          <a:noFill/>
        </p:spPr>
      </p:pic>
    </p:spTree>
    <p:extLst>
      <p:ext uri="{BB962C8B-B14F-4D97-AF65-F5344CB8AC3E}">
        <p14:creationId xmlns:p14="http://schemas.microsoft.com/office/powerpoint/2010/main" val="4224160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 y="476672"/>
            <a:ext cx="8183880" cy="1612554"/>
          </a:xfrm>
        </p:spPr>
        <p:txBody>
          <a:bodyPr>
            <a:normAutofit lnSpcReduction="10000"/>
          </a:bodyPr>
          <a:lstStyle/>
          <a:p>
            <a:pPr marL="0" indent="0" algn="ctr">
              <a:buNone/>
            </a:pPr>
            <a:r>
              <a:rPr lang="en-GB" b="1" dirty="0" smtClean="0">
                <a:solidFill>
                  <a:schemeClr val="accent2">
                    <a:lumMod val="50000"/>
                  </a:schemeClr>
                </a:solidFill>
                <a:latin typeface="Arial" panose="020B0604020202020204" pitchFamily="34" charset="0"/>
                <a:cs typeface="Arial" panose="020B0604020202020204" pitchFamily="34" charset="0"/>
              </a:rPr>
              <a:t>Welcome to the Autism Aware e-module</a:t>
            </a:r>
            <a:r>
              <a:rPr lang="en-GB" dirty="0" smtClean="0">
                <a:solidFill>
                  <a:schemeClr val="accent2">
                    <a:lumMod val="50000"/>
                  </a:schemeClr>
                </a:solidFill>
                <a:latin typeface="Arial" panose="020B0604020202020204" pitchFamily="34" charset="0"/>
                <a:cs typeface="Arial" panose="020B0604020202020204" pitchFamily="34" charset="0"/>
              </a:rPr>
              <a:t>.</a:t>
            </a:r>
          </a:p>
          <a:p>
            <a:pPr marL="0" indent="0">
              <a:buNone/>
            </a:pPr>
            <a:endParaRPr lang="en-GB" sz="1600" dirty="0" smtClean="0">
              <a:latin typeface="Arial" panose="020B0604020202020204" pitchFamily="34" charset="0"/>
              <a:cs typeface="Arial" panose="020B0604020202020204" pitchFamily="34" charset="0"/>
            </a:endParaRPr>
          </a:p>
          <a:p>
            <a:pPr marL="0" indent="0">
              <a:buNone/>
            </a:pPr>
            <a:r>
              <a:rPr lang="en-GB" sz="1600" dirty="0" smtClean="0">
                <a:latin typeface="Arial" panose="020B0604020202020204" pitchFamily="34" charset="0"/>
                <a:cs typeface="Arial" panose="020B0604020202020204" pitchFamily="34" charset="0"/>
              </a:rPr>
              <a:t>This PowerPoint learning module is best viewed in Slide Show mode.  If you are not currently viewing in this mode, you can switch by clicking on the “Slide Show” tab above, and then on “From Current Slide”.</a:t>
            </a:r>
          </a:p>
          <a:p>
            <a:pPr marL="0" indent="0">
              <a:buNone/>
            </a:pPr>
            <a:endParaRPr lang="en-GB" sz="1600" dirty="0">
              <a:latin typeface="Arial" panose="020B0604020202020204" pitchFamily="34" charset="0"/>
              <a:cs typeface="Arial" panose="020B0604020202020204" pitchFamily="34" charset="0"/>
            </a:endParaRPr>
          </a:p>
          <a:p>
            <a:pPr marL="0" indent="0">
              <a:buNone/>
            </a:pPr>
            <a:endParaRPr lang="en-GB" sz="1600" dirty="0" smtClean="0">
              <a:latin typeface="Arial" panose="020B0604020202020204" pitchFamily="34" charset="0"/>
              <a:cs typeface="Arial" panose="020B0604020202020204" pitchFamily="34" charset="0"/>
            </a:endParaRPr>
          </a:p>
          <a:p>
            <a:pPr marL="0" indent="0">
              <a:buNone/>
            </a:pPr>
            <a:endParaRPr lang="en-GB" sz="1600" dirty="0">
              <a:latin typeface="Arial" panose="020B0604020202020204" pitchFamily="34" charset="0"/>
              <a:cs typeface="Arial" panose="020B0604020202020204" pitchFamily="34" charset="0"/>
            </a:endParaRPr>
          </a:p>
          <a:p>
            <a:pPr marL="0" indent="0">
              <a:buNone/>
            </a:pPr>
            <a:endParaRPr lang="en-GB" sz="2000" dirty="0"/>
          </a:p>
        </p:txBody>
      </p:sp>
      <p:grpSp>
        <p:nvGrpSpPr>
          <p:cNvPr id="13" name="Group 12"/>
          <p:cNvGrpSpPr/>
          <p:nvPr/>
        </p:nvGrpSpPr>
        <p:grpSpPr>
          <a:xfrm>
            <a:off x="706516" y="2173088"/>
            <a:ext cx="7730967" cy="978587"/>
            <a:chOff x="706516" y="2936954"/>
            <a:chExt cx="7730967" cy="978587"/>
          </a:xfrm>
        </p:grpSpPr>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706516" y="2942459"/>
              <a:ext cx="7730967" cy="973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4769692" y="2936954"/>
              <a:ext cx="576064" cy="126501"/>
            </a:xfrm>
            <a:prstGeom prst="straightConnector1">
              <a:avLst/>
            </a:prstGeom>
            <a:ln w="412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99592" y="3555501"/>
              <a:ext cx="504056" cy="0"/>
            </a:xfrm>
            <a:prstGeom prst="straightConnector1">
              <a:avLst/>
            </a:prstGeom>
            <a:ln w="412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716267" y="3429000"/>
            <a:ext cx="7609900" cy="2308324"/>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Use your mouse, or the right arrow on your keyboard to move through the presentation.  Some of the slides may have links to websites with video or more information.  If you click on them, a webpage will open in a separate window.</a:t>
            </a:r>
          </a:p>
          <a:p>
            <a:endParaRPr lang="en-GB"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At some points, you will be asked to reflect on your own experiences.  You may wish to have a pen and paper to take notes of your responses.</a:t>
            </a:r>
          </a:p>
          <a:p>
            <a:endParaRPr lang="en-GB" sz="1600" dirty="0" smtClean="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The module should take approximately 30 minutes to complete.</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7547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p:nvPr>
        </p:nvSpPr>
        <p:spPr>
          <a:xfrm>
            <a:off x="504331" y="548680"/>
            <a:ext cx="8183880" cy="1015663"/>
          </a:xfrm>
          <a:prstGeom prst="rect">
            <a:avLst/>
          </a:prstGeom>
          <a:noFill/>
        </p:spPr>
        <p:txBody>
          <a:bodyPr wrap="square" rtlCol="0">
            <a:spAutoFit/>
          </a:bodyPr>
          <a:lstStyle/>
          <a:p>
            <a:r>
              <a:rPr lang="en-GB" sz="1500" b="0" dirty="0">
                <a:solidFill>
                  <a:schemeClr val="tx1"/>
                </a:solidFill>
                <a:effectLst/>
                <a:latin typeface="Arial" panose="020B0604020202020204" pitchFamily="34" charset="0"/>
                <a:cs typeface="Arial" panose="020B0604020202020204" pitchFamily="34" charset="0"/>
              </a:rPr>
              <a:t>For neuro-typical people, </a:t>
            </a:r>
            <a:r>
              <a:rPr lang="en-GB" sz="1500" b="0" dirty="0" smtClean="0">
                <a:solidFill>
                  <a:schemeClr val="tx1"/>
                </a:solidFill>
                <a:effectLst/>
                <a:latin typeface="Arial" panose="020B0604020202020204" pitchFamily="34" charset="0"/>
                <a:cs typeface="Arial" panose="020B0604020202020204" pitchFamily="34" charset="0"/>
              </a:rPr>
              <a:t>the </a:t>
            </a:r>
            <a:r>
              <a:rPr lang="en-GB" sz="1500" b="0" dirty="0">
                <a:solidFill>
                  <a:schemeClr val="tx1"/>
                </a:solidFill>
                <a:effectLst/>
                <a:latin typeface="Arial" panose="020B0604020202020204" pitchFamily="34" charset="0"/>
                <a:cs typeface="Arial" panose="020B0604020202020204" pitchFamily="34" charset="0"/>
              </a:rPr>
              <a:t>ability to adapt behaviour to context is usually learned through being taught basic rules and adapting them by imitating others, and picking up on subtle clues of the approval or disapproval of those around us.  It becomes so rapid that it’s generally undetectable.  </a:t>
            </a:r>
            <a:endParaRPr lang="en-GB" sz="1500" b="0" dirty="0" smtClean="0">
              <a:solidFill>
                <a:schemeClr val="tx1"/>
              </a:solidFill>
              <a:effectLst/>
              <a:latin typeface="Arial" panose="020B0604020202020204" pitchFamily="34" charset="0"/>
              <a:cs typeface="Arial" panose="020B0604020202020204" pitchFamily="34" charset="0"/>
            </a:endParaRPr>
          </a:p>
        </p:txBody>
      </p:sp>
      <p:sp>
        <p:nvSpPr>
          <p:cNvPr id="4" name="Rectangle 3"/>
          <p:cNvSpPr/>
          <p:nvPr/>
        </p:nvSpPr>
        <p:spPr>
          <a:xfrm>
            <a:off x="1199748" y="4154746"/>
            <a:ext cx="6624736" cy="1246495"/>
          </a:xfrm>
          <a:prstGeom prst="rect">
            <a:avLst/>
          </a:prstGeom>
          <a:solidFill>
            <a:schemeClr val="accent2">
              <a:lumMod val="40000"/>
              <a:lumOff val="60000"/>
            </a:schemeClr>
          </a:solidFill>
        </p:spPr>
        <p:txBody>
          <a:bodyPr wrap="square">
            <a:spAutoFit/>
          </a:bodyPr>
          <a:lstStyle/>
          <a:p>
            <a:pPr marL="285750" indent="-285750">
              <a:buFont typeface="Wingdings" panose="05000000000000000000" pitchFamily="2" charset="2"/>
              <a:buChar char="Ø"/>
            </a:pPr>
            <a:r>
              <a:rPr lang="en-GB" sz="1500" dirty="0">
                <a:latin typeface="Arial" panose="020B0604020202020204" pitchFamily="34" charset="0"/>
                <a:cs typeface="Arial" panose="020B0604020202020204" pitchFamily="34" charset="0"/>
              </a:rPr>
              <a:t>Many autistic people thrive in the Forces, where there are strict rules about what to wear and how to act, and clear daily routines. </a:t>
            </a:r>
          </a:p>
          <a:p>
            <a:pPr marL="285750" indent="-285750">
              <a:buFont typeface="Wingdings" panose="05000000000000000000" pitchFamily="2" charset="2"/>
              <a:buChar char="Ø"/>
            </a:pPr>
            <a:r>
              <a:rPr lang="en-GB" sz="1500" dirty="0" smtClean="0">
                <a:latin typeface="Arial" panose="020B0604020202020204" pitchFamily="34" charset="0"/>
                <a:cs typeface="Arial" panose="020B0604020202020204" pitchFamily="34" charset="0"/>
              </a:rPr>
              <a:t>Drama </a:t>
            </a:r>
            <a:r>
              <a:rPr lang="en-GB" sz="1500" dirty="0">
                <a:latin typeface="Arial" panose="020B0604020202020204" pitchFamily="34" charset="0"/>
                <a:cs typeface="Arial" panose="020B0604020202020204" pitchFamily="34" charset="0"/>
              </a:rPr>
              <a:t>can be attractive, because there is a predictable script to follow, and time to be guided in and practice tone of voice, facial expression and body language.</a:t>
            </a:r>
          </a:p>
        </p:txBody>
      </p:sp>
      <p:sp>
        <p:nvSpPr>
          <p:cNvPr id="5" name="TextBox 4"/>
          <p:cNvSpPr txBox="1"/>
          <p:nvPr/>
        </p:nvSpPr>
        <p:spPr>
          <a:xfrm>
            <a:off x="480060" y="5520184"/>
            <a:ext cx="7560840" cy="338554"/>
          </a:xfrm>
          <a:prstGeom prst="rect">
            <a:avLst/>
          </a:prstGeom>
          <a:noFill/>
        </p:spPr>
        <p:txBody>
          <a:bodyPr wrap="square" rtlCol="0">
            <a:spAutoFit/>
          </a:bodyPr>
          <a:lstStyle/>
          <a:p>
            <a:r>
              <a:rPr lang="en-GB" sz="1600" b="1" dirty="0" smtClean="0">
                <a:solidFill>
                  <a:schemeClr val="accent2">
                    <a:lumMod val="75000"/>
                  </a:schemeClr>
                </a:solidFill>
                <a:latin typeface="Arial" panose="020B0604020202020204" pitchFamily="34" charset="0"/>
                <a:cs typeface="Arial" panose="020B0604020202020204" pitchFamily="34" charset="0"/>
              </a:rPr>
              <a:t>Now let’s look at the third element of the Triad, Social Imagination.</a:t>
            </a:r>
            <a:endParaRPr lang="en-GB" sz="1600" b="1" dirty="0">
              <a:solidFill>
                <a:schemeClr val="accent2">
                  <a:lumMod val="75000"/>
                </a:schemeClr>
              </a:solidFill>
              <a:latin typeface="Arial" panose="020B0604020202020204" pitchFamily="34" charset="0"/>
              <a:cs typeface="Arial" panose="020B0604020202020204" pitchFamily="34" charset="0"/>
            </a:endParaRPr>
          </a:p>
        </p:txBody>
      </p:sp>
      <p:sp>
        <p:nvSpPr>
          <p:cNvPr id="6" name="TextBox 5"/>
          <p:cNvSpPr txBox="1"/>
          <p:nvPr/>
        </p:nvSpPr>
        <p:spPr>
          <a:xfrm>
            <a:off x="539552" y="2875002"/>
            <a:ext cx="8064896" cy="553998"/>
          </a:xfrm>
          <a:prstGeom prst="rect">
            <a:avLst/>
          </a:prstGeom>
          <a:noFill/>
        </p:spPr>
        <p:txBody>
          <a:bodyPr wrap="square" rtlCol="0">
            <a:spAutoFit/>
          </a:bodyPr>
          <a:lstStyle/>
          <a:p>
            <a:r>
              <a:rPr lang="en-GB" sz="1500" dirty="0" smtClean="0">
                <a:latin typeface="Arial" panose="020B0604020202020204" pitchFamily="34" charset="0"/>
                <a:cs typeface="Arial" panose="020B0604020202020204" pitchFamily="34" charset="0"/>
              </a:rPr>
              <a:t>Because of the difficulty the autistic brain has in identifying and processing </a:t>
            </a:r>
            <a:r>
              <a:rPr lang="en-GB" sz="1500" b="1" dirty="0" smtClean="0">
                <a:latin typeface="Arial" panose="020B0604020202020204" pitchFamily="34" charset="0"/>
                <a:cs typeface="Arial" panose="020B0604020202020204" pitchFamily="34" charset="0"/>
              </a:rPr>
              <a:t>context</a:t>
            </a:r>
            <a:r>
              <a:rPr lang="en-GB" sz="1500" dirty="0" smtClean="0">
                <a:latin typeface="Arial" panose="020B0604020202020204" pitchFamily="34" charset="0"/>
                <a:cs typeface="Arial" panose="020B0604020202020204" pitchFamily="34" charset="0"/>
              </a:rPr>
              <a:t> it can be harder for Autistic people to generalise social rules and adapt them for new situations.  </a:t>
            </a:r>
            <a:r>
              <a:rPr lang="en-GB" sz="1500" b="1" dirty="0" smtClean="0">
                <a:latin typeface="Arial" panose="020B0604020202020204" pitchFamily="34" charset="0"/>
                <a:cs typeface="Arial" panose="020B0604020202020204" pitchFamily="34" charset="0"/>
              </a:rPr>
              <a:t> </a:t>
            </a:r>
            <a:endParaRPr lang="en-GB" sz="1500" b="1" dirty="0">
              <a:latin typeface="Arial" panose="020B0604020202020204" pitchFamily="34" charset="0"/>
              <a:cs typeface="Arial" panose="020B0604020202020204" pitchFamily="34" charset="0"/>
            </a:endParaRPr>
          </a:p>
        </p:txBody>
      </p:sp>
      <p:sp>
        <p:nvSpPr>
          <p:cNvPr id="7" name="Rectangle 6"/>
          <p:cNvSpPr/>
          <p:nvPr/>
        </p:nvSpPr>
        <p:spPr>
          <a:xfrm>
            <a:off x="509829" y="3389357"/>
            <a:ext cx="8064896" cy="784830"/>
          </a:xfrm>
          <a:prstGeom prst="rect">
            <a:avLst/>
          </a:prstGeom>
        </p:spPr>
        <p:txBody>
          <a:bodyPr wrap="square">
            <a:spAutoFit/>
          </a:bodyPr>
          <a:lstStyle/>
          <a:p>
            <a:r>
              <a:rPr lang="en-GB" sz="1500" dirty="0" smtClean="0">
                <a:latin typeface="Arial" panose="020B0604020202020204" pitchFamily="34" charset="0"/>
                <a:cs typeface="Arial" panose="020B0604020202020204" pitchFamily="34" charset="0"/>
              </a:rPr>
              <a:t>For </a:t>
            </a:r>
            <a:r>
              <a:rPr lang="en-GB" sz="1500" dirty="0">
                <a:latin typeface="Arial" panose="020B0604020202020204" pitchFamily="34" charset="0"/>
                <a:cs typeface="Arial" panose="020B0604020202020204" pitchFamily="34" charset="0"/>
              </a:rPr>
              <a:t>many Autistic people, settings that are highly structured and predictable are usually easier to manage, because the rules for interacting with others are more explicitly communicated</a:t>
            </a:r>
            <a:r>
              <a:rPr lang="en-GB" sz="1500" dirty="0" smtClean="0">
                <a:latin typeface="Arial" panose="020B0604020202020204" pitchFamily="34" charset="0"/>
                <a:cs typeface="Arial" panose="020B0604020202020204" pitchFamily="34" charset="0"/>
              </a:rPr>
              <a:t>.</a:t>
            </a:r>
            <a:endParaRPr lang="en-GB" sz="1500" dirty="0">
              <a:latin typeface="Arial" panose="020B0604020202020204" pitchFamily="34" charset="0"/>
              <a:cs typeface="Arial" panose="020B0604020202020204" pitchFamily="34" charset="0"/>
            </a:endParaRPr>
          </a:p>
        </p:txBody>
      </p:sp>
      <p:sp>
        <p:nvSpPr>
          <p:cNvPr id="2" name="Rectangle 1"/>
          <p:cNvSpPr/>
          <p:nvPr/>
        </p:nvSpPr>
        <p:spPr>
          <a:xfrm>
            <a:off x="509829" y="1537032"/>
            <a:ext cx="6521492" cy="1015663"/>
          </a:xfrm>
          <a:prstGeom prst="rect">
            <a:avLst/>
          </a:prstGeom>
        </p:spPr>
        <p:txBody>
          <a:bodyPr wrap="square">
            <a:spAutoFit/>
          </a:bodyPr>
          <a:lstStyle/>
          <a:p>
            <a:r>
              <a:rPr lang="en-GB" sz="1500" dirty="0">
                <a:latin typeface="Arial" panose="020B0604020202020204" pitchFamily="34" charset="0"/>
                <a:cs typeface="Arial" panose="020B0604020202020204" pitchFamily="34" charset="0"/>
              </a:rPr>
              <a:t>It is unusual to be taught explicitly for each different situation, unless there are formal or ritualistic rules surrounding the </a:t>
            </a:r>
            <a:r>
              <a:rPr lang="en-GB" sz="1500" dirty="0" smtClean="0">
                <a:latin typeface="Arial" panose="020B0604020202020204" pitchFamily="34" charset="0"/>
                <a:cs typeface="Arial" panose="020B0604020202020204" pitchFamily="34" charset="0"/>
              </a:rPr>
              <a:t>interaction.  </a:t>
            </a:r>
          </a:p>
          <a:p>
            <a:r>
              <a:rPr lang="en-GB" sz="1500" dirty="0" smtClean="0">
                <a:latin typeface="Arial" panose="020B0604020202020204" pitchFamily="34" charset="0"/>
                <a:cs typeface="Arial" panose="020B0604020202020204" pitchFamily="34" charset="0"/>
              </a:rPr>
              <a:t>For </a:t>
            </a:r>
            <a:r>
              <a:rPr lang="en-GB" sz="1500" dirty="0">
                <a:latin typeface="Arial" panose="020B0604020202020204" pitchFamily="34" charset="0"/>
                <a:cs typeface="Arial" panose="020B0604020202020204" pitchFamily="34" charset="0"/>
              </a:rPr>
              <a:t>example, if you were to meet the Queen, an aide would brief you regarding the correct etiquette </a:t>
            </a:r>
            <a:r>
              <a:rPr lang="en-GB" sz="1500" dirty="0" smtClean="0">
                <a:latin typeface="Arial" panose="020B0604020202020204" pitchFamily="34" charset="0"/>
                <a:cs typeface="Arial" panose="020B0604020202020204" pitchFamily="34" charset="0"/>
              </a:rPr>
              <a:t>beforehand.</a:t>
            </a:r>
            <a:r>
              <a:rPr lang="en-GB" sz="1500" dirty="0">
                <a:latin typeface="Arial" panose="020B0604020202020204" pitchFamily="34" charset="0"/>
                <a:cs typeface="Arial" panose="020B0604020202020204" pitchFamily="34" charset="0"/>
              </a:rPr>
              <a:t> </a:t>
            </a:r>
            <a:endParaRPr lang="en-GB" sz="1500" dirty="0"/>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133052" y="1391384"/>
            <a:ext cx="1411904" cy="1411904"/>
          </a:xfrm>
          <a:prstGeom prst="rect">
            <a:avLst/>
          </a:prstGeom>
        </p:spPr>
      </p:pic>
    </p:spTree>
    <p:extLst>
      <p:ext uri="{BB962C8B-B14F-4D97-AF65-F5344CB8AC3E}">
        <p14:creationId xmlns:p14="http://schemas.microsoft.com/office/powerpoint/2010/main" val="221091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bg/>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14" y="476672"/>
            <a:ext cx="8183880" cy="519918"/>
          </a:xfrm>
        </p:spPr>
        <p:txBody>
          <a:bodyPr anchor="t">
            <a:normAutofit/>
          </a:bodyPr>
          <a:lstStyle/>
          <a:p>
            <a:r>
              <a:rPr lang="en-GB" sz="2800" dirty="0" smtClean="0">
                <a:solidFill>
                  <a:schemeClr val="accent2">
                    <a:lumMod val="75000"/>
                  </a:schemeClr>
                </a:solidFill>
                <a:effectLst/>
                <a:latin typeface="Arial" panose="020B0604020202020204" pitchFamily="34" charset="0"/>
                <a:cs typeface="Arial" panose="020B0604020202020204" pitchFamily="34" charset="0"/>
              </a:rPr>
              <a:t>Social Imagination</a:t>
            </a:r>
            <a:endParaRPr lang="en-GB" sz="2800" dirty="0">
              <a:solidFill>
                <a:schemeClr val="accent2">
                  <a:lumMod val="75000"/>
                </a:schemeClr>
              </a:solidFill>
              <a:effectLst/>
              <a:latin typeface="Arial" panose="020B0604020202020204" pitchFamily="34" charset="0"/>
              <a:cs typeface="Arial" panose="020B0604020202020204" pitchFamily="34" charset="0"/>
            </a:endParaRPr>
          </a:p>
        </p:txBody>
      </p:sp>
      <p:sp>
        <p:nvSpPr>
          <p:cNvPr id="5" name="Title 1"/>
          <p:cNvSpPr txBox="1">
            <a:spLocks/>
          </p:cNvSpPr>
          <p:nvPr/>
        </p:nvSpPr>
        <p:spPr>
          <a:xfrm>
            <a:off x="510980" y="1052736"/>
            <a:ext cx="8152959" cy="487308"/>
          </a:xfrm>
          <a:prstGeom prst="rect">
            <a:avLst/>
          </a:prstGeom>
          <a:ln w="41275">
            <a:solidFill>
              <a:schemeClr val="accent4">
                <a:lumMod val="50000"/>
              </a:schemeClr>
            </a:solidFill>
          </a:ln>
        </p:spPr>
        <p:txBody>
          <a:bodyPr vert="horz" anchor="ctr">
            <a:normAutofit fontScale="975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en-GB" sz="1600" dirty="0" smtClean="0">
                <a:solidFill>
                  <a:schemeClr val="accent4">
                    <a:lumMod val="50000"/>
                  </a:schemeClr>
                </a:solidFill>
                <a:effectLst/>
                <a:latin typeface="Arial" panose="020B0604020202020204" pitchFamily="34" charset="0"/>
                <a:cs typeface="Arial" panose="020B0604020202020204" pitchFamily="34" charset="0"/>
              </a:rPr>
              <a:t>MYTH:  Autistic people have no imagination.</a:t>
            </a:r>
            <a:endParaRPr lang="en-GB" sz="1800" dirty="0">
              <a:solidFill>
                <a:schemeClr val="accent4">
                  <a:lumMod val="50000"/>
                </a:schemeClr>
              </a:solidFill>
              <a:effectLst/>
              <a:latin typeface="Arial" panose="020B0604020202020204" pitchFamily="34" charset="0"/>
              <a:cs typeface="Arial" panose="020B0604020202020204" pitchFamily="34" charset="0"/>
            </a:endParaRPr>
          </a:p>
        </p:txBody>
      </p:sp>
      <p:sp>
        <p:nvSpPr>
          <p:cNvPr id="7" name="Rectangle 6"/>
          <p:cNvSpPr/>
          <p:nvPr/>
        </p:nvSpPr>
        <p:spPr>
          <a:xfrm>
            <a:off x="495520" y="2237899"/>
            <a:ext cx="8177646" cy="2400657"/>
          </a:xfrm>
          <a:prstGeom prst="rect">
            <a:avLst/>
          </a:prstGeom>
        </p:spPr>
        <p:txBody>
          <a:bodyPr wrap="square">
            <a:spAutoFit/>
          </a:bodyPr>
          <a:lstStyle/>
          <a:p>
            <a:r>
              <a:rPr lang="en-GB" sz="1500" dirty="0">
                <a:latin typeface="Arial" panose="020B0604020202020204" pitchFamily="34" charset="0"/>
                <a:cs typeface="Arial" panose="020B0604020202020204" pitchFamily="34" charset="0"/>
              </a:rPr>
              <a:t>I</a:t>
            </a:r>
            <a:r>
              <a:rPr lang="en-GB" sz="1500" dirty="0" smtClean="0">
                <a:latin typeface="Arial" panose="020B0604020202020204" pitchFamily="34" charset="0"/>
                <a:cs typeface="Arial" panose="020B0604020202020204" pitchFamily="34" charset="0"/>
              </a:rPr>
              <a:t>magination is about being able to step outside a situation, and explore what we can’t see, hear, smell, taste or touch in our immediate environment. </a:t>
            </a:r>
          </a:p>
          <a:p>
            <a:endParaRPr lang="en-GB" sz="1500" dirty="0">
              <a:latin typeface="Arial" panose="020B0604020202020204" pitchFamily="34" charset="0"/>
              <a:cs typeface="Arial" panose="020B0604020202020204" pitchFamily="34" charset="0"/>
            </a:endParaRPr>
          </a:p>
          <a:p>
            <a:r>
              <a:rPr lang="en-GB" sz="1500" dirty="0" smtClean="0">
                <a:latin typeface="Arial" panose="020B0604020202020204" pitchFamily="34" charset="0"/>
                <a:cs typeface="Arial" panose="020B0604020202020204" pitchFamily="34" charset="0"/>
              </a:rPr>
              <a:t>Imagination </a:t>
            </a:r>
            <a:r>
              <a:rPr lang="en-GB" sz="1500" dirty="0">
                <a:latin typeface="Arial" panose="020B0604020202020204" pitchFamily="34" charset="0"/>
                <a:cs typeface="Arial" panose="020B0604020202020204" pitchFamily="34" charset="0"/>
              </a:rPr>
              <a:t>is created from </a:t>
            </a:r>
            <a:r>
              <a:rPr lang="en-GB" sz="1500" dirty="0" smtClean="0">
                <a:latin typeface="Arial" panose="020B0604020202020204" pitchFamily="34" charset="0"/>
                <a:cs typeface="Arial" panose="020B0604020202020204" pitchFamily="34" charset="0"/>
              </a:rPr>
              <a:t>memory:</a:t>
            </a:r>
          </a:p>
          <a:p>
            <a:pPr marL="1200150" lvl="2" indent="-285750">
              <a:buFont typeface="Wingdings" panose="05000000000000000000" pitchFamily="2" charset="2"/>
              <a:buChar char="Ø"/>
            </a:pPr>
            <a:r>
              <a:rPr lang="en-GB" sz="1500" dirty="0" smtClean="0">
                <a:latin typeface="Arial" panose="020B0604020202020204" pitchFamily="34" charset="0"/>
                <a:cs typeface="Arial" panose="020B0604020202020204" pitchFamily="34" charset="0"/>
              </a:rPr>
              <a:t>by </a:t>
            </a:r>
            <a:r>
              <a:rPr lang="en-GB" sz="1500" dirty="0">
                <a:latin typeface="Arial" panose="020B0604020202020204" pitchFamily="34" charset="0"/>
                <a:cs typeface="Arial" panose="020B0604020202020204" pitchFamily="34" charset="0"/>
              </a:rPr>
              <a:t>recreating memory in whole (for example by imagining the last cake you ate) or </a:t>
            </a:r>
            <a:endParaRPr lang="en-GB" sz="1500" dirty="0" smtClean="0">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Ø"/>
            </a:pPr>
            <a:r>
              <a:rPr lang="en-GB" sz="1500" dirty="0">
                <a:latin typeface="Arial" panose="020B0604020202020204" pitchFamily="34" charset="0"/>
                <a:cs typeface="Arial" panose="020B0604020202020204" pitchFamily="34" charset="0"/>
              </a:rPr>
              <a:t>b</a:t>
            </a:r>
            <a:r>
              <a:rPr lang="en-GB" sz="1500" dirty="0" smtClean="0">
                <a:latin typeface="Arial" panose="020B0604020202020204" pitchFamily="34" charset="0"/>
                <a:cs typeface="Arial" panose="020B0604020202020204" pitchFamily="34" charset="0"/>
              </a:rPr>
              <a:t>y putting </a:t>
            </a:r>
            <a:r>
              <a:rPr lang="en-GB" sz="1500" dirty="0">
                <a:latin typeface="Arial" panose="020B0604020202020204" pitchFamily="34" charset="0"/>
                <a:cs typeface="Arial" panose="020B0604020202020204" pitchFamily="34" charset="0"/>
              </a:rPr>
              <a:t>pieces of memories together in different ways </a:t>
            </a:r>
            <a:r>
              <a:rPr lang="en-GB" sz="1500" dirty="0" smtClean="0">
                <a:latin typeface="Arial" panose="020B0604020202020204" pitchFamily="34" charset="0"/>
                <a:cs typeface="Arial" panose="020B0604020202020204" pitchFamily="34" charset="0"/>
              </a:rPr>
              <a:t>and </a:t>
            </a:r>
            <a:r>
              <a:rPr lang="en-GB" sz="1500" b="1" dirty="0" smtClean="0">
                <a:solidFill>
                  <a:schemeClr val="accent4">
                    <a:lumMod val="50000"/>
                  </a:schemeClr>
                </a:solidFill>
                <a:latin typeface="Arial" panose="020B0604020202020204" pitchFamily="34" charset="0"/>
                <a:cs typeface="Arial" panose="020B0604020202020204" pitchFamily="34" charset="0"/>
              </a:rPr>
              <a:t>contexts</a:t>
            </a:r>
            <a:r>
              <a:rPr lang="en-GB" sz="1500" dirty="0" smtClean="0">
                <a:latin typeface="Arial" panose="020B0604020202020204" pitchFamily="34" charset="0"/>
                <a:cs typeface="Arial" panose="020B0604020202020204" pitchFamily="34" charset="0"/>
              </a:rPr>
              <a:t> (</a:t>
            </a:r>
            <a:r>
              <a:rPr lang="en-GB" sz="1500" dirty="0">
                <a:latin typeface="Arial" panose="020B0604020202020204" pitchFamily="34" charset="0"/>
                <a:cs typeface="Arial" panose="020B0604020202020204" pitchFamily="34" charset="0"/>
              </a:rPr>
              <a:t>for example by imagining what you will have for dinner tonight</a:t>
            </a:r>
            <a:r>
              <a:rPr lang="en-GB" sz="1500" dirty="0" smtClean="0">
                <a:latin typeface="Arial" panose="020B0604020202020204" pitchFamily="34" charset="0"/>
                <a:cs typeface="Arial" panose="020B0604020202020204" pitchFamily="34" charset="0"/>
              </a:rPr>
              <a:t>).</a:t>
            </a:r>
          </a:p>
          <a:p>
            <a:r>
              <a:rPr lang="en-GB" sz="1500" dirty="0" smtClean="0">
                <a:latin typeface="Arial" panose="020B0604020202020204" pitchFamily="34" charset="0"/>
                <a:cs typeface="Arial" panose="020B0604020202020204" pitchFamily="34" charset="0"/>
              </a:rPr>
              <a:t>Often we think of imagination as being to do with writing fiction, creating amazing art, making a new kind of vacuum cleaner, or pretend play. However</a:t>
            </a:r>
            <a:endParaRPr lang="en-GB" sz="1500" b="1" dirty="0" smtClean="0">
              <a:latin typeface="Arial" panose="020B0604020202020204" pitchFamily="34" charset="0"/>
              <a:cs typeface="Arial" panose="020B0604020202020204" pitchFamily="34" charset="0"/>
            </a:endParaRPr>
          </a:p>
        </p:txBody>
      </p:sp>
      <p:sp>
        <p:nvSpPr>
          <p:cNvPr id="10" name="Title 1"/>
          <p:cNvSpPr txBox="1">
            <a:spLocks/>
          </p:cNvSpPr>
          <p:nvPr/>
        </p:nvSpPr>
        <p:spPr>
          <a:xfrm>
            <a:off x="510981" y="1673188"/>
            <a:ext cx="8156469" cy="531676"/>
          </a:xfrm>
          <a:prstGeom prst="rect">
            <a:avLst/>
          </a:prstGeom>
          <a:ln w="41275">
            <a:solidFill>
              <a:schemeClr val="accent4">
                <a:lumMod val="50000"/>
              </a:schemeClr>
            </a:solidFill>
          </a:ln>
        </p:spPr>
        <p:txBody>
          <a:bodyPr vert="horz" anchor="t">
            <a:normAutofit lnSpcReduction="100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en-GB" sz="1600" dirty="0" smtClean="0">
                <a:solidFill>
                  <a:schemeClr val="accent4">
                    <a:lumMod val="50000"/>
                  </a:schemeClr>
                </a:solidFill>
                <a:effectLst/>
                <a:latin typeface="Arial" panose="020B0604020202020204" pitchFamily="34" charset="0"/>
                <a:cs typeface="Arial" panose="020B0604020202020204" pitchFamily="34" charset="0"/>
              </a:rPr>
              <a:t>FACT:  Autistic people can be very imaginative, but may not express this in the same way as neurotypical people.</a:t>
            </a:r>
            <a:endParaRPr lang="en-GB" sz="1600" dirty="0">
              <a:solidFill>
                <a:schemeClr val="accent4">
                  <a:lumMod val="50000"/>
                </a:schemeClr>
              </a:solidFill>
              <a:effectLst/>
              <a:latin typeface="Arial" panose="020B0604020202020204" pitchFamily="34" charset="0"/>
              <a:cs typeface="Arial" panose="020B0604020202020204" pitchFamily="34" charset="0"/>
            </a:endParaRPr>
          </a:p>
        </p:txBody>
      </p:sp>
      <p:sp>
        <p:nvSpPr>
          <p:cNvPr id="3" name="Rectangle 2"/>
          <p:cNvSpPr/>
          <p:nvPr/>
        </p:nvSpPr>
        <p:spPr>
          <a:xfrm>
            <a:off x="510981" y="5353634"/>
            <a:ext cx="8152959" cy="553998"/>
          </a:xfrm>
          <a:prstGeom prst="rect">
            <a:avLst/>
          </a:prstGeom>
        </p:spPr>
        <p:txBody>
          <a:bodyPr wrap="square">
            <a:spAutoFit/>
          </a:bodyPr>
          <a:lstStyle/>
          <a:p>
            <a:r>
              <a:rPr lang="en-GB" sz="1500" dirty="0">
                <a:latin typeface="Arial" panose="020B0604020202020204" pitchFamily="34" charset="0"/>
                <a:cs typeface="Arial" panose="020B0604020202020204" pitchFamily="34" charset="0"/>
              </a:rPr>
              <a:t>It is in this area of </a:t>
            </a:r>
            <a:r>
              <a:rPr lang="en-GB" sz="1500" b="1" dirty="0">
                <a:solidFill>
                  <a:schemeClr val="accent4">
                    <a:lumMod val="50000"/>
                  </a:schemeClr>
                </a:solidFill>
                <a:latin typeface="Arial" panose="020B0604020202020204" pitchFamily="34" charset="0"/>
                <a:cs typeface="Arial" panose="020B0604020202020204" pitchFamily="34" charset="0"/>
              </a:rPr>
              <a:t>social </a:t>
            </a:r>
            <a:r>
              <a:rPr lang="en-GB" sz="1500" dirty="0">
                <a:latin typeface="Arial" panose="020B0604020202020204" pitchFamily="34" charset="0"/>
                <a:cs typeface="Arial" panose="020B0604020202020204" pitchFamily="34" charset="0"/>
              </a:rPr>
              <a:t>imagination that Autistic people can have difficulties.  The use of the word “context” may have alerted you to this!</a:t>
            </a:r>
          </a:p>
        </p:txBody>
      </p:sp>
      <p:sp>
        <p:nvSpPr>
          <p:cNvPr id="6" name="Rounded Rectangle 5"/>
          <p:cNvSpPr/>
          <p:nvPr/>
        </p:nvSpPr>
        <p:spPr>
          <a:xfrm>
            <a:off x="690353" y="4638556"/>
            <a:ext cx="7560840" cy="705559"/>
          </a:xfrm>
          <a:prstGeom prst="roundRect">
            <a:avLst/>
          </a:prstGeom>
          <a:solidFill>
            <a:schemeClr val="accent2">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a:solidFill>
                  <a:schemeClr val="tx1"/>
                </a:solidFill>
                <a:latin typeface="Arial" panose="020B0604020202020204" pitchFamily="34" charset="0"/>
                <a:cs typeface="Arial" panose="020B0604020202020204" pitchFamily="34" charset="0"/>
              </a:rPr>
              <a:t>We use imagination in a whole range of social processes, not just in the arts or inventing.</a:t>
            </a:r>
          </a:p>
        </p:txBody>
      </p:sp>
    </p:spTree>
    <p:extLst>
      <p:ext uri="{BB962C8B-B14F-4D97-AF65-F5344CB8AC3E}">
        <p14:creationId xmlns:p14="http://schemas.microsoft.com/office/powerpoint/2010/main" val="194016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654" y="548680"/>
            <a:ext cx="8032854" cy="936104"/>
          </a:xfrm>
        </p:spPr>
        <p:txBody>
          <a:bodyPr anchor="ctr">
            <a:noAutofit/>
          </a:bodyPr>
          <a:lstStyle/>
          <a:p>
            <a:pPr algn="ctr"/>
            <a:r>
              <a:rPr lang="en-GB" sz="1500" dirty="0" smtClean="0">
                <a:solidFill>
                  <a:schemeClr val="accent2">
                    <a:lumMod val="50000"/>
                  </a:schemeClr>
                </a:solidFill>
                <a:effectLst/>
                <a:latin typeface="Arial" panose="020B0604020202020204" pitchFamily="34" charset="0"/>
                <a:cs typeface="Arial" panose="020B0604020202020204" pitchFamily="34" charset="0"/>
              </a:rPr>
              <a:t>•</a:t>
            </a:r>
            <a:r>
              <a:rPr lang="en-GB" sz="1500" dirty="0">
                <a:solidFill>
                  <a:schemeClr val="accent2">
                    <a:lumMod val="50000"/>
                  </a:schemeClr>
                </a:solidFill>
                <a:latin typeface="Arial" panose="020B0604020202020204" pitchFamily="34" charset="0"/>
                <a:cs typeface="Arial" panose="020B0604020202020204" pitchFamily="34" charset="0"/>
              </a:rPr>
              <a:t/>
            </a:r>
            <a:br>
              <a:rPr lang="en-GB" sz="1500" dirty="0">
                <a:solidFill>
                  <a:schemeClr val="accent2">
                    <a:lumMod val="50000"/>
                  </a:schemeClr>
                </a:solidFill>
                <a:latin typeface="Arial" panose="020B0604020202020204" pitchFamily="34" charset="0"/>
                <a:cs typeface="Arial" panose="020B0604020202020204" pitchFamily="34" charset="0"/>
              </a:rPr>
            </a:br>
            <a:r>
              <a:rPr lang="en-GB" sz="1500" dirty="0">
                <a:solidFill>
                  <a:schemeClr val="accent2">
                    <a:lumMod val="50000"/>
                  </a:schemeClr>
                </a:solidFill>
                <a:effectLst/>
                <a:latin typeface="Arial" panose="020B0604020202020204" pitchFamily="34" charset="0"/>
                <a:cs typeface="Arial" panose="020B0604020202020204" pitchFamily="34" charset="0"/>
              </a:rPr>
              <a:t>Social imagination is used in planning; organising; understanding language; managing change; understanding past, present and future; problem solving; and relating to </a:t>
            </a:r>
            <a:r>
              <a:rPr lang="en-GB" sz="1500" dirty="0" smtClean="0">
                <a:solidFill>
                  <a:schemeClr val="accent2">
                    <a:lumMod val="50000"/>
                  </a:schemeClr>
                </a:solidFill>
                <a:effectLst/>
                <a:latin typeface="Arial" panose="020B0604020202020204" pitchFamily="34" charset="0"/>
                <a:cs typeface="Arial" panose="020B0604020202020204" pitchFamily="34" charset="0"/>
              </a:rPr>
              <a:t>others.</a:t>
            </a:r>
            <a:r>
              <a:rPr lang="en-GB" sz="1500" dirty="0">
                <a:latin typeface="Arial" panose="020B0604020202020204" pitchFamily="34" charset="0"/>
                <a:cs typeface="Arial" panose="020B0604020202020204" pitchFamily="34" charset="0"/>
              </a:rPr>
              <a:t/>
            </a:r>
            <a:br>
              <a:rPr lang="en-GB" sz="1500" dirty="0">
                <a:latin typeface="Arial" panose="020B0604020202020204" pitchFamily="34" charset="0"/>
                <a:cs typeface="Arial" panose="020B0604020202020204" pitchFamily="34" charset="0"/>
              </a:rPr>
            </a:br>
            <a:endParaRPr lang="en-GB" sz="1500" dirty="0">
              <a:latin typeface="Arial" panose="020B0604020202020204" pitchFamily="34" charset="0"/>
              <a:cs typeface="Arial" panose="020B0604020202020204" pitchFamily="34" charset="0"/>
            </a:endParaRPr>
          </a:p>
        </p:txBody>
      </p:sp>
      <p:sp>
        <p:nvSpPr>
          <p:cNvPr id="7" name="TextBox 6"/>
          <p:cNvSpPr txBox="1"/>
          <p:nvPr/>
        </p:nvSpPr>
        <p:spPr>
          <a:xfrm>
            <a:off x="510559" y="2492896"/>
            <a:ext cx="8208912" cy="784830"/>
          </a:xfrm>
          <a:prstGeom prst="rect">
            <a:avLst/>
          </a:prstGeom>
          <a:noFill/>
        </p:spPr>
        <p:txBody>
          <a:bodyPr wrap="square" rtlCol="0">
            <a:spAutoFit/>
          </a:bodyPr>
          <a:lstStyle/>
          <a:p>
            <a:r>
              <a:rPr lang="en-GB" sz="1500" dirty="0" smtClean="0">
                <a:latin typeface="Arial" panose="020B0604020202020204" pitchFamily="34" charset="0"/>
                <a:cs typeface="Arial" panose="020B0604020202020204" pitchFamily="34" charset="0"/>
              </a:rPr>
              <a:t>Having difficulties with social imagination means Autistic people can experience the world as chaotic, confusing and out of their control. To cope with this, people may </a:t>
            </a:r>
            <a:r>
              <a:rPr lang="en-GB" sz="1500" b="1" dirty="0" smtClean="0">
                <a:solidFill>
                  <a:schemeClr val="accent2">
                    <a:lumMod val="50000"/>
                  </a:schemeClr>
                </a:solidFill>
                <a:latin typeface="Arial" panose="020B0604020202020204" pitchFamily="34" charset="0"/>
                <a:cs typeface="Arial" panose="020B0604020202020204" pitchFamily="34" charset="0"/>
              </a:rPr>
              <a:t>rely on routines, use repetitive behaviours, or have restricted interests.</a:t>
            </a:r>
            <a:r>
              <a:rPr lang="en-GB" sz="1500" dirty="0" smtClean="0">
                <a:solidFill>
                  <a:schemeClr val="accent2">
                    <a:lumMod val="50000"/>
                  </a:schemeClr>
                </a:solidFill>
                <a:latin typeface="Arial" panose="020B0604020202020204" pitchFamily="34" charset="0"/>
                <a:cs typeface="Arial" panose="020B0604020202020204" pitchFamily="34" charset="0"/>
              </a:rPr>
              <a:t> </a:t>
            </a:r>
            <a:endParaRPr lang="en-GB" sz="1500" dirty="0">
              <a:solidFill>
                <a:schemeClr val="accent2">
                  <a:lumMod val="50000"/>
                </a:schemeClr>
              </a:solidFill>
              <a:latin typeface="Arial" panose="020B0604020202020204" pitchFamily="34" charset="0"/>
              <a:cs typeface="Arial" panose="020B0604020202020204" pitchFamily="34" charset="0"/>
            </a:endParaRPr>
          </a:p>
        </p:txBody>
      </p:sp>
      <p:sp>
        <p:nvSpPr>
          <p:cNvPr id="10" name="Rectangle 9"/>
          <p:cNvSpPr/>
          <p:nvPr/>
        </p:nvSpPr>
        <p:spPr>
          <a:xfrm>
            <a:off x="449872" y="3429000"/>
            <a:ext cx="8176418" cy="830997"/>
          </a:xfrm>
          <a:prstGeom prst="rect">
            <a:avLst/>
          </a:prstGeom>
          <a:ln>
            <a:solidFill>
              <a:schemeClr val="tx1"/>
            </a:solidFill>
          </a:ln>
        </p:spPr>
        <p:txBody>
          <a:bodyPr wrap="square">
            <a:spAutoFit/>
          </a:bodyPr>
          <a:lstStyle/>
          <a:p>
            <a:r>
              <a:rPr lang="en-GB" sz="1600" b="1" dirty="0">
                <a:latin typeface="Arial" panose="020B0604020202020204" pitchFamily="34" charset="0"/>
                <a:cs typeface="Arial" panose="020B0604020202020204" pitchFamily="34" charset="0"/>
              </a:rPr>
              <a:t>Think about a routine you have.  It might be a morning or evening routine, a particular way to work, a way of doing the dishes or working your way around the supermarket.  How do you feel when your routine is interrupted</a:t>
            </a:r>
            <a:r>
              <a:rPr lang="en-GB" sz="1600" b="1" dirty="0" smtClean="0">
                <a:latin typeface="Arial" panose="020B0604020202020204" pitchFamily="34" charset="0"/>
                <a:cs typeface="Arial" panose="020B0604020202020204" pitchFamily="34" charset="0"/>
              </a:rPr>
              <a:t>?</a:t>
            </a:r>
            <a:endParaRPr lang="en-GB" sz="1600" b="1" dirty="0">
              <a:latin typeface="Arial" panose="020B0604020202020204" pitchFamily="34" charset="0"/>
              <a:cs typeface="Arial" panose="020B0604020202020204" pitchFamily="34" charset="0"/>
            </a:endParaRPr>
          </a:p>
        </p:txBody>
      </p:sp>
      <p:sp>
        <p:nvSpPr>
          <p:cNvPr id="11" name="TextBox 10"/>
          <p:cNvSpPr txBox="1"/>
          <p:nvPr/>
        </p:nvSpPr>
        <p:spPr>
          <a:xfrm>
            <a:off x="485546" y="4314295"/>
            <a:ext cx="8172907" cy="1477328"/>
          </a:xfrm>
          <a:prstGeom prst="rect">
            <a:avLst/>
          </a:prstGeom>
          <a:noFill/>
        </p:spPr>
        <p:txBody>
          <a:bodyPr wrap="square" rtlCol="0">
            <a:spAutoFit/>
          </a:bodyPr>
          <a:lstStyle/>
          <a:p>
            <a:r>
              <a:rPr lang="en-GB" sz="1500" dirty="0" smtClean="0">
                <a:latin typeface="Arial" panose="020B0604020202020204" pitchFamily="34" charset="0"/>
                <a:cs typeface="Arial" panose="020B0604020202020204" pitchFamily="34" charset="0"/>
              </a:rPr>
              <a:t>You might have said “stressed”, “anxious”, “put wrong for the day” or “uncomfortable”, depending on what example you thought of. </a:t>
            </a:r>
          </a:p>
          <a:p>
            <a:endParaRPr lang="en-GB" sz="1500" dirty="0">
              <a:latin typeface="Arial" panose="020B0604020202020204" pitchFamily="34" charset="0"/>
              <a:cs typeface="Arial" panose="020B0604020202020204" pitchFamily="34" charset="0"/>
            </a:endParaRPr>
          </a:p>
          <a:p>
            <a:r>
              <a:rPr lang="en-GB" sz="1500" dirty="0" smtClean="0">
                <a:latin typeface="Arial" panose="020B0604020202020204" pitchFamily="34" charset="0"/>
                <a:cs typeface="Arial" panose="020B0604020202020204" pitchFamily="34" charset="0"/>
              </a:rPr>
              <a:t>We </a:t>
            </a:r>
            <a:r>
              <a:rPr lang="en-GB" sz="1500" dirty="0">
                <a:latin typeface="Arial" panose="020B0604020202020204" pitchFamily="34" charset="0"/>
                <a:cs typeface="Arial" panose="020B0604020202020204" pitchFamily="34" charset="0"/>
              </a:rPr>
              <a:t>all use routines to help us feel comfortable and in control of our world.  </a:t>
            </a:r>
            <a:r>
              <a:rPr lang="en-GB" sz="1500" dirty="0" smtClean="0">
                <a:latin typeface="Arial" panose="020B0604020202020204" pitchFamily="34" charset="0"/>
                <a:cs typeface="Arial" panose="020B0604020202020204" pitchFamily="34" charset="0"/>
              </a:rPr>
              <a:t>For Autistic people, routines can be critical, and the slightest change can lead to a feeling of being overwhelmed and fearful.</a:t>
            </a:r>
            <a:endParaRPr lang="en-GB" sz="1500" dirty="0">
              <a:latin typeface="Arial" panose="020B0604020202020204" pitchFamily="34" charset="0"/>
              <a:cs typeface="Arial" panose="020B0604020202020204" pitchFamily="34" charset="0"/>
            </a:endParaRPr>
          </a:p>
        </p:txBody>
      </p:sp>
      <p:sp>
        <p:nvSpPr>
          <p:cNvPr id="3" name="Rounded Rectangle 2"/>
          <p:cNvSpPr/>
          <p:nvPr/>
        </p:nvSpPr>
        <p:spPr>
          <a:xfrm>
            <a:off x="540917" y="548680"/>
            <a:ext cx="7994328" cy="936104"/>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ounded Rectangle 4"/>
          <p:cNvSpPr/>
          <p:nvPr/>
        </p:nvSpPr>
        <p:spPr>
          <a:xfrm>
            <a:off x="540917" y="1484784"/>
            <a:ext cx="7994328" cy="792088"/>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21657" y="1484784"/>
            <a:ext cx="7632848" cy="784830"/>
          </a:xfrm>
          <a:prstGeom prst="rect">
            <a:avLst/>
          </a:prstGeom>
        </p:spPr>
        <p:txBody>
          <a:bodyPr wrap="square">
            <a:spAutoFit/>
          </a:bodyPr>
          <a:lstStyle/>
          <a:p>
            <a:pPr algn="ctr"/>
            <a:r>
              <a:rPr lang="en-GB" sz="1500" b="1" dirty="0" smtClean="0">
                <a:solidFill>
                  <a:schemeClr val="accent2">
                    <a:lumMod val="50000"/>
                  </a:schemeClr>
                </a:solidFill>
                <a:latin typeface="Arial" panose="020B0604020202020204" pitchFamily="34" charset="0"/>
                <a:cs typeface="Arial" panose="020B0604020202020204" pitchFamily="34" charset="0"/>
              </a:rPr>
              <a:t>Social </a:t>
            </a:r>
            <a:r>
              <a:rPr lang="en-GB" sz="1500" b="1" dirty="0">
                <a:solidFill>
                  <a:schemeClr val="accent2">
                    <a:lumMod val="50000"/>
                  </a:schemeClr>
                </a:solidFill>
                <a:latin typeface="Arial" panose="020B0604020202020204" pitchFamily="34" charset="0"/>
                <a:cs typeface="Arial" panose="020B0604020202020204" pitchFamily="34" charset="0"/>
              </a:rPr>
              <a:t>imagination allows us to understand other people’s reactions and behaviours; cope in new and unfamiliar situations; and predict what may happen in the future.</a:t>
            </a:r>
          </a:p>
        </p:txBody>
      </p:sp>
    </p:spTree>
    <p:extLst>
      <p:ext uri="{BB962C8B-B14F-4D97-AF65-F5344CB8AC3E}">
        <p14:creationId xmlns:p14="http://schemas.microsoft.com/office/powerpoint/2010/main" val="305563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3" grpId="0" animBg="1"/>
      <p:bldP spid="5"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21" y="476672"/>
            <a:ext cx="8109373" cy="576064"/>
          </a:xfrm>
        </p:spPr>
        <p:txBody>
          <a:bodyPr anchor="t">
            <a:normAutofit/>
          </a:bodyPr>
          <a:lstStyle/>
          <a:p>
            <a:r>
              <a:rPr lang="en-GB" sz="1500" b="0" dirty="0" smtClean="0">
                <a:solidFill>
                  <a:schemeClr val="tx1"/>
                </a:solidFill>
                <a:effectLst/>
                <a:latin typeface="Arial" panose="020B0604020202020204" pitchFamily="34" charset="0"/>
                <a:cs typeface="Arial" panose="020B0604020202020204" pitchFamily="34" charset="0"/>
              </a:rPr>
              <a:t>Many Autistic people use </a:t>
            </a:r>
            <a:r>
              <a:rPr lang="en-GB" sz="1500" dirty="0" smtClean="0">
                <a:solidFill>
                  <a:schemeClr val="tx1"/>
                </a:solidFill>
                <a:effectLst/>
                <a:latin typeface="Arial" panose="020B0604020202020204" pitchFamily="34" charset="0"/>
                <a:cs typeface="Arial" panose="020B0604020202020204" pitchFamily="34" charset="0"/>
              </a:rPr>
              <a:t>repetitive behaviours </a:t>
            </a:r>
            <a:r>
              <a:rPr lang="en-GB" sz="1500" b="0" dirty="0" smtClean="0">
                <a:solidFill>
                  <a:schemeClr val="tx1"/>
                </a:solidFill>
                <a:effectLst/>
                <a:latin typeface="Arial" panose="020B0604020202020204" pitchFamily="34" charset="0"/>
                <a:cs typeface="Arial" panose="020B0604020202020204" pitchFamily="34" charset="0"/>
              </a:rPr>
              <a:t>(known as “stimming”) to cope when feeling overwhelmed.</a:t>
            </a:r>
            <a:endParaRPr lang="en-GB" sz="1500" b="0" dirty="0">
              <a:solidFill>
                <a:schemeClr val="tx1"/>
              </a:solidFill>
              <a:effectLst/>
              <a:latin typeface="Arial" panose="020B0604020202020204" pitchFamily="34" charset="0"/>
              <a:cs typeface="Arial" panose="020B0604020202020204" pitchFamily="34" charset="0"/>
            </a:endParaRPr>
          </a:p>
        </p:txBody>
      </p:sp>
      <p:sp>
        <p:nvSpPr>
          <p:cNvPr id="5" name="Rectangle 4"/>
          <p:cNvSpPr/>
          <p:nvPr/>
        </p:nvSpPr>
        <p:spPr>
          <a:xfrm>
            <a:off x="534599" y="4851844"/>
            <a:ext cx="8092316" cy="553998"/>
          </a:xfrm>
          <a:prstGeom prst="rect">
            <a:avLst/>
          </a:prstGeom>
        </p:spPr>
        <p:txBody>
          <a:bodyPr wrap="square">
            <a:spAutoFit/>
          </a:bodyPr>
          <a:lstStyle/>
          <a:p>
            <a:r>
              <a:rPr lang="en-GB" sz="1500" dirty="0" smtClean="0">
                <a:latin typeface="Arial" panose="020B0604020202020204" pitchFamily="34" charset="0"/>
                <a:cs typeface="Arial" panose="020B0604020202020204" pitchFamily="34" charset="0"/>
              </a:rPr>
              <a:t>These stimming behaviours </a:t>
            </a:r>
            <a:r>
              <a:rPr lang="en-GB" sz="1500" dirty="0">
                <a:latin typeface="Arial" panose="020B0604020202020204" pitchFamily="34" charset="0"/>
                <a:cs typeface="Arial" panose="020B0604020202020204" pitchFamily="34" charset="0"/>
              </a:rPr>
              <a:t>are </a:t>
            </a:r>
            <a:r>
              <a:rPr lang="en-GB" sz="1500" dirty="0" smtClean="0">
                <a:latin typeface="Arial" panose="020B0604020202020204" pitchFamily="34" charset="0"/>
                <a:cs typeface="Arial" panose="020B0604020202020204" pitchFamily="34" charset="0"/>
              </a:rPr>
              <a:t>a </a:t>
            </a:r>
            <a:r>
              <a:rPr lang="en-GB" sz="1500" dirty="0">
                <a:latin typeface="Arial" panose="020B0604020202020204" pitchFamily="34" charset="0"/>
                <a:cs typeface="Arial" panose="020B0604020202020204" pitchFamily="34" charset="0"/>
              </a:rPr>
              <a:t>healthy way to </a:t>
            </a:r>
            <a:r>
              <a:rPr lang="en-GB" sz="1500" dirty="0" smtClean="0">
                <a:latin typeface="Arial" panose="020B0604020202020204" pitchFamily="34" charset="0"/>
                <a:cs typeface="Arial" panose="020B0604020202020204" pitchFamily="34" charset="0"/>
              </a:rPr>
              <a:t>relieve stress, and only need intervention if they are causing harm to the individual or others. </a:t>
            </a:r>
          </a:p>
        </p:txBody>
      </p:sp>
      <p:grpSp>
        <p:nvGrpSpPr>
          <p:cNvPr id="9" name="Group 8"/>
          <p:cNvGrpSpPr/>
          <p:nvPr/>
        </p:nvGrpSpPr>
        <p:grpSpPr>
          <a:xfrm>
            <a:off x="994268" y="1903854"/>
            <a:ext cx="7094353" cy="2893298"/>
            <a:chOff x="994268" y="1744938"/>
            <a:chExt cx="7155463" cy="3096344"/>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268" y="1744938"/>
              <a:ext cx="7155463"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ular Callout 2"/>
            <p:cNvSpPr/>
            <p:nvPr/>
          </p:nvSpPr>
          <p:spPr>
            <a:xfrm>
              <a:off x="1115615" y="2348880"/>
              <a:ext cx="1679331" cy="1271372"/>
            </a:xfrm>
            <a:custGeom>
              <a:avLst/>
              <a:gdLst>
                <a:gd name="connsiteX0" fmla="*/ 0 w 1679331"/>
                <a:gd name="connsiteY0" fmla="*/ 150770 h 904602"/>
                <a:gd name="connsiteX1" fmla="*/ 150770 w 1679331"/>
                <a:gd name="connsiteY1" fmla="*/ 0 h 904602"/>
                <a:gd name="connsiteX2" fmla="*/ 979610 w 1679331"/>
                <a:gd name="connsiteY2" fmla="*/ 0 h 904602"/>
                <a:gd name="connsiteX3" fmla="*/ 979610 w 1679331"/>
                <a:gd name="connsiteY3" fmla="*/ 0 h 904602"/>
                <a:gd name="connsiteX4" fmla="*/ 1399443 w 1679331"/>
                <a:gd name="connsiteY4" fmla="*/ 0 h 904602"/>
                <a:gd name="connsiteX5" fmla="*/ 1528561 w 1679331"/>
                <a:gd name="connsiteY5" fmla="*/ 0 h 904602"/>
                <a:gd name="connsiteX6" fmla="*/ 1679331 w 1679331"/>
                <a:gd name="connsiteY6" fmla="*/ 150770 h 904602"/>
                <a:gd name="connsiteX7" fmla="*/ 1679331 w 1679331"/>
                <a:gd name="connsiteY7" fmla="*/ 527685 h 904602"/>
                <a:gd name="connsiteX8" fmla="*/ 1679331 w 1679331"/>
                <a:gd name="connsiteY8" fmla="*/ 527685 h 904602"/>
                <a:gd name="connsiteX9" fmla="*/ 1679331 w 1679331"/>
                <a:gd name="connsiteY9" fmla="*/ 753835 h 904602"/>
                <a:gd name="connsiteX10" fmla="*/ 1679331 w 1679331"/>
                <a:gd name="connsiteY10" fmla="*/ 753832 h 904602"/>
                <a:gd name="connsiteX11" fmla="*/ 1528561 w 1679331"/>
                <a:gd name="connsiteY11" fmla="*/ 904602 h 904602"/>
                <a:gd name="connsiteX12" fmla="*/ 1399443 w 1679331"/>
                <a:gd name="connsiteY12" fmla="*/ 904602 h 904602"/>
                <a:gd name="connsiteX13" fmla="*/ 1101423 w 1679331"/>
                <a:gd name="connsiteY13" fmla="*/ 1198516 h 904602"/>
                <a:gd name="connsiteX14" fmla="*/ 979610 w 1679331"/>
                <a:gd name="connsiteY14" fmla="*/ 904602 h 904602"/>
                <a:gd name="connsiteX15" fmla="*/ 150770 w 1679331"/>
                <a:gd name="connsiteY15" fmla="*/ 904602 h 904602"/>
                <a:gd name="connsiteX16" fmla="*/ 0 w 1679331"/>
                <a:gd name="connsiteY16" fmla="*/ 753832 h 904602"/>
                <a:gd name="connsiteX17" fmla="*/ 0 w 1679331"/>
                <a:gd name="connsiteY17" fmla="*/ 753835 h 904602"/>
                <a:gd name="connsiteX18" fmla="*/ 0 w 1679331"/>
                <a:gd name="connsiteY18" fmla="*/ 527685 h 904602"/>
                <a:gd name="connsiteX19" fmla="*/ 0 w 1679331"/>
                <a:gd name="connsiteY19" fmla="*/ 527685 h 904602"/>
                <a:gd name="connsiteX20" fmla="*/ 0 w 1679331"/>
                <a:gd name="connsiteY20" fmla="*/ 150770 h 904602"/>
                <a:gd name="connsiteX0" fmla="*/ 0 w 1679331"/>
                <a:gd name="connsiteY0" fmla="*/ 150770 h 1198516"/>
                <a:gd name="connsiteX1" fmla="*/ 150770 w 1679331"/>
                <a:gd name="connsiteY1" fmla="*/ 0 h 1198516"/>
                <a:gd name="connsiteX2" fmla="*/ 979610 w 1679331"/>
                <a:gd name="connsiteY2" fmla="*/ 0 h 1198516"/>
                <a:gd name="connsiteX3" fmla="*/ 979610 w 1679331"/>
                <a:gd name="connsiteY3" fmla="*/ 0 h 1198516"/>
                <a:gd name="connsiteX4" fmla="*/ 1399443 w 1679331"/>
                <a:gd name="connsiteY4" fmla="*/ 0 h 1198516"/>
                <a:gd name="connsiteX5" fmla="*/ 1528561 w 1679331"/>
                <a:gd name="connsiteY5" fmla="*/ 0 h 1198516"/>
                <a:gd name="connsiteX6" fmla="*/ 1679331 w 1679331"/>
                <a:gd name="connsiteY6" fmla="*/ 150770 h 1198516"/>
                <a:gd name="connsiteX7" fmla="*/ 1679331 w 1679331"/>
                <a:gd name="connsiteY7" fmla="*/ 527685 h 1198516"/>
                <a:gd name="connsiteX8" fmla="*/ 1679331 w 1679331"/>
                <a:gd name="connsiteY8" fmla="*/ 527685 h 1198516"/>
                <a:gd name="connsiteX9" fmla="*/ 1679331 w 1679331"/>
                <a:gd name="connsiteY9" fmla="*/ 753835 h 1198516"/>
                <a:gd name="connsiteX10" fmla="*/ 1679331 w 1679331"/>
                <a:gd name="connsiteY10" fmla="*/ 753832 h 1198516"/>
                <a:gd name="connsiteX11" fmla="*/ 1528561 w 1679331"/>
                <a:gd name="connsiteY11" fmla="*/ 904602 h 1198516"/>
                <a:gd name="connsiteX12" fmla="*/ 1399443 w 1679331"/>
                <a:gd name="connsiteY12" fmla="*/ 904602 h 1198516"/>
                <a:gd name="connsiteX13" fmla="*/ 1101423 w 1679331"/>
                <a:gd name="connsiteY13" fmla="*/ 1198516 h 1198516"/>
                <a:gd name="connsiteX14" fmla="*/ 1180332 w 1679331"/>
                <a:gd name="connsiteY14" fmla="*/ 904602 h 1198516"/>
                <a:gd name="connsiteX15" fmla="*/ 150770 w 1679331"/>
                <a:gd name="connsiteY15" fmla="*/ 904602 h 1198516"/>
                <a:gd name="connsiteX16" fmla="*/ 0 w 1679331"/>
                <a:gd name="connsiteY16" fmla="*/ 753832 h 1198516"/>
                <a:gd name="connsiteX17" fmla="*/ 0 w 1679331"/>
                <a:gd name="connsiteY17" fmla="*/ 753835 h 1198516"/>
                <a:gd name="connsiteX18" fmla="*/ 0 w 1679331"/>
                <a:gd name="connsiteY18" fmla="*/ 527685 h 1198516"/>
                <a:gd name="connsiteX19" fmla="*/ 0 w 1679331"/>
                <a:gd name="connsiteY19" fmla="*/ 527685 h 1198516"/>
                <a:gd name="connsiteX20" fmla="*/ 0 w 1679331"/>
                <a:gd name="connsiteY20" fmla="*/ 150770 h 1198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9331" h="1198516">
                  <a:moveTo>
                    <a:pt x="0" y="150770"/>
                  </a:moveTo>
                  <a:cubicBezTo>
                    <a:pt x="0" y="67502"/>
                    <a:pt x="67502" y="0"/>
                    <a:pt x="150770" y="0"/>
                  </a:cubicBezTo>
                  <a:lnTo>
                    <a:pt x="979610" y="0"/>
                  </a:lnTo>
                  <a:lnTo>
                    <a:pt x="979610" y="0"/>
                  </a:lnTo>
                  <a:lnTo>
                    <a:pt x="1399443" y="0"/>
                  </a:lnTo>
                  <a:lnTo>
                    <a:pt x="1528561" y="0"/>
                  </a:lnTo>
                  <a:cubicBezTo>
                    <a:pt x="1611829" y="0"/>
                    <a:pt x="1679331" y="67502"/>
                    <a:pt x="1679331" y="150770"/>
                  </a:cubicBezTo>
                  <a:lnTo>
                    <a:pt x="1679331" y="527685"/>
                  </a:lnTo>
                  <a:lnTo>
                    <a:pt x="1679331" y="527685"/>
                  </a:lnTo>
                  <a:lnTo>
                    <a:pt x="1679331" y="753835"/>
                  </a:lnTo>
                  <a:lnTo>
                    <a:pt x="1679331" y="753832"/>
                  </a:lnTo>
                  <a:cubicBezTo>
                    <a:pt x="1679331" y="837100"/>
                    <a:pt x="1611829" y="904602"/>
                    <a:pt x="1528561" y="904602"/>
                  </a:cubicBezTo>
                  <a:lnTo>
                    <a:pt x="1399443" y="904602"/>
                  </a:lnTo>
                  <a:lnTo>
                    <a:pt x="1101423" y="1198516"/>
                  </a:lnTo>
                  <a:lnTo>
                    <a:pt x="1180332" y="904602"/>
                  </a:lnTo>
                  <a:lnTo>
                    <a:pt x="150770" y="904602"/>
                  </a:lnTo>
                  <a:cubicBezTo>
                    <a:pt x="67502" y="904602"/>
                    <a:pt x="0" y="837100"/>
                    <a:pt x="0" y="753832"/>
                  </a:cubicBezTo>
                  <a:lnTo>
                    <a:pt x="0" y="753835"/>
                  </a:lnTo>
                  <a:lnTo>
                    <a:pt x="0" y="527685"/>
                  </a:lnTo>
                  <a:lnTo>
                    <a:pt x="0" y="527685"/>
                  </a:lnTo>
                  <a:lnTo>
                    <a:pt x="0" y="15077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800" dirty="0" smtClean="0">
                  <a:solidFill>
                    <a:schemeClr val="tx1"/>
                  </a:solidFill>
                  <a:latin typeface="Comic Sans MS" panose="030F0702030302020204" pitchFamily="66" charset="0"/>
                </a:rPr>
                <a:t>One of the most common traits linked to autism is hand flapping. Not everyone who’s autistic does that exact thing, but we all do some’n similar in some form, which is called “</a:t>
              </a:r>
              <a:r>
                <a:rPr lang="en-GB" sz="800" b="1" dirty="0" smtClean="0">
                  <a:solidFill>
                    <a:schemeClr val="tx1"/>
                  </a:solidFill>
                  <a:latin typeface="Comic Sans MS" panose="030F0702030302020204" pitchFamily="66" charset="0"/>
                </a:rPr>
                <a:t>stimming</a:t>
              </a:r>
              <a:r>
                <a:rPr lang="en-GB" sz="800" dirty="0" smtClean="0">
                  <a:solidFill>
                    <a:schemeClr val="tx1"/>
                  </a:solidFill>
                  <a:latin typeface="Comic Sans MS" panose="030F0702030302020204" pitchFamily="66" charset="0"/>
                </a:rPr>
                <a:t>”.</a:t>
              </a:r>
              <a:endParaRPr lang="en-GB" sz="800" dirty="0">
                <a:solidFill>
                  <a:schemeClr val="tx1"/>
                </a:solidFill>
                <a:latin typeface="Comic Sans MS" panose="030F0702030302020204" pitchFamily="66" charset="0"/>
              </a:endParaRPr>
            </a:p>
          </p:txBody>
        </p:sp>
        <p:sp>
          <p:nvSpPr>
            <p:cNvPr id="6" name="Rounded Rectangular Callout 2"/>
            <p:cNvSpPr/>
            <p:nvPr/>
          </p:nvSpPr>
          <p:spPr>
            <a:xfrm>
              <a:off x="2794946" y="2218072"/>
              <a:ext cx="1777053" cy="1464004"/>
            </a:xfrm>
            <a:custGeom>
              <a:avLst/>
              <a:gdLst>
                <a:gd name="connsiteX0" fmla="*/ 0 w 1679331"/>
                <a:gd name="connsiteY0" fmla="*/ 150770 h 904602"/>
                <a:gd name="connsiteX1" fmla="*/ 150770 w 1679331"/>
                <a:gd name="connsiteY1" fmla="*/ 0 h 904602"/>
                <a:gd name="connsiteX2" fmla="*/ 979610 w 1679331"/>
                <a:gd name="connsiteY2" fmla="*/ 0 h 904602"/>
                <a:gd name="connsiteX3" fmla="*/ 979610 w 1679331"/>
                <a:gd name="connsiteY3" fmla="*/ 0 h 904602"/>
                <a:gd name="connsiteX4" fmla="*/ 1399443 w 1679331"/>
                <a:gd name="connsiteY4" fmla="*/ 0 h 904602"/>
                <a:gd name="connsiteX5" fmla="*/ 1528561 w 1679331"/>
                <a:gd name="connsiteY5" fmla="*/ 0 h 904602"/>
                <a:gd name="connsiteX6" fmla="*/ 1679331 w 1679331"/>
                <a:gd name="connsiteY6" fmla="*/ 150770 h 904602"/>
                <a:gd name="connsiteX7" fmla="*/ 1679331 w 1679331"/>
                <a:gd name="connsiteY7" fmla="*/ 527685 h 904602"/>
                <a:gd name="connsiteX8" fmla="*/ 1679331 w 1679331"/>
                <a:gd name="connsiteY8" fmla="*/ 527685 h 904602"/>
                <a:gd name="connsiteX9" fmla="*/ 1679331 w 1679331"/>
                <a:gd name="connsiteY9" fmla="*/ 753835 h 904602"/>
                <a:gd name="connsiteX10" fmla="*/ 1679331 w 1679331"/>
                <a:gd name="connsiteY10" fmla="*/ 753832 h 904602"/>
                <a:gd name="connsiteX11" fmla="*/ 1528561 w 1679331"/>
                <a:gd name="connsiteY11" fmla="*/ 904602 h 904602"/>
                <a:gd name="connsiteX12" fmla="*/ 1399443 w 1679331"/>
                <a:gd name="connsiteY12" fmla="*/ 904602 h 904602"/>
                <a:gd name="connsiteX13" fmla="*/ 1101423 w 1679331"/>
                <a:gd name="connsiteY13" fmla="*/ 1198516 h 904602"/>
                <a:gd name="connsiteX14" fmla="*/ 979610 w 1679331"/>
                <a:gd name="connsiteY14" fmla="*/ 904602 h 904602"/>
                <a:gd name="connsiteX15" fmla="*/ 150770 w 1679331"/>
                <a:gd name="connsiteY15" fmla="*/ 904602 h 904602"/>
                <a:gd name="connsiteX16" fmla="*/ 0 w 1679331"/>
                <a:gd name="connsiteY16" fmla="*/ 753832 h 904602"/>
                <a:gd name="connsiteX17" fmla="*/ 0 w 1679331"/>
                <a:gd name="connsiteY17" fmla="*/ 753835 h 904602"/>
                <a:gd name="connsiteX18" fmla="*/ 0 w 1679331"/>
                <a:gd name="connsiteY18" fmla="*/ 527685 h 904602"/>
                <a:gd name="connsiteX19" fmla="*/ 0 w 1679331"/>
                <a:gd name="connsiteY19" fmla="*/ 527685 h 904602"/>
                <a:gd name="connsiteX20" fmla="*/ 0 w 1679331"/>
                <a:gd name="connsiteY20" fmla="*/ 150770 h 904602"/>
                <a:gd name="connsiteX0" fmla="*/ 0 w 1679331"/>
                <a:gd name="connsiteY0" fmla="*/ 150770 h 1198516"/>
                <a:gd name="connsiteX1" fmla="*/ 150770 w 1679331"/>
                <a:gd name="connsiteY1" fmla="*/ 0 h 1198516"/>
                <a:gd name="connsiteX2" fmla="*/ 979610 w 1679331"/>
                <a:gd name="connsiteY2" fmla="*/ 0 h 1198516"/>
                <a:gd name="connsiteX3" fmla="*/ 979610 w 1679331"/>
                <a:gd name="connsiteY3" fmla="*/ 0 h 1198516"/>
                <a:gd name="connsiteX4" fmla="*/ 1399443 w 1679331"/>
                <a:gd name="connsiteY4" fmla="*/ 0 h 1198516"/>
                <a:gd name="connsiteX5" fmla="*/ 1528561 w 1679331"/>
                <a:gd name="connsiteY5" fmla="*/ 0 h 1198516"/>
                <a:gd name="connsiteX6" fmla="*/ 1679331 w 1679331"/>
                <a:gd name="connsiteY6" fmla="*/ 150770 h 1198516"/>
                <a:gd name="connsiteX7" fmla="*/ 1679331 w 1679331"/>
                <a:gd name="connsiteY7" fmla="*/ 527685 h 1198516"/>
                <a:gd name="connsiteX8" fmla="*/ 1679331 w 1679331"/>
                <a:gd name="connsiteY8" fmla="*/ 527685 h 1198516"/>
                <a:gd name="connsiteX9" fmla="*/ 1679331 w 1679331"/>
                <a:gd name="connsiteY9" fmla="*/ 753835 h 1198516"/>
                <a:gd name="connsiteX10" fmla="*/ 1679331 w 1679331"/>
                <a:gd name="connsiteY10" fmla="*/ 753832 h 1198516"/>
                <a:gd name="connsiteX11" fmla="*/ 1528561 w 1679331"/>
                <a:gd name="connsiteY11" fmla="*/ 904602 h 1198516"/>
                <a:gd name="connsiteX12" fmla="*/ 1399443 w 1679331"/>
                <a:gd name="connsiteY12" fmla="*/ 904602 h 1198516"/>
                <a:gd name="connsiteX13" fmla="*/ 1101423 w 1679331"/>
                <a:gd name="connsiteY13" fmla="*/ 1198516 h 1198516"/>
                <a:gd name="connsiteX14" fmla="*/ 1180332 w 1679331"/>
                <a:gd name="connsiteY14" fmla="*/ 904602 h 1198516"/>
                <a:gd name="connsiteX15" fmla="*/ 150770 w 1679331"/>
                <a:gd name="connsiteY15" fmla="*/ 904602 h 1198516"/>
                <a:gd name="connsiteX16" fmla="*/ 0 w 1679331"/>
                <a:gd name="connsiteY16" fmla="*/ 753832 h 1198516"/>
                <a:gd name="connsiteX17" fmla="*/ 0 w 1679331"/>
                <a:gd name="connsiteY17" fmla="*/ 753835 h 1198516"/>
                <a:gd name="connsiteX18" fmla="*/ 0 w 1679331"/>
                <a:gd name="connsiteY18" fmla="*/ 527685 h 1198516"/>
                <a:gd name="connsiteX19" fmla="*/ 0 w 1679331"/>
                <a:gd name="connsiteY19" fmla="*/ 527685 h 1198516"/>
                <a:gd name="connsiteX20" fmla="*/ 0 w 1679331"/>
                <a:gd name="connsiteY20" fmla="*/ 150770 h 1198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9331" h="1198516">
                  <a:moveTo>
                    <a:pt x="0" y="150770"/>
                  </a:moveTo>
                  <a:cubicBezTo>
                    <a:pt x="0" y="67502"/>
                    <a:pt x="67502" y="0"/>
                    <a:pt x="150770" y="0"/>
                  </a:cubicBezTo>
                  <a:lnTo>
                    <a:pt x="979610" y="0"/>
                  </a:lnTo>
                  <a:lnTo>
                    <a:pt x="979610" y="0"/>
                  </a:lnTo>
                  <a:lnTo>
                    <a:pt x="1399443" y="0"/>
                  </a:lnTo>
                  <a:lnTo>
                    <a:pt x="1528561" y="0"/>
                  </a:lnTo>
                  <a:cubicBezTo>
                    <a:pt x="1611829" y="0"/>
                    <a:pt x="1679331" y="67502"/>
                    <a:pt x="1679331" y="150770"/>
                  </a:cubicBezTo>
                  <a:lnTo>
                    <a:pt x="1679331" y="527685"/>
                  </a:lnTo>
                  <a:lnTo>
                    <a:pt x="1679331" y="527685"/>
                  </a:lnTo>
                  <a:lnTo>
                    <a:pt x="1679331" y="753835"/>
                  </a:lnTo>
                  <a:lnTo>
                    <a:pt x="1679331" y="753832"/>
                  </a:lnTo>
                  <a:cubicBezTo>
                    <a:pt x="1679331" y="837100"/>
                    <a:pt x="1611829" y="904602"/>
                    <a:pt x="1528561" y="904602"/>
                  </a:cubicBezTo>
                  <a:lnTo>
                    <a:pt x="1399443" y="904602"/>
                  </a:lnTo>
                  <a:lnTo>
                    <a:pt x="1101423" y="1198516"/>
                  </a:lnTo>
                  <a:lnTo>
                    <a:pt x="1180332" y="904602"/>
                  </a:lnTo>
                  <a:lnTo>
                    <a:pt x="150770" y="904602"/>
                  </a:lnTo>
                  <a:cubicBezTo>
                    <a:pt x="67502" y="904602"/>
                    <a:pt x="0" y="837100"/>
                    <a:pt x="0" y="753832"/>
                  </a:cubicBezTo>
                  <a:lnTo>
                    <a:pt x="0" y="753835"/>
                  </a:lnTo>
                  <a:lnTo>
                    <a:pt x="0" y="527685"/>
                  </a:lnTo>
                  <a:lnTo>
                    <a:pt x="0" y="527685"/>
                  </a:lnTo>
                  <a:lnTo>
                    <a:pt x="0" y="15077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800" dirty="0" smtClean="0">
                  <a:solidFill>
                    <a:schemeClr val="tx1"/>
                  </a:solidFill>
                  <a:latin typeface="Comic Sans MS" panose="030F0702030302020204" pitchFamily="66" charset="0"/>
                </a:rPr>
                <a:t>Stimming is completely harmless, and can be some’n obvious like hand flapping, to less obvious hair twirling.  I, myself, often crack my thumbs and fingers as a method of stimming.</a:t>
              </a:r>
            </a:p>
            <a:p>
              <a:pPr algn="ctr"/>
              <a:r>
                <a:rPr lang="en-GB" sz="800" dirty="0" smtClean="0">
                  <a:solidFill>
                    <a:schemeClr val="tx1"/>
                  </a:solidFill>
                  <a:latin typeface="Comic Sans MS" panose="030F0702030302020204" pitchFamily="66" charset="0"/>
                </a:rPr>
                <a:t>Though, drawing is also a way of stimming for me.</a:t>
              </a:r>
              <a:endParaRPr lang="en-GB" sz="800" dirty="0">
                <a:solidFill>
                  <a:schemeClr val="tx1"/>
                </a:solidFill>
                <a:latin typeface="Comic Sans MS" panose="030F0702030302020204" pitchFamily="66" charset="0"/>
              </a:endParaRPr>
            </a:p>
          </p:txBody>
        </p:sp>
        <p:sp>
          <p:nvSpPr>
            <p:cNvPr id="4" name="Rectangle 3"/>
            <p:cNvSpPr/>
            <p:nvPr/>
          </p:nvSpPr>
          <p:spPr>
            <a:xfrm>
              <a:off x="4576854" y="2218072"/>
              <a:ext cx="1728192" cy="107503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schemeClr val="tx1"/>
                  </a:solidFill>
                  <a:latin typeface="Comic Sans MS" panose="030F0702030302020204" pitchFamily="66" charset="0"/>
                </a:rPr>
                <a:t>It’s just a way to calm down, really.  If I’m in a high pressure situation, stimming allows me to focus on my thumbs, or my drawings, rather than the overwhelming confusion of not knowing where my focus should be in the room.</a:t>
              </a:r>
              <a:endParaRPr lang="en-GB" sz="800" dirty="0">
                <a:solidFill>
                  <a:schemeClr val="tx1"/>
                </a:solidFill>
                <a:latin typeface="Comic Sans MS" panose="030F0702030302020204" pitchFamily="66" charset="0"/>
              </a:endParaRPr>
            </a:p>
          </p:txBody>
        </p:sp>
        <p:sp>
          <p:nvSpPr>
            <p:cNvPr id="7" name="Rounded Rectangle 6"/>
            <p:cNvSpPr/>
            <p:nvPr/>
          </p:nvSpPr>
          <p:spPr>
            <a:xfrm>
              <a:off x="6324621" y="2074039"/>
              <a:ext cx="1764000" cy="856331"/>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smtClean="0">
                  <a:solidFill>
                    <a:schemeClr val="tx1"/>
                  </a:solidFill>
                  <a:latin typeface="Comic Sans MS" panose="030F0702030302020204" pitchFamily="66" charset="0"/>
                </a:rPr>
                <a:t>It also draws a </a:t>
              </a:r>
              <a:r>
                <a:rPr lang="en-GB" sz="800" dirty="0" err="1" smtClean="0">
                  <a:solidFill>
                    <a:schemeClr val="tx1"/>
                  </a:solidFill>
                  <a:latin typeface="Comic Sans MS" panose="030F0702030302020204" pitchFamily="66" charset="0"/>
                </a:rPr>
                <a:t>lotta</a:t>
              </a:r>
              <a:r>
                <a:rPr lang="en-GB" sz="800" dirty="0" smtClean="0">
                  <a:solidFill>
                    <a:schemeClr val="tx1"/>
                  </a:solidFill>
                  <a:latin typeface="Comic Sans MS" panose="030F0702030302020204" pitchFamily="66" charset="0"/>
                </a:rPr>
                <a:t> staring, which is the last thing we need.  I don’t stare at normal folk when they do weird things with their hands as a way of nonverbal communication.</a:t>
              </a:r>
              <a:endParaRPr lang="en-GB" sz="800" dirty="0">
                <a:solidFill>
                  <a:schemeClr val="tx1"/>
                </a:solidFill>
                <a:latin typeface="Comic Sans MS" panose="030F0702030302020204" pitchFamily="66" charset="0"/>
              </a:endParaRPr>
            </a:p>
          </p:txBody>
        </p:sp>
        <p:sp>
          <p:nvSpPr>
            <p:cNvPr id="8" name="Rounded Rectangular Callout 2"/>
            <p:cNvSpPr/>
            <p:nvPr/>
          </p:nvSpPr>
          <p:spPr>
            <a:xfrm>
              <a:off x="6345736" y="2930370"/>
              <a:ext cx="1742885" cy="616423"/>
            </a:xfrm>
            <a:custGeom>
              <a:avLst/>
              <a:gdLst>
                <a:gd name="connsiteX0" fmla="*/ 0 w 1679331"/>
                <a:gd name="connsiteY0" fmla="*/ 150770 h 904602"/>
                <a:gd name="connsiteX1" fmla="*/ 150770 w 1679331"/>
                <a:gd name="connsiteY1" fmla="*/ 0 h 904602"/>
                <a:gd name="connsiteX2" fmla="*/ 979610 w 1679331"/>
                <a:gd name="connsiteY2" fmla="*/ 0 h 904602"/>
                <a:gd name="connsiteX3" fmla="*/ 979610 w 1679331"/>
                <a:gd name="connsiteY3" fmla="*/ 0 h 904602"/>
                <a:gd name="connsiteX4" fmla="*/ 1399443 w 1679331"/>
                <a:gd name="connsiteY4" fmla="*/ 0 h 904602"/>
                <a:gd name="connsiteX5" fmla="*/ 1528561 w 1679331"/>
                <a:gd name="connsiteY5" fmla="*/ 0 h 904602"/>
                <a:gd name="connsiteX6" fmla="*/ 1679331 w 1679331"/>
                <a:gd name="connsiteY6" fmla="*/ 150770 h 904602"/>
                <a:gd name="connsiteX7" fmla="*/ 1679331 w 1679331"/>
                <a:gd name="connsiteY7" fmla="*/ 527685 h 904602"/>
                <a:gd name="connsiteX8" fmla="*/ 1679331 w 1679331"/>
                <a:gd name="connsiteY8" fmla="*/ 527685 h 904602"/>
                <a:gd name="connsiteX9" fmla="*/ 1679331 w 1679331"/>
                <a:gd name="connsiteY9" fmla="*/ 753835 h 904602"/>
                <a:gd name="connsiteX10" fmla="*/ 1679331 w 1679331"/>
                <a:gd name="connsiteY10" fmla="*/ 753832 h 904602"/>
                <a:gd name="connsiteX11" fmla="*/ 1528561 w 1679331"/>
                <a:gd name="connsiteY11" fmla="*/ 904602 h 904602"/>
                <a:gd name="connsiteX12" fmla="*/ 1399443 w 1679331"/>
                <a:gd name="connsiteY12" fmla="*/ 904602 h 904602"/>
                <a:gd name="connsiteX13" fmla="*/ 1101423 w 1679331"/>
                <a:gd name="connsiteY13" fmla="*/ 1198516 h 904602"/>
                <a:gd name="connsiteX14" fmla="*/ 979610 w 1679331"/>
                <a:gd name="connsiteY14" fmla="*/ 904602 h 904602"/>
                <a:gd name="connsiteX15" fmla="*/ 150770 w 1679331"/>
                <a:gd name="connsiteY15" fmla="*/ 904602 h 904602"/>
                <a:gd name="connsiteX16" fmla="*/ 0 w 1679331"/>
                <a:gd name="connsiteY16" fmla="*/ 753832 h 904602"/>
                <a:gd name="connsiteX17" fmla="*/ 0 w 1679331"/>
                <a:gd name="connsiteY17" fmla="*/ 753835 h 904602"/>
                <a:gd name="connsiteX18" fmla="*/ 0 w 1679331"/>
                <a:gd name="connsiteY18" fmla="*/ 527685 h 904602"/>
                <a:gd name="connsiteX19" fmla="*/ 0 w 1679331"/>
                <a:gd name="connsiteY19" fmla="*/ 527685 h 904602"/>
                <a:gd name="connsiteX20" fmla="*/ 0 w 1679331"/>
                <a:gd name="connsiteY20" fmla="*/ 150770 h 904602"/>
                <a:gd name="connsiteX0" fmla="*/ 0 w 1679331"/>
                <a:gd name="connsiteY0" fmla="*/ 150770 h 1198516"/>
                <a:gd name="connsiteX1" fmla="*/ 150770 w 1679331"/>
                <a:gd name="connsiteY1" fmla="*/ 0 h 1198516"/>
                <a:gd name="connsiteX2" fmla="*/ 979610 w 1679331"/>
                <a:gd name="connsiteY2" fmla="*/ 0 h 1198516"/>
                <a:gd name="connsiteX3" fmla="*/ 979610 w 1679331"/>
                <a:gd name="connsiteY3" fmla="*/ 0 h 1198516"/>
                <a:gd name="connsiteX4" fmla="*/ 1399443 w 1679331"/>
                <a:gd name="connsiteY4" fmla="*/ 0 h 1198516"/>
                <a:gd name="connsiteX5" fmla="*/ 1528561 w 1679331"/>
                <a:gd name="connsiteY5" fmla="*/ 0 h 1198516"/>
                <a:gd name="connsiteX6" fmla="*/ 1679331 w 1679331"/>
                <a:gd name="connsiteY6" fmla="*/ 150770 h 1198516"/>
                <a:gd name="connsiteX7" fmla="*/ 1679331 w 1679331"/>
                <a:gd name="connsiteY7" fmla="*/ 527685 h 1198516"/>
                <a:gd name="connsiteX8" fmla="*/ 1679331 w 1679331"/>
                <a:gd name="connsiteY8" fmla="*/ 527685 h 1198516"/>
                <a:gd name="connsiteX9" fmla="*/ 1679331 w 1679331"/>
                <a:gd name="connsiteY9" fmla="*/ 753835 h 1198516"/>
                <a:gd name="connsiteX10" fmla="*/ 1679331 w 1679331"/>
                <a:gd name="connsiteY10" fmla="*/ 753832 h 1198516"/>
                <a:gd name="connsiteX11" fmla="*/ 1528561 w 1679331"/>
                <a:gd name="connsiteY11" fmla="*/ 904602 h 1198516"/>
                <a:gd name="connsiteX12" fmla="*/ 1399443 w 1679331"/>
                <a:gd name="connsiteY12" fmla="*/ 904602 h 1198516"/>
                <a:gd name="connsiteX13" fmla="*/ 1101423 w 1679331"/>
                <a:gd name="connsiteY13" fmla="*/ 1198516 h 1198516"/>
                <a:gd name="connsiteX14" fmla="*/ 1180332 w 1679331"/>
                <a:gd name="connsiteY14" fmla="*/ 904602 h 1198516"/>
                <a:gd name="connsiteX15" fmla="*/ 150770 w 1679331"/>
                <a:gd name="connsiteY15" fmla="*/ 904602 h 1198516"/>
                <a:gd name="connsiteX16" fmla="*/ 0 w 1679331"/>
                <a:gd name="connsiteY16" fmla="*/ 753832 h 1198516"/>
                <a:gd name="connsiteX17" fmla="*/ 0 w 1679331"/>
                <a:gd name="connsiteY17" fmla="*/ 753835 h 1198516"/>
                <a:gd name="connsiteX18" fmla="*/ 0 w 1679331"/>
                <a:gd name="connsiteY18" fmla="*/ 527685 h 1198516"/>
                <a:gd name="connsiteX19" fmla="*/ 0 w 1679331"/>
                <a:gd name="connsiteY19" fmla="*/ 527685 h 1198516"/>
                <a:gd name="connsiteX20" fmla="*/ 0 w 1679331"/>
                <a:gd name="connsiteY20" fmla="*/ 150770 h 1198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9331" h="1198516">
                  <a:moveTo>
                    <a:pt x="0" y="150770"/>
                  </a:moveTo>
                  <a:cubicBezTo>
                    <a:pt x="0" y="67502"/>
                    <a:pt x="67502" y="0"/>
                    <a:pt x="150770" y="0"/>
                  </a:cubicBezTo>
                  <a:lnTo>
                    <a:pt x="979610" y="0"/>
                  </a:lnTo>
                  <a:lnTo>
                    <a:pt x="979610" y="0"/>
                  </a:lnTo>
                  <a:lnTo>
                    <a:pt x="1399443" y="0"/>
                  </a:lnTo>
                  <a:lnTo>
                    <a:pt x="1528561" y="0"/>
                  </a:lnTo>
                  <a:cubicBezTo>
                    <a:pt x="1611829" y="0"/>
                    <a:pt x="1679331" y="67502"/>
                    <a:pt x="1679331" y="150770"/>
                  </a:cubicBezTo>
                  <a:lnTo>
                    <a:pt x="1679331" y="527685"/>
                  </a:lnTo>
                  <a:lnTo>
                    <a:pt x="1679331" y="527685"/>
                  </a:lnTo>
                  <a:lnTo>
                    <a:pt x="1679331" y="753835"/>
                  </a:lnTo>
                  <a:lnTo>
                    <a:pt x="1679331" y="753832"/>
                  </a:lnTo>
                  <a:cubicBezTo>
                    <a:pt x="1679331" y="837100"/>
                    <a:pt x="1611829" y="904602"/>
                    <a:pt x="1528561" y="904602"/>
                  </a:cubicBezTo>
                  <a:lnTo>
                    <a:pt x="1399443" y="904602"/>
                  </a:lnTo>
                  <a:lnTo>
                    <a:pt x="1101423" y="1198516"/>
                  </a:lnTo>
                  <a:lnTo>
                    <a:pt x="1180332" y="904602"/>
                  </a:lnTo>
                  <a:lnTo>
                    <a:pt x="150770" y="904602"/>
                  </a:lnTo>
                  <a:cubicBezTo>
                    <a:pt x="67502" y="904602"/>
                    <a:pt x="0" y="837100"/>
                    <a:pt x="0" y="753832"/>
                  </a:cubicBezTo>
                  <a:lnTo>
                    <a:pt x="0" y="753835"/>
                  </a:lnTo>
                  <a:lnTo>
                    <a:pt x="0" y="527685"/>
                  </a:lnTo>
                  <a:lnTo>
                    <a:pt x="0" y="527685"/>
                  </a:lnTo>
                  <a:lnTo>
                    <a:pt x="0" y="15077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800" dirty="0" smtClean="0">
                  <a:solidFill>
                    <a:schemeClr val="tx1"/>
                  </a:solidFill>
                  <a:latin typeface="Comic Sans MS" panose="030F0702030302020204" pitchFamily="66" charset="0"/>
                </a:rPr>
                <a:t>Look at it this way…</a:t>
              </a:r>
            </a:p>
            <a:p>
              <a:pPr algn="ctr"/>
              <a:r>
                <a:rPr lang="en-GB" sz="800" dirty="0" smtClean="0">
                  <a:solidFill>
                    <a:schemeClr val="tx1"/>
                  </a:solidFill>
                  <a:latin typeface="Comic Sans MS" panose="030F0702030302020204" pitchFamily="66" charset="0"/>
                </a:rPr>
                <a:t>Sorry, let me rephrase that. Look at it </a:t>
              </a:r>
              <a:r>
                <a:rPr lang="en-GB" sz="800" b="1" dirty="0" smtClean="0">
                  <a:solidFill>
                    <a:schemeClr val="tx1"/>
                  </a:solidFill>
                  <a:latin typeface="Comic Sans MS" panose="030F0702030302020204" pitchFamily="66" charset="0"/>
                </a:rPr>
                <a:t>that</a:t>
              </a:r>
              <a:r>
                <a:rPr lang="en-GB" sz="800" dirty="0" smtClean="0">
                  <a:solidFill>
                    <a:schemeClr val="tx1"/>
                  </a:solidFill>
                  <a:latin typeface="Comic Sans MS" panose="030F0702030302020204" pitchFamily="66" charset="0"/>
                </a:rPr>
                <a:t> way, or not at all.</a:t>
              </a:r>
              <a:endParaRPr lang="en-GB" sz="800" dirty="0">
                <a:solidFill>
                  <a:schemeClr val="tx1"/>
                </a:solidFill>
                <a:latin typeface="Comic Sans MS" panose="030F0702030302020204" pitchFamily="66" charset="0"/>
              </a:endParaRPr>
            </a:p>
          </p:txBody>
        </p:sp>
      </p:grpSp>
      <p:sp>
        <p:nvSpPr>
          <p:cNvPr id="10" name="Rectangle 9"/>
          <p:cNvSpPr/>
          <p:nvPr/>
        </p:nvSpPr>
        <p:spPr>
          <a:xfrm>
            <a:off x="525842" y="1041421"/>
            <a:ext cx="8092316" cy="784830"/>
          </a:xfrm>
          <a:prstGeom prst="rect">
            <a:avLst/>
          </a:prstGeom>
        </p:spPr>
        <p:txBody>
          <a:bodyPr wrap="square">
            <a:spAutoFit/>
          </a:bodyPr>
          <a:lstStyle/>
          <a:p>
            <a:r>
              <a:rPr lang="en-GB" sz="1500" dirty="0">
                <a:latin typeface="Arial" panose="020B0604020202020204" pitchFamily="34" charset="0"/>
                <a:cs typeface="Arial" panose="020B0604020202020204" pitchFamily="34" charset="0"/>
              </a:rPr>
              <a:t>We all use repetitive behaviours in some way – </a:t>
            </a:r>
            <a:r>
              <a:rPr lang="en-GB" sz="1500" dirty="0" err="1">
                <a:latin typeface="Arial" panose="020B0604020202020204" pitchFamily="34" charset="0"/>
                <a:cs typeface="Arial" panose="020B0604020202020204" pitchFamily="34" charset="0"/>
              </a:rPr>
              <a:t>eg</a:t>
            </a:r>
            <a:r>
              <a:rPr lang="en-GB" sz="1500" dirty="0">
                <a:latin typeface="Arial" panose="020B0604020202020204" pitchFamily="34" charset="0"/>
                <a:cs typeface="Arial" panose="020B0604020202020204" pitchFamily="34" charset="0"/>
              </a:rPr>
              <a:t> pacing up and down or tapping your feet whilst waiting for important </a:t>
            </a:r>
            <a:r>
              <a:rPr lang="en-GB" sz="1500" dirty="0" smtClean="0">
                <a:latin typeface="Arial" panose="020B0604020202020204" pitchFamily="34" charset="0"/>
                <a:cs typeface="Arial" panose="020B0604020202020204" pitchFamily="34" charset="0"/>
              </a:rPr>
              <a:t>news.  Autistic </a:t>
            </a:r>
            <a:r>
              <a:rPr lang="en-GB" sz="1500" dirty="0">
                <a:latin typeface="Arial" panose="020B0604020202020204" pitchFamily="34" charset="0"/>
                <a:cs typeface="Arial" panose="020B0604020202020204" pitchFamily="34" charset="0"/>
              </a:rPr>
              <a:t>people can show more unusual behaviours, such as hand-flapping, hair twirling, rocking, vocalising or fiddling with an object. </a:t>
            </a:r>
            <a:endParaRPr lang="en-GB" sz="1500" dirty="0"/>
          </a:p>
        </p:txBody>
      </p:sp>
      <p:sp>
        <p:nvSpPr>
          <p:cNvPr id="11" name="Rectangle 10"/>
          <p:cNvSpPr/>
          <p:nvPr/>
        </p:nvSpPr>
        <p:spPr>
          <a:xfrm>
            <a:off x="534598" y="5517232"/>
            <a:ext cx="8083559" cy="323165"/>
          </a:xfrm>
          <a:prstGeom prst="rect">
            <a:avLst/>
          </a:prstGeom>
        </p:spPr>
        <p:txBody>
          <a:bodyPr wrap="square">
            <a:spAutoFit/>
          </a:bodyPr>
          <a:lstStyle/>
          <a:p>
            <a:r>
              <a:rPr lang="en-GB" sz="1500" dirty="0">
                <a:latin typeface="Arial" panose="020B0604020202020204" pitchFamily="34" charset="0"/>
                <a:cs typeface="Arial" panose="020B0604020202020204" pitchFamily="34" charset="0"/>
              </a:rPr>
              <a:t>Stimming can also be linked to sensory differences (we’ll look at those later), or boredom. </a:t>
            </a:r>
          </a:p>
        </p:txBody>
      </p:sp>
    </p:spTree>
    <p:extLst>
      <p:ext uri="{BB962C8B-B14F-4D97-AF65-F5344CB8AC3E}">
        <p14:creationId xmlns:p14="http://schemas.microsoft.com/office/powerpoint/2010/main" val="351479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480060" y="4185375"/>
            <a:ext cx="8183880" cy="1708160"/>
          </a:xfrm>
          <a:prstGeom prst="rect">
            <a:avLst/>
          </a:prstGeom>
          <a:noFill/>
        </p:spPr>
        <p:txBody>
          <a:bodyPr wrap="square" rtlCol="0">
            <a:spAutoFit/>
          </a:bodyPr>
          <a:lstStyle/>
          <a:p>
            <a:r>
              <a:rPr lang="en-GB" sz="1500" b="0" dirty="0" smtClean="0">
                <a:solidFill>
                  <a:schemeClr val="tx1"/>
                </a:solidFill>
                <a:effectLst/>
                <a:latin typeface="Arial" panose="020B0604020202020204" pitchFamily="34" charset="0"/>
                <a:cs typeface="Arial" panose="020B0604020202020204" pitchFamily="34" charset="0"/>
              </a:rPr>
              <a:t> A special interest can:</a:t>
            </a:r>
          </a:p>
          <a:p>
            <a:pPr marL="1077913" indent="-342900">
              <a:buFont typeface="Wingdings" panose="05000000000000000000" pitchFamily="2" charset="2"/>
              <a:buChar char="Ø"/>
            </a:pPr>
            <a:r>
              <a:rPr lang="en-GB" sz="1500" b="0" dirty="0" smtClean="0">
                <a:solidFill>
                  <a:schemeClr val="tx1"/>
                </a:solidFill>
                <a:effectLst/>
                <a:latin typeface="Arial" panose="020B0604020202020204" pitchFamily="34" charset="0"/>
                <a:cs typeface="Arial" panose="020B0604020202020204" pitchFamily="34" charset="0"/>
              </a:rPr>
              <a:t>Be essential to supporting someone’s wellbeing and happiness</a:t>
            </a:r>
          </a:p>
          <a:p>
            <a:pPr marL="1077913" indent="-342900">
              <a:buFont typeface="Wingdings" panose="05000000000000000000" pitchFamily="2" charset="2"/>
              <a:buChar char="Ø"/>
            </a:pPr>
            <a:r>
              <a:rPr lang="en-GB" sz="1500" b="0" dirty="0" smtClean="0">
                <a:solidFill>
                  <a:schemeClr val="tx1"/>
                </a:solidFill>
                <a:effectLst/>
                <a:latin typeface="Arial" panose="020B0604020202020204" pitchFamily="34" charset="0"/>
                <a:cs typeface="Arial" panose="020B0604020202020204" pitchFamily="34" charset="0"/>
              </a:rPr>
              <a:t>Provide structure, predictability and order to daily life</a:t>
            </a:r>
          </a:p>
          <a:p>
            <a:pPr marL="1077913" indent="-342900">
              <a:buFont typeface="Wingdings" panose="05000000000000000000" pitchFamily="2" charset="2"/>
              <a:buChar char="Ø"/>
            </a:pPr>
            <a:r>
              <a:rPr lang="en-GB" sz="1500" b="0" dirty="0" smtClean="0">
                <a:solidFill>
                  <a:schemeClr val="tx1"/>
                </a:solidFill>
                <a:effectLst/>
                <a:latin typeface="Arial" panose="020B0604020202020204" pitchFamily="34" charset="0"/>
                <a:cs typeface="Arial" panose="020B0604020202020204" pitchFamily="34" charset="0"/>
              </a:rPr>
              <a:t>Help someone to feel more confident in starting conversations.</a:t>
            </a:r>
          </a:p>
          <a:p>
            <a:r>
              <a:rPr lang="en-GB" sz="1500" b="0" dirty="0" smtClean="0">
                <a:solidFill>
                  <a:schemeClr val="tx1"/>
                </a:solidFill>
                <a:effectLst/>
                <a:latin typeface="Arial" panose="020B0604020202020204" pitchFamily="34" charset="0"/>
                <a:cs typeface="Arial" panose="020B0604020202020204" pitchFamily="34" charset="0"/>
              </a:rPr>
              <a:t>Special interests can help Autistic people to find social groups, and build friendships. They can also be problematic in social interactions, as Autistic people can find it difficult to recognise that other people are not always as interested in the subject as they are.</a:t>
            </a:r>
            <a:endParaRPr lang="en-GB" sz="1500" dirty="0">
              <a:latin typeface="Arial" panose="020B0604020202020204" pitchFamily="34" charset="0"/>
              <a:cs typeface="Arial" panose="020B0604020202020204" pitchFamily="34" charset="0"/>
            </a:endParaRPr>
          </a:p>
        </p:txBody>
      </p:sp>
      <p:sp>
        <p:nvSpPr>
          <p:cNvPr id="5" name="Rectangle 4"/>
          <p:cNvSpPr/>
          <p:nvPr/>
        </p:nvSpPr>
        <p:spPr>
          <a:xfrm>
            <a:off x="611560" y="548680"/>
            <a:ext cx="7992888" cy="1015663"/>
          </a:xfrm>
          <a:prstGeom prst="rect">
            <a:avLst/>
          </a:prstGeom>
        </p:spPr>
        <p:txBody>
          <a:bodyPr wrap="square">
            <a:spAutoFit/>
          </a:bodyPr>
          <a:lstStyle/>
          <a:p>
            <a:r>
              <a:rPr lang="en-GB" sz="1500" dirty="0">
                <a:solidFill>
                  <a:prstClr val="black"/>
                </a:solidFill>
                <a:latin typeface="Arial" panose="020B0604020202020204" pitchFamily="34" charset="0"/>
                <a:ea typeface="+mj-ea"/>
                <a:cs typeface="Arial" panose="020B0604020202020204" pitchFamily="34" charset="0"/>
              </a:rPr>
              <a:t>Many Autistic people have </a:t>
            </a:r>
            <a:r>
              <a:rPr lang="en-GB" sz="1500" b="1" dirty="0">
                <a:solidFill>
                  <a:schemeClr val="accent2">
                    <a:lumMod val="75000"/>
                  </a:schemeClr>
                </a:solidFill>
                <a:latin typeface="Arial" panose="020B0604020202020204" pitchFamily="34" charset="0"/>
                <a:ea typeface="+mj-ea"/>
                <a:cs typeface="Arial" panose="020B0604020202020204" pitchFamily="34" charset="0"/>
              </a:rPr>
              <a:t>intense, restricted interests</a:t>
            </a:r>
            <a:r>
              <a:rPr lang="en-GB" sz="1500" dirty="0">
                <a:solidFill>
                  <a:prstClr val="black"/>
                </a:solidFill>
                <a:latin typeface="Arial" panose="020B0604020202020204" pitchFamily="34" charset="0"/>
                <a:ea typeface="+mj-ea"/>
                <a:cs typeface="Arial" panose="020B0604020202020204" pitchFamily="34" charset="0"/>
              </a:rPr>
              <a:t>.  These can last a lifetime, or change over time, but are generally characterised by total immersion in the interest, amassing specialist knowledge and skill in a subject, or attachment to particular objects or parts of </a:t>
            </a:r>
            <a:r>
              <a:rPr lang="en-GB" sz="1500" dirty="0" smtClean="0">
                <a:solidFill>
                  <a:prstClr val="black"/>
                </a:solidFill>
                <a:latin typeface="Arial" panose="020B0604020202020204" pitchFamily="34" charset="0"/>
                <a:ea typeface="+mj-ea"/>
                <a:cs typeface="Arial" panose="020B0604020202020204" pitchFamily="34" charset="0"/>
              </a:rPr>
              <a:t>objects.</a:t>
            </a:r>
          </a:p>
        </p:txBody>
      </p:sp>
      <p:sp>
        <p:nvSpPr>
          <p:cNvPr id="6" name="Rectangle 5"/>
          <p:cNvSpPr/>
          <p:nvPr/>
        </p:nvSpPr>
        <p:spPr>
          <a:xfrm>
            <a:off x="3755223" y="2118341"/>
            <a:ext cx="4067944" cy="1077218"/>
          </a:xfrm>
          <a:prstGeom prst="rect">
            <a:avLst/>
          </a:prstGeom>
          <a:solidFill>
            <a:schemeClr val="accent2">
              <a:lumMod val="60000"/>
              <a:lumOff val="40000"/>
            </a:schemeClr>
          </a:solidFill>
        </p:spPr>
        <p:txBody>
          <a:bodyPr wrap="square">
            <a:spAutoFit/>
          </a:bodyPr>
          <a:lstStyle/>
          <a:p>
            <a:pPr marL="1200150" lvl="2" indent="-285750">
              <a:buFont typeface="Wingdings" panose="05000000000000000000" pitchFamily="2" charset="2"/>
              <a:buChar char="Ø"/>
            </a:pPr>
            <a:r>
              <a:rPr lang="en-GB" sz="1600" dirty="0">
                <a:solidFill>
                  <a:prstClr val="black"/>
                </a:solidFill>
                <a:latin typeface="Arial" panose="020B0604020202020204" pitchFamily="34" charset="0"/>
                <a:cs typeface="Arial" panose="020B0604020202020204" pitchFamily="34" charset="0"/>
              </a:rPr>
              <a:t>A specific football team</a:t>
            </a:r>
          </a:p>
          <a:p>
            <a:pPr marL="1200150" lvl="2" indent="-285750">
              <a:buFont typeface="Wingdings" panose="05000000000000000000" pitchFamily="2" charset="2"/>
              <a:buChar char="Ø"/>
            </a:pPr>
            <a:r>
              <a:rPr lang="en-GB" sz="1600" dirty="0" smtClean="0">
                <a:solidFill>
                  <a:prstClr val="black"/>
                </a:solidFill>
                <a:latin typeface="Arial" panose="020B0604020202020204" pitchFamily="34" charset="0"/>
                <a:cs typeface="Arial" panose="020B0604020202020204" pitchFamily="34" charset="0"/>
              </a:rPr>
              <a:t>Disney </a:t>
            </a:r>
            <a:r>
              <a:rPr lang="en-GB" sz="1600" dirty="0">
                <a:solidFill>
                  <a:prstClr val="black"/>
                </a:solidFill>
                <a:latin typeface="Arial" panose="020B0604020202020204" pitchFamily="34" charset="0"/>
                <a:cs typeface="Arial" panose="020B0604020202020204" pitchFamily="34" charset="0"/>
              </a:rPr>
              <a:t>films</a:t>
            </a:r>
          </a:p>
          <a:p>
            <a:pPr marL="1200150" lvl="2" indent="-285750">
              <a:buFont typeface="Wingdings" panose="05000000000000000000" pitchFamily="2" charset="2"/>
              <a:buChar char="Ø"/>
            </a:pPr>
            <a:r>
              <a:rPr lang="en-GB" sz="1600" dirty="0">
                <a:solidFill>
                  <a:prstClr val="black"/>
                </a:solidFill>
                <a:latin typeface="Arial" panose="020B0604020202020204" pitchFamily="34" charset="0"/>
                <a:cs typeface="Arial" panose="020B0604020202020204" pitchFamily="34" charset="0"/>
              </a:rPr>
              <a:t>Computer </a:t>
            </a:r>
            <a:r>
              <a:rPr lang="en-GB" sz="1600" dirty="0" smtClean="0">
                <a:solidFill>
                  <a:prstClr val="black"/>
                </a:solidFill>
                <a:latin typeface="Arial" panose="020B0604020202020204" pitchFamily="34" charset="0"/>
                <a:cs typeface="Arial" panose="020B0604020202020204" pitchFamily="34" charset="0"/>
              </a:rPr>
              <a:t>programming</a:t>
            </a:r>
          </a:p>
          <a:p>
            <a:pPr marL="1200150" lvl="2" indent="-285750">
              <a:buFont typeface="Wingdings" panose="05000000000000000000" pitchFamily="2" charset="2"/>
              <a:buChar char="Ø"/>
            </a:pPr>
            <a:r>
              <a:rPr lang="en-GB" sz="1600" dirty="0" smtClean="0">
                <a:solidFill>
                  <a:prstClr val="black"/>
                </a:solidFill>
                <a:latin typeface="Arial" panose="020B0604020202020204" pitchFamily="34" charset="0"/>
                <a:cs typeface="Arial" panose="020B0604020202020204" pitchFamily="34" charset="0"/>
              </a:rPr>
              <a:t>Drumming</a:t>
            </a:r>
            <a:endParaRPr lang="en-GB" sz="1600" dirty="0">
              <a:solidFill>
                <a:prstClr val="black"/>
              </a:solidFill>
            </a:endParaRPr>
          </a:p>
        </p:txBody>
      </p:sp>
      <p:sp>
        <p:nvSpPr>
          <p:cNvPr id="7" name="Rectangle 6"/>
          <p:cNvSpPr/>
          <p:nvPr/>
        </p:nvSpPr>
        <p:spPr>
          <a:xfrm>
            <a:off x="1104702" y="2118341"/>
            <a:ext cx="2717458" cy="1077218"/>
          </a:xfrm>
          <a:prstGeom prst="rect">
            <a:avLst/>
          </a:prstGeom>
          <a:solidFill>
            <a:schemeClr val="accent2">
              <a:lumMod val="60000"/>
              <a:lumOff val="40000"/>
            </a:schemeClr>
          </a:solidFill>
        </p:spPr>
        <p:txBody>
          <a:bodyPr wrap="square">
            <a:spAutoFit/>
          </a:bodyPr>
          <a:lstStyle/>
          <a:p>
            <a:pPr marL="1200150" lvl="2" indent="-285750">
              <a:buFont typeface="Wingdings" panose="05000000000000000000" pitchFamily="2" charset="2"/>
              <a:buChar char="Ø"/>
            </a:pPr>
            <a:r>
              <a:rPr lang="en-GB" sz="1600" dirty="0">
                <a:solidFill>
                  <a:prstClr val="black"/>
                </a:solidFill>
                <a:latin typeface="Arial" panose="020B0604020202020204" pitchFamily="34" charset="0"/>
                <a:cs typeface="Arial" panose="020B0604020202020204" pitchFamily="34" charset="0"/>
              </a:rPr>
              <a:t>Trains</a:t>
            </a:r>
          </a:p>
          <a:p>
            <a:pPr marL="1200150" lvl="2" indent="-285750">
              <a:buFont typeface="Wingdings" panose="05000000000000000000" pitchFamily="2" charset="2"/>
              <a:buChar char="Ø"/>
            </a:pPr>
            <a:r>
              <a:rPr lang="en-GB" sz="1600" dirty="0">
                <a:solidFill>
                  <a:prstClr val="black"/>
                </a:solidFill>
                <a:latin typeface="Arial" panose="020B0604020202020204" pitchFamily="34" charset="0"/>
                <a:cs typeface="Arial" panose="020B0604020202020204" pitchFamily="34" charset="0"/>
              </a:rPr>
              <a:t>Frogs</a:t>
            </a:r>
          </a:p>
          <a:p>
            <a:pPr marL="1200150" lvl="2" indent="-285750">
              <a:buFont typeface="Wingdings" panose="05000000000000000000" pitchFamily="2" charset="2"/>
              <a:buChar char="Ø"/>
            </a:pPr>
            <a:r>
              <a:rPr lang="en-GB" sz="1600" dirty="0">
                <a:solidFill>
                  <a:prstClr val="black"/>
                </a:solidFill>
                <a:latin typeface="Arial" panose="020B0604020202020204" pitchFamily="34" charset="0"/>
                <a:cs typeface="Arial" panose="020B0604020202020204" pitchFamily="34" charset="0"/>
              </a:rPr>
              <a:t>Floor </a:t>
            </a:r>
            <a:r>
              <a:rPr lang="en-GB" sz="1600" dirty="0" smtClean="0">
                <a:solidFill>
                  <a:prstClr val="black"/>
                </a:solidFill>
                <a:latin typeface="Arial" panose="020B0604020202020204" pitchFamily="34" charset="0"/>
                <a:cs typeface="Arial" panose="020B0604020202020204" pitchFamily="34" charset="0"/>
              </a:rPr>
              <a:t>plans</a:t>
            </a:r>
          </a:p>
          <a:p>
            <a:pPr marL="1200150" lvl="2" indent="-285750">
              <a:buFont typeface="Wingdings" panose="05000000000000000000" pitchFamily="2" charset="2"/>
              <a:buChar char="Ø"/>
            </a:pPr>
            <a:r>
              <a:rPr lang="en-GB" sz="1600" dirty="0">
                <a:solidFill>
                  <a:prstClr val="black"/>
                </a:solidFill>
                <a:latin typeface="Arial" panose="020B0604020202020204" pitchFamily="34" charset="0"/>
                <a:cs typeface="Arial" panose="020B0604020202020204" pitchFamily="34" charset="0"/>
              </a:rPr>
              <a:t>Dates of </a:t>
            </a:r>
            <a:r>
              <a:rPr lang="en-GB" sz="1600" dirty="0" smtClean="0">
                <a:solidFill>
                  <a:prstClr val="black"/>
                </a:solidFill>
                <a:latin typeface="Arial" panose="020B0604020202020204" pitchFamily="34" charset="0"/>
                <a:cs typeface="Arial" panose="020B0604020202020204" pitchFamily="34" charset="0"/>
              </a:rPr>
              <a:t>birth</a:t>
            </a:r>
            <a:endParaRPr lang="en-GB" sz="1600" dirty="0">
              <a:solidFill>
                <a:prstClr val="black"/>
              </a:solidFill>
              <a:latin typeface="Arial" panose="020B0604020202020204" pitchFamily="34" charset="0"/>
              <a:cs typeface="Arial" panose="020B0604020202020204" pitchFamily="34" charset="0"/>
            </a:endParaRPr>
          </a:p>
        </p:txBody>
      </p:sp>
      <p:sp>
        <p:nvSpPr>
          <p:cNvPr id="8" name="TextBox 7"/>
          <p:cNvSpPr txBox="1"/>
          <p:nvPr/>
        </p:nvSpPr>
        <p:spPr>
          <a:xfrm>
            <a:off x="467544" y="3228216"/>
            <a:ext cx="8136904" cy="1015663"/>
          </a:xfrm>
          <a:prstGeom prst="rect">
            <a:avLst/>
          </a:prstGeom>
          <a:noFill/>
        </p:spPr>
        <p:txBody>
          <a:bodyPr wrap="square" rtlCol="0">
            <a:spAutoFit/>
          </a:bodyPr>
          <a:lstStyle/>
          <a:p>
            <a:r>
              <a:rPr lang="en-GB" sz="1500" dirty="0" smtClean="0">
                <a:latin typeface="Arial" panose="020B0604020202020204" pitchFamily="34" charset="0"/>
                <a:cs typeface="Arial" panose="020B0604020202020204" pitchFamily="34" charset="0"/>
              </a:rPr>
              <a:t>Often the interest is narrow in focus.  Someone interested in collecting the dates of birth of everyone they come across will not see the relevance to celebrating birthdays.  Or someone who knows all the statistics about a football team may have no interest in going to watch a match or play football themselves.</a:t>
            </a:r>
            <a:endParaRPr lang="en-GB" sz="1500" dirty="0">
              <a:latin typeface="Arial" panose="020B0604020202020204" pitchFamily="34" charset="0"/>
              <a:cs typeface="Arial" panose="020B0604020202020204" pitchFamily="34" charset="0"/>
            </a:endParaRPr>
          </a:p>
        </p:txBody>
      </p:sp>
      <p:sp>
        <p:nvSpPr>
          <p:cNvPr id="2" name="Rectangle 1"/>
          <p:cNvSpPr/>
          <p:nvPr/>
        </p:nvSpPr>
        <p:spPr>
          <a:xfrm>
            <a:off x="575556" y="1564343"/>
            <a:ext cx="7992888" cy="553998"/>
          </a:xfrm>
          <a:prstGeom prst="rect">
            <a:avLst/>
          </a:prstGeom>
        </p:spPr>
        <p:txBody>
          <a:bodyPr wrap="square">
            <a:spAutoFit/>
          </a:bodyPr>
          <a:lstStyle/>
          <a:p>
            <a:r>
              <a:rPr lang="en-GB" sz="1500" dirty="0">
                <a:latin typeface="Arial" panose="020B0604020202020204" pitchFamily="34" charset="0"/>
                <a:cs typeface="Arial" panose="020B0604020202020204" pitchFamily="34" charset="0"/>
              </a:rPr>
              <a:t>Special interests can range from those that match generally accepted hobbies or employments, through fascination with very specific subjects.  Here are some examples:</a:t>
            </a:r>
          </a:p>
        </p:txBody>
      </p:sp>
    </p:spTree>
    <p:extLst>
      <p:ext uri="{BB962C8B-B14F-4D97-AF65-F5344CB8AC3E}">
        <p14:creationId xmlns:p14="http://schemas.microsoft.com/office/powerpoint/2010/main" val="108789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548680"/>
            <a:ext cx="8183880" cy="519918"/>
          </a:xfrm>
        </p:spPr>
        <p:txBody>
          <a:bodyPr>
            <a:normAutofit/>
          </a:bodyPr>
          <a:lstStyle/>
          <a:p>
            <a:r>
              <a:rPr lang="en-GB" sz="2800" dirty="0" smtClean="0">
                <a:solidFill>
                  <a:schemeClr val="accent2">
                    <a:lumMod val="75000"/>
                  </a:schemeClr>
                </a:solidFill>
                <a:effectLst/>
                <a:latin typeface="Arial" panose="020B0604020202020204" pitchFamily="34" charset="0"/>
                <a:cs typeface="Arial" panose="020B0604020202020204" pitchFamily="34" charset="0"/>
              </a:rPr>
              <a:t>Sensory Processing Differences</a:t>
            </a:r>
            <a:endParaRPr lang="en-GB" sz="2800" dirty="0">
              <a:solidFill>
                <a:schemeClr val="accent2">
                  <a:lumMod val="75000"/>
                </a:schemeClr>
              </a:solidFill>
              <a:effectLst/>
              <a:latin typeface="Arial" panose="020B0604020202020204" pitchFamily="34" charset="0"/>
              <a:cs typeface="Arial" panose="020B0604020202020204" pitchFamily="34" charset="0"/>
            </a:endParaRPr>
          </a:p>
        </p:txBody>
      </p:sp>
      <p:sp>
        <p:nvSpPr>
          <p:cNvPr id="5" name="Title 1"/>
          <p:cNvSpPr txBox="1">
            <a:spLocks/>
          </p:cNvSpPr>
          <p:nvPr/>
        </p:nvSpPr>
        <p:spPr>
          <a:xfrm>
            <a:off x="486812" y="1141492"/>
            <a:ext cx="8183880" cy="775340"/>
          </a:xfrm>
          <a:prstGeom prst="rect">
            <a:avLst/>
          </a:prstGeom>
          <a:ln w="41275">
            <a:solidFill>
              <a:schemeClr val="accent4">
                <a:lumMod val="50000"/>
              </a:schemeClr>
            </a:solidFill>
          </a:ln>
        </p:spPr>
        <p:txBody>
          <a:bodyPr vert="horz" anchor="ctr">
            <a:normAutofit fontScale="975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en-GB" sz="1600" dirty="0" smtClean="0">
                <a:solidFill>
                  <a:schemeClr val="accent4">
                    <a:lumMod val="50000"/>
                  </a:schemeClr>
                </a:solidFill>
                <a:effectLst/>
                <a:latin typeface="Arial" panose="020B0604020202020204" pitchFamily="34" charset="0"/>
                <a:cs typeface="Arial" panose="020B0604020202020204" pitchFamily="34" charset="0"/>
              </a:rPr>
              <a:t>MYTH:  There is no reason for Autistic people to be so fussy about their environment.</a:t>
            </a:r>
            <a:endParaRPr lang="en-GB" sz="1800" dirty="0">
              <a:solidFill>
                <a:schemeClr val="accent4">
                  <a:lumMod val="50000"/>
                </a:schemeClr>
              </a:solidFill>
              <a:effectLst/>
              <a:latin typeface="Arial" panose="020B0604020202020204" pitchFamily="34" charset="0"/>
              <a:cs typeface="Arial" panose="020B0604020202020204" pitchFamily="34" charset="0"/>
            </a:endParaRPr>
          </a:p>
        </p:txBody>
      </p:sp>
      <p:sp>
        <p:nvSpPr>
          <p:cNvPr id="6" name="Title 1"/>
          <p:cNvSpPr txBox="1">
            <a:spLocks/>
          </p:cNvSpPr>
          <p:nvPr/>
        </p:nvSpPr>
        <p:spPr>
          <a:xfrm>
            <a:off x="486812" y="2054516"/>
            <a:ext cx="8183880" cy="648072"/>
          </a:xfrm>
          <a:prstGeom prst="rect">
            <a:avLst/>
          </a:prstGeom>
          <a:ln w="41275">
            <a:solidFill>
              <a:schemeClr val="accent4">
                <a:lumMod val="50000"/>
              </a:schemeClr>
            </a:solidFill>
          </a:ln>
        </p:spPr>
        <p:txBody>
          <a:bodyPr vert="horz" anchor="ctr">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en-GB" sz="1600" dirty="0" smtClean="0">
                <a:solidFill>
                  <a:schemeClr val="accent4">
                    <a:lumMod val="50000"/>
                  </a:schemeClr>
                </a:solidFill>
                <a:effectLst/>
                <a:latin typeface="Arial" panose="020B0604020202020204" pitchFamily="34" charset="0"/>
                <a:cs typeface="Arial" panose="020B0604020202020204" pitchFamily="34" charset="0"/>
              </a:rPr>
              <a:t>FACT: Many Autistic people experience sensory input differently, and can find particular things distressing or overwhelming.</a:t>
            </a:r>
            <a:endParaRPr lang="en-GB" sz="1600" dirty="0">
              <a:solidFill>
                <a:schemeClr val="accent4">
                  <a:lumMod val="50000"/>
                </a:schemeClr>
              </a:solidFill>
              <a:effectLst/>
              <a:latin typeface="Arial" panose="020B0604020202020204" pitchFamily="34" charset="0"/>
              <a:cs typeface="Arial" panose="020B0604020202020204" pitchFamily="34" charset="0"/>
            </a:endParaRPr>
          </a:p>
        </p:txBody>
      </p:sp>
      <p:sp>
        <p:nvSpPr>
          <p:cNvPr id="7" name="Rectangle 6"/>
          <p:cNvSpPr/>
          <p:nvPr/>
        </p:nvSpPr>
        <p:spPr>
          <a:xfrm>
            <a:off x="459247" y="3035860"/>
            <a:ext cx="8190901" cy="523220"/>
          </a:xfrm>
          <a:prstGeom prst="rect">
            <a:avLst/>
          </a:prstGeom>
        </p:spPr>
        <p:txBody>
          <a:bodyPr wrap="square">
            <a:spAutoFit/>
          </a:bodyPr>
          <a:lstStyle/>
          <a:p>
            <a:r>
              <a:rPr lang="en-GB" sz="1400" dirty="0" smtClean="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 </a:t>
            </a:r>
            <a:endParaRPr lang="en-GB" sz="1400" b="1" dirty="0" smtClean="0">
              <a:latin typeface="Arial" panose="020B0604020202020204" pitchFamily="34" charset="0"/>
              <a:cs typeface="Arial" panose="020B0604020202020204" pitchFamily="34" charset="0"/>
            </a:endParaRPr>
          </a:p>
        </p:txBody>
      </p:sp>
      <p:sp>
        <p:nvSpPr>
          <p:cNvPr id="3" name="TextBox 2"/>
          <p:cNvSpPr txBox="1"/>
          <p:nvPr/>
        </p:nvSpPr>
        <p:spPr>
          <a:xfrm>
            <a:off x="486812" y="3015426"/>
            <a:ext cx="8163336" cy="2800767"/>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Differences in sensory processing are not part of the diagnostic criteria for Autism.  However, many Autistic people do have differences in this area, and for some, this is an area which has most impact on their day to day life</a:t>
            </a:r>
            <a:r>
              <a:rPr lang="en-GB" sz="1600" dirty="0" smtClean="0">
                <a:latin typeface="Arial" panose="020B0604020202020204" pitchFamily="34" charset="0"/>
                <a:cs typeface="Arial" panose="020B0604020202020204" pitchFamily="34" charset="0"/>
              </a:rPr>
              <a:t>.</a:t>
            </a:r>
          </a:p>
          <a:p>
            <a:endParaRPr lang="en-GB"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We experience the world around us through our senses.  </a:t>
            </a:r>
          </a:p>
          <a:p>
            <a:pPr marL="1657350" lvl="3" indent="-285750">
              <a:buFont typeface="Wingdings" panose="05000000000000000000" pitchFamily="2" charset="2"/>
              <a:buChar char="v"/>
            </a:pPr>
            <a:r>
              <a:rPr lang="en-GB" sz="1600" dirty="0">
                <a:latin typeface="Arial" panose="020B0604020202020204" pitchFamily="34" charset="0"/>
                <a:cs typeface="Arial" panose="020B0604020202020204" pitchFamily="34" charset="0"/>
              </a:rPr>
              <a:t>s</a:t>
            </a:r>
            <a:r>
              <a:rPr lang="en-GB" sz="1600" dirty="0" smtClean="0">
                <a:latin typeface="Arial" panose="020B0604020202020204" pitchFamily="34" charset="0"/>
                <a:cs typeface="Arial" panose="020B0604020202020204" pitchFamily="34" charset="0"/>
              </a:rPr>
              <a:t>ight,</a:t>
            </a:r>
          </a:p>
          <a:p>
            <a:pPr marL="1657350" lvl="3" indent="-285750">
              <a:buFont typeface="Wingdings" panose="05000000000000000000" pitchFamily="2" charset="2"/>
              <a:buChar char="v"/>
            </a:pPr>
            <a:r>
              <a:rPr lang="en-GB" sz="1600" dirty="0" smtClean="0">
                <a:latin typeface="Arial" panose="020B0604020202020204" pitchFamily="34" charset="0"/>
                <a:cs typeface="Arial" panose="020B0604020202020204" pitchFamily="34" charset="0"/>
              </a:rPr>
              <a:t>sound, </a:t>
            </a:r>
          </a:p>
          <a:p>
            <a:pPr marL="1657350" lvl="3" indent="-285750">
              <a:buFont typeface="Wingdings" panose="05000000000000000000" pitchFamily="2" charset="2"/>
              <a:buChar char="v"/>
            </a:pPr>
            <a:r>
              <a:rPr lang="en-GB" sz="1600" dirty="0" smtClean="0">
                <a:latin typeface="Arial" panose="020B0604020202020204" pitchFamily="34" charset="0"/>
                <a:cs typeface="Arial" panose="020B0604020202020204" pitchFamily="34" charset="0"/>
              </a:rPr>
              <a:t>smell, </a:t>
            </a:r>
          </a:p>
          <a:p>
            <a:pPr marL="1657350" lvl="3" indent="-285750">
              <a:buFont typeface="Wingdings" panose="05000000000000000000" pitchFamily="2" charset="2"/>
              <a:buChar char="v"/>
            </a:pPr>
            <a:r>
              <a:rPr lang="en-GB" sz="1600" dirty="0">
                <a:latin typeface="Arial" panose="020B0604020202020204" pitchFamily="34" charset="0"/>
                <a:cs typeface="Arial" panose="020B0604020202020204" pitchFamily="34" charset="0"/>
              </a:rPr>
              <a:t>t</a:t>
            </a:r>
            <a:r>
              <a:rPr lang="en-GB" sz="1600" dirty="0" smtClean="0">
                <a:latin typeface="Arial" panose="020B0604020202020204" pitchFamily="34" charset="0"/>
                <a:cs typeface="Arial" panose="020B0604020202020204" pitchFamily="34" charset="0"/>
              </a:rPr>
              <a:t>ouch,</a:t>
            </a:r>
          </a:p>
          <a:p>
            <a:endParaRPr lang="en-GB" sz="1600" dirty="0" smtClean="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All give us clues about our environment and how to react to it.</a:t>
            </a:r>
            <a:endParaRPr lang="en-GB" sz="1600" dirty="0">
              <a:latin typeface="Arial" panose="020B0604020202020204" pitchFamily="34" charset="0"/>
              <a:cs typeface="Arial" panose="020B0604020202020204" pitchFamily="34" charset="0"/>
            </a:endParaRPr>
          </a:p>
        </p:txBody>
      </p:sp>
      <p:sp>
        <p:nvSpPr>
          <p:cNvPr id="4" name="Rectangle 3"/>
          <p:cNvSpPr/>
          <p:nvPr/>
        </p:nvSpPr>
        <p:spPr>
          <a:xfrm>
            <a:off x="3509077" y="4293096"/>
            <a:ext cx="4464496" cy="830997"/>
          </a:xfrm>
          <a:prstGeom prst="rect">
            <a:avLst/>
          </a:prstGeom>
        </p:spPr>
        <p:txBody>
          <a:bodyPr wrap="square">
            <a:spAutoFit/>
          </a:bodyPr>
          <a:lstStyle/>
          <a:p>
            <a:pPr marL="1081088" lvl="3" indent="-366713">
              <a:buFont typeface="Wingdings" panose="05000000000000000000" pitchFamily="2" charset="2"/>
              <a:buChar char="v"/>
            </a:pPr>
            <a:r>
              <a:rPr lang="en-GB" sz="1600" dirty="0">
                <a:solidFill>
                  <a:prstClr val="black"/>
                </a:solidFill>
                <a:latin typeface="Arial" panose="020B0604020202020204" pitchFamily="34" charset="0"/>
                <a:cs typeface="Arial" panose="020B0604020202020204" pitchFamily="34" charset="0"/>
              </a:rPr>
              <a:t>taste,</a:t>
            </a:r>
          </a:p>
          <a:p>
            <a:pPr marL="1081088" lvl="3" indent="-366713">
              <a:buFont typeface="Wingdings" panose="05000000000000000000" pitchFamily="2" charset="2"/>
              <a:buChar char="v"/>
            </a:pPr>
            <a:r>
              <a:rPr lang="en-GB" sz="1600" dirty="0">
                <a:solidFill>
                  <a:prstClr val="black"/>
                </a:solidFill>
                <a:latin typeface="Arial" panose="020B0604020202020204" pitchFamily="34" charset="0"/>
                <a:cs typeface="Arial" panose="020B0604020202020204" pitchFamily="34" charset="0"/>
              </a:rPr>
              <a:t>vestibular sense (balance) and </a:t>
            </a:r>
          </a:p>
          <a:p>
            <a:pPr marL="1081088" lvl="3" indent="-366713">
              <a:buFont typeface="Wingdings" panose="05000000000000000000" pitchFamily="2" charset="2"/>
              <a:buChar char="v"/>
            </a:pPr>
            <a:r>
              <a:rPr lang="en-GB" sz="1600" dirty="0">
                <a:solidFill>
                  <a:prstClr val="black"/>
                </a:solidFill>
                <a:latin typeface="Arial" panose="020B0604020202020204" pitchFamily="34" charset="0"/>
                <a:cs typeface="Arial" panose="020B0604020202020204" pitchFamily="34" charset="0"/>
              </a:rPr>
              <a:t>proprioception (body awareness) </a:t>
            </a:r>
          </a:p>
        </p:txBody>
      </p:sp>
    </p:spTree>
    <p:extLst>
      <p:ext uri="{BB962C8B-B14F-4D97-AF65-F5344CB8AC3E}">
        <p14:creationId xmlns:p14="http://schemas.microsoft.com/office/powerpoint/2010/main" val="198449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548680"/>
            <a:ext cx="8064896" cy="784830"/>
          </a:xfrm>
          <a:prstGeom prst="rect">
            <a:avLst/>
          </a:prstGeom>
        </p:spPr>
        <p:txBody>
          <a:bodyPr wrap="square">
            <a:spAutoFit/>
          </a:bodyPr>
          <a:lstStyle/>
          <a:p>
            <a:r>
              <a:rPr lang="en-GB" sz="1500" dirty="0" smtClean="0">
                <a:solidFill>
                  <a:prstClr val="black"/>
                </a:solidFill>
                <a:latin typeface="Arial" panose="020B0604020202020204" pitchFamily="34" charset="0"/>
                <a:cs typeface="Arial" panose="020B0604020202020204" pitchFamily="34" charset="0"/>
              </a:rPr>
              <a:t>The </a:t>
            </a:r>
            <a:r>
              <a:rPr lang="en-GB" sz="1500" dirty="0">
                <a:solidFill>
                  <a:prstClr val="black"/>
                </a:solidFill>
                <a:latin typeface="Arial" panose="020B0604020202020204" pitchFamily="34" charset="0"/>
                <a:cs typeface="Arial" panose="020B0604020202020204" pitchFamily="34" charset="0"/>
              </a:rPr>
              <a:t>neurotypical brain sorts through all the information that is entering it via the senses.  It categorises and filters the information to work out what is unimportant, and to give attention to what is important, dependent on the context.  (That word again!)  </a:t>
            </a:r>
            <a:endParaRPr lang="en-GB" sz="1500" dirty="0">
              <a:latin typeface="Arial" panose="020B0604020202020204" pitchFamily="34" charset="0"/>
              <a:cs typeface="Arial" panose="020B0604020202020204" pitchFamily="34" charset="0"/>
            </a:endParaRPr>
          </a:p>
        </p:txBody>
      </p:sp>
      <p:sp>
        <p:nvSpPr>
          <p:cNvPr id="2" name="Rectangle 1"/>
          <p:cNvSpPr/>
          <p:nvPr/>
        </p:nvSpPr>
        <p:spPr>
          <a:xfrm>
            <a:off x="1547664" y="1333510"/>
            <a:ext cx="6547530" cy="1708160"/>
          </a:xfrm>
          <a:prstGeom prst="rect">
            <a:avLst/>
          </a:prstGeom>
          <a:solidFill>
            <a:schemeClr val="accent5">
              <a:lumMod val="40000"/>
              <a:lumOff val="60000"/>
            </a:schemeClr>
          </a:solidFill>
        </p:spPr>
        <p:txBody>
          <a:bodyPr wrap="square">
            <a:spAutoFit/>
          </a:bodyPr>
          <a:lstStyle/>
          <a:p>
            <a:pPr marL="285750" lvl="0" indent="-285750">
              <a:buFont typeface="Wingdings" panose="05000000000000000000" pitchFamily="2" charset="2"/>
              <a:buChar char="Ø"/>
            </a:pPr>
            <a:r>
              <a:rPr lang="en-GB" sz="1500" dirty="0">
                <a:solidFill>
                  <a:prstClr val="black"/>
                </a:solidFill>
                <a:latin typeface="Arial" panose="020B0604020202020204" pitchFamily="34" charset="0"/>
                <a:cs typeface="Arial" panose="020B0604020202020204" pitchFamily="34" charset="0"/>
              </a:rPr>
              <a:t>We might have the radio on in the background whilst we are working, and not be aware of what’s on until our favourite (or least favourite!) song is played.  </a:t>
            </a:r>
            <a:endParaRPr lang="en-GB" sz="1500" dirty="0" smtClean="0">
              <a:solidFill>
                <a:prstClr val="black"/>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endParaRPr lang="en-GB" sz="1500" dirty="0">
              <a:solidFill>
                <a:prstClr val="black"/>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500" dirty="0">
                <a:solidFill>
                  <a:prstClr val="black"/>
                </a:solidFill>
                <a:latin typeface="Arial" panose="020B0604020202020204" pitchFamily="34" charset="0"/>
                <a:cs typeface="Arial" panose="020B0604020202020204" pitchFamily="34" charset="0"/>
              </a:rPr>
              <a:t>We might know that in a gallery, the pictures on the walls are what we pay attention </a:t>
            </a:r>
            <a:r>
              <a:rPr lang="en-GB" sz="1500" dirty="0" smtClean="0">
                <a:solidFill>
                  <a:prstClr val="black"/>
                </a:solidFill>
                <a:latin typeface="Arial" panose="020B0604020202020204" pitchFamily="34" charset="0"/>
                <a:cs typeface="Arial" panose="020B0604020202020204" pitchFamily="34" charset="0"/>
              </a:rPr>
              <a:t>to.  But </a:t>
            </a:r>
            <a:r>
              <a:rPr lang="en-GB" sz="1500" dirty="0">
                <a:solidFill>
                  <a:prstClr val="black"/>
                </a:solidFill>
                <a:latin typeface="Arial" panose="020B0604020202020204" pitchFamily="34" charset="0"/>
                <a:cs typeface="Arial" panose="020B0604020202020204" pitchFamily="34" charset="0"/>
              </a:rPr>
              <a:t>in a classroom with pictures on the walls, the most important thing is to pay attention to the teacher speaking</a:t>
            </a:r>
            <a:r>
              <a:rPr lang="en-GB" sz="1500" dirty="0" smtClean="0">
                <a:solidFill>
                  <a:prstClr val="black"/>
                </a:solidFill>
                <a:latin typeface="Arial" panose="020B0604020202020204" pitchFamily="34" charset="0"/>
                <a:cs typeface="Arial" panose="020B0604020202020204" pitchFamily="34" charset="0"/>
              </a:rPr>
              <a:t>.</a:t>
            </a:r>
            <a:endParaRPr lang="en-GB" sz="1500" dirty="0">
              <a:solidFill>
                <a:prstClr val="black"/>
              </a:solidFill>
              <a:latin typeface="Arial" panose="020B0604020202020204" pitchFamily="34" charset="0"/>
              <a:cs typeface="Arial" panose="020B0604020202020204" pitchFamily="34" charset="0"/>
            </a:endParaRPr>
          </a:p>
        </p:txBody>
      </p:sp>
      <p:sp>
        <p:nvSpPr>
          <p:cNvPr id="3" name="Rectangle 2"/>
          <p:cNvSpPr/>
          <p:nvPr/>
        </p:nvSpPr>
        <p:spPr>
          <a:xfrm>
            <a:off x="539552" y="3148226"/>
            <a:ext cx="8064896" cy="784830"/>
          </a:xfrm>
          <a:prstGeom prst="rect">
            <a:avLst/>
          </a:prstGeom>
        </p:spPr>
        <p:txBody>
          <a:bodyPr wrap="square">
            <a:spAutoFit/>
          </a:bodyPr>
          <a:lstStyle/>
          <a:p>
            <a:r>
              <a:rPr lang="en-GB" sz="1500" dirty="0">
                <a:solidFill>
                  <a:prstClr val="black"/>
                </a:solidFill>
                <a:latin typeface="Arial" panose="020B0604020202020204" pitchFamily="34" charset="0"/>
                <a:cs typeface="Arial" panose="020B0604020202020204" pitchFamily="34" charset="0"/>
              </a:rPr>
              <a:t>For some Autistic people, sensory information can all carry the same weight – all input is experienced as equally important.  The brain isn’t able to sort and categorise, leading to a feeling of being </a:t>
            </a:r>
            <a:r>
              <a:rPr lang="en-GB" sz="1500" dirty="0" smtClean="0">
                <a:solidFill>
                  <a:prstClr val="black"/>
                </a:solidFill>
                <a:latin typeface="Arial" panose="020B0604020202020204" pitchFamily="34" charset="0"/>
                <a:cs typeface="Arial" panose="020B0604020202020204" pitchFamily="34" charset="0"/>
              </a:rPr>
              <a:t>overwhelmed.  One autistic young man described it like this:</a:t>
            </a:r>
            <a:endParaRPr lang="en-GB" sz="1500" dirty="0"/>
          </a:p>
        </p:txBody>
      </p:sp>
      <p:sp>
        <p:nvSpPr>
          <p:cNvPr id="4" name="Rounded Rectangular Callout 3"/>
          <p:cNvSpPr/>
          <p:nvPr/>
        </p:nvSpPr>
        <p:spPr>
          <a:xfrm>
            <a:off x="2481168" y="3933056"/>
            <a:ext cx="5187175" cy="1872208"/>
          </a:xfrm>
          <a:prstGeom prst="wedgeRoundRectCallout">
            <a:avLst>
              <a:gd name="adj1" fmla="val -68311"/>
              <a:gd name="adj2" fmla="val 26225"/>
              <a:gd name="adj3" fmla="val 16667"/>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latin typeface="Arial" panose="020B0604020202020204" pitchFamily="34" charset="0"/>
                <a:cs typeface="Arial" panose="020B0604020202020204" pitchFamily="34" charset="0"/>
              </a:rPr>
              <a:t>Every little piece of information – the colour of the walls, the sound of the clock ticking, the pattern of sunlight through the blinds, the feel of the chair on my legs and the label of my t-shirt, your voice speaking – hits me with the same force.  It’s hard to work out what I’m supposed to be paying attention to.  And sometimes, that just gets too much.</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390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spcBef>
                <a:spcPts val="0"/>
              </a:spcBef>
            </a:pPr>
            <a:r>
              <a:rPr lang="en-GB" sz="1400" b="0" dirty="0" smtClean="0">
                <a:solidFill>
                  <a:prstClr val="black"/>
                </a:solidFill>
                <a:effectLst/>
                <a:latin typeface="Arial" panose="020B0604020202020204" pitchFamily="34" charset="0"/>
                <a:ea typeface="+mn-ea"/>
                <a:cs typeface="Arial" panose="020B0604020202020204" pitchFamily="34" charset="0"/>
              </a:rPr>
              <a:t>.</a:t>
            </a:r>
            <a:r>
              <a:rPr lang="en-GB" sz="1400" b="0" dirty="0">
                <a:solidFill>
                  <a:prstClr val="black"/>
                </a:solidFill>
                <a:effectLst/>
                <a:latin typeface="Arial" panose="020B0604020202020204" pitchFamily="34" charset="0"/>
                <a:ea typeface="+mn-ea"/>
                <a:cs typeface="Arial" panose="020B0604020202020204" pitchFamily="34" charset="0"/>
              </a:rPr>
              <a:t/>
            </a:r>
            <a:br>
              <a:rPr lang="en-GB" sz="1400" b="0" dirty="0">
                <a:solidFill>
                  <a:prstClr val="black"/>
                </a:solidFill>
                <a:effectLst/>
                <a:latin typeface="Arial" panose="020B0604020202020204" pitchFamily="34" charset="0"/>
                <a:ea typeface="+mn-ea"/>
                <a:cs typeface="Arial" panose="020B0604020202020204" pitchFamily="34" charset="0"/>
              </a:rPr>
            </a:br>
            <a:endParaRPr lang="en-GB" dirty="0"/>
          </a:p>
        </p:txBody>
      </p:sp>
      <p:sp>
        <p:nvSpPr>
          <p:cNvPr id="3" name="Rectangle 2"/>
          <p:cNvSpPr/>
          <p:nvPr/>
        </p:nvSpPr>
        <p:spPr>
          <a:xfrm>
            <a:off x="4211960" y="2521059"/>
            <a:ext cx="4392488" cy="1938992"/>
          </a:xfrm>
          <a:prstGeom prst="rect">
            <a:avLst/>
          </a:prstGeom>
          <a:solidFill>
            <a:schemeClr val="accent2">
              <a:lumMod val="60000"/>
              <a:lumOff val="40000"/>
            </a:schemeClr>
          </a:solidFill>
        </p:spPr>
        <p:txBody>
          <a:bodyPr wrap="square">
            <a:spAutoFit/>
          </a:bodyPr>
          <a:lstStyle/>
          <a:p>
            <a:r>
              <a:rPr lang="en-GB" sz="1500" b="1" dirty="0">
                <a:latin typeface="Arial" panose="020B0604020202020204" pitchFamily="34" charset="0"/>
                <a:cs typeface="Arial" panose="020B0604020202020204" pitchFamily="34" charset="0"/>
              </a:rPr>
              <a:t>Over-sensitivity</a:t>
            </a:r>
            <a:r>
              <a:rPr lang="en-GB" sz="1500" dirty="0">
                <a:latin typeface="Arial" panose="020B0604020202020204" pitchFamily="34" charset="0"/>
                <a:cs typeface="Arial" panose="020B0604020202020204" pitchFamily="34" charset="0"/>
              </a:rPr>
              <a:t> could lead to:</a:t>
            </a:r>
          </a:p>
          <a:p>
            <a:pPr marL="285750" indent="-285750">
              <a:buFont typeface="Wingdings" panose="05000000000000000000" pitchFamily="2" charset="2"/>
              <a:buChar char="Ø"/>
            </a:pPr>
            <a:r>
              <a:rPr lang="en-GB" sz="1500" dirty="0">
                <a:latin typeface="Arial" panose="020B0604020202020204" pitchFamily="34" charset="0"/>
                <a:cs typeface="Arial" panose="020B0604020202020204" pitchFamily="34" charset="0"/>
              </a:rPr>
              <a:t>Difficulty sleeping because of light sensitivity.</a:t>
            </a:r>
          </a:p>
          <a:p>
            <a:pPr marL="285750" indent="-285750">
              <a:buFont typeface="Wingdings" panose="05000000000000000000" pitchFamily="2" charset="2"/>
              <a:buChar char="Ø"/>
            </a:pPr>
            <a:r>
              <a:rPr lang="en-GB" sz="1500" dirty="0">
                <a:latin typeface="Arial" panose="020B0604020202020204" pitchFamily="34" charset="0"/>
                <a:cs typeface="Arial" panose="020B0604020202020204" pitchFamily="34" charset="0"/>
              </a:rPr>
              <a:t>Difficulty wearing particular clothes, because of the feel of them.</a:t>
            </a:r>
          </a:p>
          <a:p>
            <a:pPr marL="285750" indent="-285750">
              <a:buFont typeface="Wingdings" panose="05000000000000000000" pitchFamily="2" charset="2"/>
              <a:buChar char="Ø"/>
            </a:pPr>
            <a:r>
              <a:rPr lang="en-GB" sz="1500" dirty="0">
                <a:latin typeface="Arial" panose="020B0604020202020204" pitchFamily="34" charset="0"/>
                <a:cs typeface="Arial" panose="020B0604020202020204" pitchFamily="34" charset="0"/>
              </a:rPr>
              <a:t>Difficulty with toileting because of odour or feel of toilet seat.</a:t>
            </a:r>
          </a:p>
          <a:p>
            <a:pPr marL="285750" indent="-285750">
              <a:buFont typeface="Wingdings" panose="05000000000000000000" pitchFamily="2" charset="2"/>
              <a:buChar char="Ø"/>
            </a:pPr>
            <a:r>
              <a:rPr lang="en-GB" sz="1500" dirty="0">
                <a:latin typeface="Arial" panose="020B0604020202020204" pitchFamily="34" charset="0"/>
                <a:cs typeface="Arial" panose="020B0604020202020204" pitchFamily="34" charset="0"/>
              </a:rPr>
              <a:t>Having a limited diet due to difficulty with tastes and textures.</a:t>
            </a:r>
          </a:p>
        </p:txBody>
      </p:sp>
      <p:sp>
        <p:nvSpPr>
          <p:cNvPr id="4" name="Rectangle 3"/>
          <p:cNvSpPr/>
          <p:nvPr/>
        </p:nvSpPr>
        <p:spPr>
          <a:xfrm>
            <a:off x="549823" y="2521059"/>
            <a:ext cx="3662137" cy="1938992"/>
          </a:xfrm>
          <a:prstGeom prst="rect">
            <a:avLst/>
          </a:prstGeom>
          <a:solidFill>
            <a:schemeClr val="accent5">
              <a:lumMod val="40000"/>
              <a:lumOff val="60000"/>
            </a:schemeClr>
          </a:solidFill>
        </p:spPr>
        <p:txBody>
          <a:bodyPr wrap="square">
            <a:spAutoFit/>
          </a:bodyPr>
          <a:lstStyle/>
          <a:p>
            <a:r>
              <a:rPr lang="en-GB" sz="1500" b="1" dirty="0">
                <a:latin typeface="Arial" panose="020B0604020202020204" pitchFamily="34" charset="0"/>
                <a:cs typeface="Arial" panose="020B0604020202020204" pitchFamily="34" charset="0"/>
              </a:rPr>
              <a:t>Under-sensitivity</a:t>
            </a:r>
            <a:r>
              <a:rPr lang="en-GB" sz="1500" dirty="0">
                <a:latin typeface="Arial" panose="020B0604020202020204" pitchFamily="34" charset="0"/>
                <a:cs typeface="Arial" panose="020B0604020202020204" pitchFamily="34" charset="0"/>
              </a:rPr>
              <a:t> could lead to:</a:t>
            </a:r>
          </a:p>
          <a:p>
            <a:pPr marL="285750" indent="-285750">
              <a:buFont typeface="Wingdings" panose="05000000000000000000" pitchFamily="2" charset="2"/>
              <a:buChar char="Ø"/>
            </a:pPr>
            <a:r>
              <a:rPr lang="en-GB" sz="1500" dirty="0">
                <a:latin typeface="Arial" panose="020B0604020202020204" pitchFamily="34" charset="0"/>
                <a:cs typeface="Arial" panose="020B0604020202020204" pitchFamily="34" charset="0"/>
              </a:rPr>
              <a:t>Failure to recognise own body </a:t>
            </a:r>
            <a:r>
              <a:rPr lang="en-GB" sz="1500" dirty="0" smtClean="0">
                <a:latin typeface="Arial" panose="020B0604020202020204" pitchFamily="34" charset="0"/>
                <a:cs typeface="Arial" panose="020B0604020202020204" pitchFamily="34" charset="0"/>
              </a:rPr>
              <a:t>odour.</a:t>
            </a:r>
            <a:endParaRPr lang="en-GB" sz="15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500" dirty="0">
                <a:latin typeface="Arial" panose="020B0604020202020204" pitchFamily="34" charset="0"/>
                <a:cs typeface="Arial" panose="020B0604020202020204" pitchFamily="34" charset="0"/>
              </a:rPr>
              <a:t>Having very high pain threshold, and unawareness of </a:t>
            </a:r>
            <a:r>
              <a:rPr lang="en-GB" sz="1500" dirty="0" smtClean="0">
                <a:latin typeface="Arial" panose="020B0604020202020204" pitchFamily="34" charset="0"/>
                <a:cs typeface="Arial" panose="020B0604020202020204" pitchFamily="34" charset="0"/>
              </a:rPr>
              <a:t>injury.</a:t>
            </a:r>
            <a:endParaRPr lang="en-GB" sz="15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500" dirty="0">
                <a:latin typeface="Arial" panose="020B0604020202020204" pitchFamily="34" charset="0"/>
                <a:cs typeface="Arial" panose="020B0604020202020204" pitchFamily="34" charset="0"/>
              </a:rPr>
              <a:t>Need to rock, spin or swing to get sense of own </a:t>
            </a:r>
            <a:r>
              <a:rPr lang="en-GB" sz="1500" dirty="0" smtClean="0">
                <a:latin typeface="Arial" panose="020B0604020202020204" pitchFamily="34" charset="0"/>
                <a:cs typeface="Arial" panose="020B0604020202020204" pitchFamily="34" charset="0"/>
              </a:rPr>
              <a:t>body.</a:t>
            </a:r>
          </a:p>
          <a:p>
            <a:pPr marL="285750" indent="-285750">
              <a:buFont typeface="Wingdings" panose="05000000000000000000" pitchFamily="2" charset="2"/>
              <a:buChar char="Ø"/>
            </a:pPr>
            <a:r>
              <a:rPr lang="en-GB" sz="1500" dirty="0" smtClean="0">
                <a:latin typeface="Arial" panose="020B0604020202020204" pitchFamily="34" charset="0"/>
                <a:cs typeface="Arial" panose="020B0604020202020204" pitchFamily="34" charset="0"/>
              </a:rPr>
              <a:t>Eating non-edible items.</a:t>
            </a:r>
          </a:p>
          <a:p>
            <a:endParaRPr lang="en-GB" sz="1500" dirty="0">
              <a:latin typeface="Arial" panose="020B0604020202020204" pitchFamily="34" charset="0"/>
              <a:cs typeface="Arial" panose="020B0604020202020204" pitchFamily="34" charset="0"/>
            </a:endParaRP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00095" y="983486"/>
            <a:ext cx="1662099" cy="144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987824" y="1082429"/>
            <a:ext cx="5616624" cy="1246495"/>
          </a:xfrm>
          <a:prstGeom prst="rect">
            <a:avLst/>
          </a:prstGeom>
        </p:spPr>
        <p:txBody>
          <a:bodyPr wrap="square">
            <a:spAutoFit/>
          </a:bodyPr>
          <a:lstStyle/>
          <a:p>
            <a:pPr lvl="0"/>
            <a:r>
              <a:rPr lang="en-GB" sz="1500" dirty="0">
                <a:solidFill>
                  <a:prstClr val="black"/>
                </a:solidFill>
                <a:latin typeface="Arial" panose="020B0604020202020204" pitchFamily="34" charset="0"/>
                <a:cs typeface="Arial" panose="020B0604020202020204" pitchFamily="34" charset="0"/>
              </a:rPr>
              <a:t>The noise of </a:t>
            </a:r>
            <a:r>
              <a:rPr lang="en-GB" sz="1500" dirty="0" smtClean="0">
                <a:solidFill>
                  <a:prstClr val="black"/>
                </a:solidFill>
                <a:latin typeface="Arial" panose="020B0604020202020204" pitchFamily="34" charset="0"/>
                <a:cs typeface="Arial" panose="020B0604020202020204" pitchFamily="34" charset="0"/>
              </a:rPr>
              <a:t>chalk </a:t>
            </a:r>
            <a:r>
              <a:rPr lang="en-GB" sz="1500" dirty="0">
                <a:solidFill>
                  <a:prstClr val="black"/>
                </a:solidFill>
                <a:latin typeface="Arial" panose="020B0604020202020204" pitchFamily="34" charset="0"/>
                <a:cs typeface="Arial" panose="020B0604020202020204" pitchFamily="34" charset="0"/>
              </a:rPr>
              <a:t>on a chalkboard is one that many neurotypical people are oversensitive to  – </a:t>
            </a:r>
            <a:r>
              <a:rPr lang="en-GB" sz="1500" dirty="0" smtClean="0">
                <a:solidFill>
                  <a:prstClr val="black"/>
                </a:solidFill>
                <a:latin typeface="Arial" panose="020B0604020202020204" pitchFamily="34" charset="0"/>
                <a:cs typeface="Arial" panose="020B0604020202020204" pitchFamily="34" charset="0"/>
              </a:rPr>
              <a:t>often speaking </a:t>
            </a:r>
            <a:r>
              <a:rPr lang="en-GB" sz="1500" dirty="0">
                <a:solidFill>
                  <a:prstClr val="black"/>
                </a:solidFill>
                <a:latin typeface="Arial" panose="020B0604020202020204" pitchFamily="34" charset="0"/>
                <a:cs typeface="Arial" panose="020B0604020202020204" pitchFamily="34" charset="0"/>
              </a:rPr>
              <a:t>of it as affecting us </a:t>
            </a:r>
            <a:r>
              <a:rPr lang="en-GB" sz="1500" dirty="0" smtClean="0">
                <a:solidFill>
                  <a:prstClr val="black"/>
                </a:solidFill>
                <a:latin typeface="Arial" panose="020B0604020202020204" pitchFamily="34" charset="0"/>
                <a:cs typeface="Arial" panose="020B0604020202020204" pitchFamily="34" charset="0"/>
              </a:rPr>
              <a:t>physically </a:t>
            </a:r>
            <a:r>
              <a:rPr lang="en-GB" sz="1500" dirty="0">
                <a:solidFill>
                  <a:prstClr val="black"/>
                </a:solidFill>
                <a:latin typeface="Arial" panose="020B0604020202020204" pitchFamily="34" charset="0"/>
                <a:cs typeface="Arial" panose="020B0604020202020204" pitchFamily="34" charset="0"/>
              </a:rPr>
              <a:t>by “setting our teeth on edge” or as an “excruciating” sound.  For Autistic people this effect can be magnified and triggered by a wide range of sensory inputs.</a:t>
            </a:r>
          </a:p>
        </p:txBody>
      </p:sp>
      <p:sp>
        <p:nvSpPr>
          <p:cNvPr id="7" name="Rectangle 6"/>
          <p:cNvSpPr/>
          <p:nvPr/>
        </p:nvSpPr>
        <p:spPr>
          <a:xfrm>
            <a:off x="562487" y="548680"/>
            <a:ext cx="7808519" cy="338554"/>
          </a:xfrm>
          <a:prstGeom prst="rect">
            <a:avLst/>
          </a:prstGeom>
        </p:spPr>
        <p:txBody>
          <a:bodyPr wrap="square">
            <a:spAutoFit/>
          </a:bodyPr>
          <a:lstStyle/>
          <a:p>
            <a:pPr lvl="0"/>
            <a:r>
              <a:rPr lang="en-GB" sz="1600" dirty="0" smtClean="0">
                <a:solidFill>
                  <a:prstClr val="black"/>
                </a:solidFill>
                <a:latin typeface="Arial" panose="020B0604020202020204" pitchFamily="34" charset="0"/>
                <a:cs typeface="Arial" panose="020B0604020202020204" pitchFamily="34" charset="0"/>
              </a:rPr>
              <a:t>For other people, </a:t>
            </a:r>
            <a:r>
              <a:rPr lang="en-GB" sz="1600" dirty="0">
                <a:solidFill>
                  <a:prstClr val="black"/>
                </a:solidFill>
                <a:latin typeface="Arial" panose="020B0604020202020204" pitchFamily="34" charset="0"/>
                <a:cs typeface="Arial" panose="020B0604020202020204" pitchFamily="34" charset="0"/>
              </a:rPr>
              <a:t>particular senses can be over- or under-sensitive.  </a:t>
            </a:r>
          </a:p>
        </p:txBody>
      </p:sp>
      <p:sp>
        <p:nvSpPr>
          <p:cNvPr id="8" name="TextBox 7"/>
          <p:cNvSpPr txBox="1"/>
          <p:nvPr/>
        </p:nvSpPr>
        <p:spPr>
          <a:xfrm>
            <a:off x="3923928" y="4820020"/>
            <a:ext cx="4608512" cy="954107"/>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Click on the image to watch a short video exploring what being in a café is like for one Autistic young woman with sensory differences.  The video will open in </a:t>
            </a:r>
            <a:r>
              <a:rPr lang="en-GB" sz="1400" dirty="0" err="1" smtClean="0">
                <a:latin typeface="Arial" panose="020B0604020202020204" pitchFamily="34" charset="0"/>
                <a:cs typeface="Arial" panose="020B0604020202020204" pitchFamily="34" charset="0"/>
              </a:rPr>
              <a:t>Youtube</a:t>
            </a:r>
            <a:r>
              <a:rPr lang="en-GB" sz="1400" dirty="0" smtClean="0">
                <a:latin typeface="Arial" panose="020B0604020202020204" pitchFamily="34" charset="0"/>
                <a:cs typeface="Arial" panose="020B0604020202020204" pitchFamily="34" charset="0"/>
              </a:rPr>
              <a:t> in another window.</a:t>
            </a:r>
            <a:endParaRPr lang="en-GB" sz="1400" dirty="0">
              <a:latin typeface="Arial" panose="020B0604020202020204" pitchFamily="34" charset="0"/>
              <a:cs typeface="Arial" panose="020B0604020202020204" pitchFamily="34" charset="0"/>
            </a:endParaRPr>
          </a:p>
        </p:txBody>
      </p:sp>
      <p:pic>
        <p:nvPicPr>
          <p:cNvPr id="9" name="Picture 3">
            <a:hlinkClick r:id="rId4"/>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443428" y="4748776"/>
            <a:ext cx="1278253" cy="1025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505236" y="4423591"/>
            <a:ext cx="8099212" cy="784830"/>
          </a:xfrm>
          <a:prstGeom prst="rect">
            <a:avLst/>
          </a:prstGeom>
        </p:spPr>
        <p:txBody>
          <a:bodyPr wrap="square">
            <a:spAutoFit/>
          </a:bodyPr>
          <a:lstStyle/>
          <a:p>
            <a:pPr lvl="0"/>
            <a:r>
              <a:rPr lang="en-GB" sz="1500" dirty="0">
                <a:solidFill>
                  <a:prstClr val="black"/>
                </a:solidFill>
                <a:latin typeface="Arial" panose="020B0604020202020204" pitchFamily="34" charset="0"/>
                <a:cs typeface="Arial" panose="020B0604020202020204" pitchFamily="34" charset="0"/>
              </a:rPr>
              <a:t>These differences in processing sensory information can lead to stress, anxiety and even physical pain.  </a:t>
            </a:r>
          </a:p>
          <a:p>
            <a:pPr lvl="0"/>
            <a:endParaRPr lang="en-GB" sz="15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79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4878" y="1230869"/>
            <a:ext cx="3912745" cy="3093154"/>
          </a:xfrm>
          <a:prstGeom prst="rect">
            <a:avLst/>
          </a:prstGeom>
        </p:spPr>
        <p:txBody>
          <a:bodyPr wrap="square" anchor="ctr">
            <a:spAutoFit/>
          </a:bodyPr>
          <a:lstStyle/>
          <a:p>
            <a:pPr marL="285750" indent="-285750">
              <a:buFont typeface="Wingdings" panose="05000000000000000000" pitchFamily="2" charset="2"/>
              <a:buChar char="Ø"/>
            </a:pPr>
            <a:r>
              <a:rPr lang="en-GB" sz="1500" dirty="0">
                <a:latin typeface="Arial" panose="020B0604020202020204" pitchFamily="34" charset="0"/>
                <a:cs typeface="Arial" panose="020B0604020202020204" pitchFamily="34" charset="0"/>
              </a:rPr>
              <a:t>Some people may use stimming to compensate for under-sensitivity or to provide a focus of attention when feeling overwhelmed by sensory </a:t>
            </a:r>
            <a:r>
              <a:rPr lang="en-GB" sz="1500" dirty="0" smtClean="0">
                <a:latin typeface="Arial" panose="020B0604020202020204" pitchFamily="34" charset="0"/>
                <a:cs typeface="Arial" panose="020B0604020202020204" pitchFamily="34" charset="0"/>
              </a:rPr>
              <a:t>inputs.</a:t>
            </a:r>
          </a:p>
          <a:p>
            <a:endParaRPr lang="en-GB" sz="15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500" dirty="0" smtClean="0">
                <a:latin typeface="Arial" panose="020B0604020202020204" pitchFamily="34" charset="0"/>
                <a:cs typeface="Arial" panose="020B0604020202020204" pitchFamily="34" charset="0"/>
              </a:rPr>
              <a:t>Some </a:t>
            </a:r>
            <a:r>
              <a:rPr lang="en-GB" sz="1500" dirty="0">
                <a:latin typeface="Arial" panose="020B0604020202020204" pitchFamily="34" charset="0"/>
                <a:cs typeface="Arial" panose="020B0604020202020204" pitchFamily="34" charset="0"/>
              </a:rPr>
              <a:t>people might avoid particular places or activities because of sensory issues</a:t>
            </a:r>
            <a:r>
              <a:rPr lang="en-GB" sz="1500" dirty="0" smtClean="0">
                <a:latin typeface="Arial" panose="020B0604020202020204" pitchFamily="34" charset="0"/>
                <a:cs typeface="Arial" panose="020B0604020202020204" pitchFamily="34" charset="0"/>
              </a:rPr>
              <a:t>.</a:t>
            </a:r>
          </a:p>
          <a:p>
            <a:endParaRPr lang="en-GB" sz="15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500" dirty="0" smtClean="0">
                <a:latin typeface="Arial" panose="020B0604020202020204" pitchFamily="34" charset="0"/>
                <a:cs typeface="Arial" panose="020B0604020202020204" pitchFamily="34" charset="0"/>
              </a:rPr>
              <a:t>Others might become overstimulated to the point that they can’t function, and their brain goes into </a:t>
            </a:r>
            <a:r>
              <a:rPr lang="en-GB" sz="1500" b="1" dirty="0" smtClean="0">
                <a:solidFill>
                  <a:schemeClr val="accent4">
                    <a:lumMod val="50000"/>
                  </a:schemeClr>
                </a:solidFill>
                <a:latin typeface="Arial" panose="020B0604020202020204" pitchFamily="34" charset="0"/>
                <a:cs typeface="Arial" panose="020B0604020202020204" pitchFamily="34" charset="0"/>
              </a:rPr>
              <a:t>meltdown</a:t>
            </a:r>
            <a:r>
              <a:rPr lang="en-GB" sz="1500" dirty="0" smtClean="0">
                <a:latin typeface="Arial" panose="020B0604020202020204" pitchFamily="34" charset="0"/>
                <a:cs typeface="Arial" panose="020B0604020202020204" pitchFamily="34" charset="0"/>
              </a:rPr>
              <a:t> or </a:t>
            </a:r>
            <a:r>
              <a:rPr lang="en-GB" sz="1500" b="1" dirty="0" smtClean="0">
                <a:solidFill>
                  <a:schemeClr val="accent4">
                    <a:lumMod val="50000"/>
                  </a:schemeClr>
                </a:solidFill>
                <a:latin typeface="Arial" panose="020B0604020202020204" pitchFamily="34" charset="0"/>
                <a:cs typeface="Arial" panose="020B0604020202020204" pitchFamily="34" charset="0"/>
              </a:rPr>
              <a:t>shutdown</a:t>
            </a:r>
            <a:r>
              <a:rPr lang="en-GB" sz="1500" dirty="0" smtClean="0">
                <a:latin typeface="Arial" panose="020B0604020202020204" pitchFamily="34" charset="0"/>
                <a:cs typeface="Arial" panose="020B0604020202020204" pitchFamily="34" charset="0"/>
              </a:rPr>
              <a:t> mode.  </a:t>
            </a:r>
            <a:endParaRPr lang="en-GB" sz="1500" dirty="0">
              <a:latin typeface="Arial" panose="020B0604020202020204" pitchFamily="34" charset="0"/>
              <a:cs typeface="Arial" panose="020B0604020202020204" pitchFamily="34" charset="0"/>
            </a:endParaRPr>
          </a:p>
        </p:txBody>
      </p:sp>
      <p:sp>
        <p:nvSpPr>
          <p:cNvPr id="7" name="TextBox 6"/>
          <p:cNvSpPr txBox="1"/>
          <p:nvPr/>
        </p:nvSpPr>
        <p:spPr>
          <a:xfrm>
            <a:off x="587247" y="476672"/>
            <a:ext cx="7596844" cy="584775"/>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Different people may have different strategies for coping with sensory differences, and varied levels of ability to do so.</a:t>
            </a:r>
            <a:endParaRPr lang="en-GB" sz="1600" dirty="0">
              <a:latin typeface="Arial" panose="020B0604020202020204" pitchFamily="34" charset="0"/>
              <a:cs typeface="Arial" panose="020B0604020202020204" pitchFamily="34" charset="0"/>
            </a:endParaRPr>
          </a:p>
        </p:txBody>
      </p:sp>
      <p:sp>
        <p:nvSpPr>
          <p:cNvPr id="8" name="Rounded Rectangle 7"/>
          <p:cNvSpPr/>
          <p:nvPr/>
        </p:nvSpPr>
        <p:spPr>
          <a:xfrm>
            <a:off x="587247" y="4725144"/>
            <a:ext cx="7776864" cy="940748"/>
          </a:xfrm>
          <a:prstGeom prst="round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latin typeface="Arial" panose="020B0604020202020204" pitchFamily="34" charset="0"/>
                <a:cs typeface="Arial" panose="020B0604020202020204" pitchFamily="34" charset="0"/>
              </a:rPr>
              <a:t>It’s important to remember that behaviour that is seen as challenging, may be due to an inability to manage overwhelming sensory and social information</a:t>
            </a:r>
            <a:r>
              <a:rPr lang="en-GB" sz="1600" b="1" dirty="0" smtClean="0">
                <a:solidFill>
                  <a:schemeClr val="tx1"/>
                </a:solidFill>
                <a:effectLst/>
                <a:latin typeface="Arial" panose="020B0604020202020204" pitchFamily="34" charset="0"/>
                <a:cs typeface="Arial" panose="020B0604020202020204" pitchFamily="34" charset="0"/>
              </a:rPr>
              <a:t>.  If so, the individual is unlikely to be able to control their behaviour.</a:t>
            </a:r>
            <a:endParaRPr lang="en-GB" sz="1600" b="1" dirty="0">
              <a:solidFill>
                <a:schemeClr val="tx1"/>
              </a:solidFill>
              <a:latin typeface="Arial" panose="020B0604020202020204" pitchFamily="34" charset="0"/>
              <a:cs typeface="Arial" panose="020B0604020202020204" pitchFamily="34" charset="0"/>
            </a:endParaRPr>
          </a:p>
        </p:txBody>
      </p:sp>
      <p:sp>
        <p:nvSpPr>
          <p:cNvPr id="2" name="Rounded Rectangle 1"/>
          <p:cNvSpPr/>
          <p:nvPr/>
        </p:nvSpPr>
        <p:spPr>
          <a:xfrm>
            <a:off x="4635985" y="1138320"/>
            <a:ext cx="3896455" cy="3185703"/>
          </a:xfrm>
          <a:prstGeom prst="roundRect">
            <a:avLst/>
          </a:prstGeom>
          <a:solidFill>
            <a:schemeClr val="accent5">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GB" sz="1500" b="1" dirty="0" smtClean="0">
                <a:solidFill>
                  <a:schemeClr val="accent4">
                    <a:lumMod val="50000"/>
                  </a:schemeClr>
                </a:solidFill>
                <a:latin typeface="Arial" panose="020B0604020202020204" pitchFamily="34" charset="0"/>
                <a:cs typeface="Arial" panose="020B0604020202020204" pitchFamily="34" charset="0"/>
              </a:rPr>
              <a:t>Meltdown: </a:t>
            </a:r>
            <a:r>
              <a:rPr lang="en-GB" sz="1500" dirty="0" smtClean="0">
                <a:solidFill>
                  <a:schemeClr val="tx1"/>
                </a:solidFill>
                <a:latin typeface="Arial" panose="020B0604020202020204" pitchFamily="34" charset="0"/>
                <a:cs typeface="Arial" panose="020B0604020202020204" pitchFamily="34" charset="0"/>
              </a:rPr>
              <a:t>an intense response to overwhelming situations, which causes someone to temporarily lose control of their behaviour.  Meltdowns are not like temper tantrums – they aren’t a strategy to achieve a goal, but completely out-with an individual’s control.</a:t>
            </a:r>
          </a:p>
          <a:p>
            <a:endParaRPr lang="en-GB" sz="1500" b="1" dirty="0">
              <a:solidFill>
                <a:schemeClr val="tx1"/>
              </a:solidFill>
              <a:latin typeface="Arial" panose="020B0604020202020204" pitchFamily="34" charset="0"/>
              <a:cs typeface="Arial" panose="020B0604020202020204" pitchFamily="34" charset="0"/>
            </a:endParaRPr>
          </a:p>
          <a:p>
            <a:r>
              <a:rPr lang="en-GB" sz="1500" b="1" dirty="0" smtClean="0">
                <a:solidFill>
                  <a:schemeClr val="accent4">
                    <a:lumMod val="50000"/>
                  </a:schemeClr>
                </a:solidFill>
                <a:latin typeface="Arial" panose="020B0604020202020204" pitchFamily="34" charset="0"/>
                <a:cs typeface="Arial" panose="020B0604020202020204" pitchFamily="34" charset="0"/>
              </a:rPr>
              <a:t>Shutdown: </a:t>
            </a:r>
            <a:r>
              <a:rPr lang="en-GB" sz="1500" dirty="0" smtClean="0">
                <a:solidFill>
                  <a:schemeClr val="tx1"/>
                </a:solidFill>
                <a:latin typeface="Arial" panose="020B0604020202020204" pitchFamily="34" charset="0"/>
                <a:cs typeface="Arial" panose="020B0604020202020204" pitchFamily="34" charset="0"/>
              </a:rPr>
              <a:t>a stress response which results in withdrawal and unresponsiveness.  Again, out-with an individual’s control.</a:t>
            </a:r>
            <a:endParaRPr lang="en-GB" sz="15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905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548680"/>
            <a:ext cx="8183880" cy="792088"/>
          </a:xfrm>
        </p:spPr>
        <p:txBody>
          <a:bodyPr anchor="t">
            <a:normAutofit fontScale="90000"/>
          </a:bodyPr>
          <a:lstStyle/>
          <a:p>
            <a:r>
              <a:rPr lang="en-GB" dirty="0" smtClean="0">
                <a:solidFill>
                  <a:schemeClr val="accent2">
                    <a:lumMod val="50000"/>
                  </a:schemeClr>
                </a:solidFill>
                <a:effectLst/>
              </a:rPr>
              <a:t>Simple ways to make a difference</a:t>
            </a:r>
            <a:endParaRPr lang="en-GB" dirty="0">
              <a:solidFill>
                <a:schemeClr val="accent2">
                  <a:lumMod val="50000"/>
                </a:schemeClr>
              </a:solidFill>
              <a:effectLst/>
            </a:endParaRPr>
          </a:p>
        </p:txBody>
      </p:sp>
      <p:sp>
        <p:nvSpPr>
          <p:cNvPr id="3" name="TextBox 2"/>
          <p:cNvSpPr txBox="1"/>
          <p:nvPr/>
        </p:nvSpPr>
        <p:spPr>
          <a:xfrm>
            <a:off x="611560" y="1484784"/>
            <a:ext cx="7848872" cy="3539430"/>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We’ve learned that Autism is a complex condition, which impacts on individuals in very different ways, and to very different degrees.  It is a Spectrum of differences in three or four key aspects of experiencing and interacting with the environment and with other people.</a:t>
            </a:r>
          </a:p>
          <a:p>
            <a:endParaRPr lang="en-GB"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For some individuals, the degree of impact is severe, and specialist knowledge and interventions are required for them to be able to fulfil their potential.  </a:t>
            </a:r>
          </a:p>
          <a:p>
            <a:endParaRPr lang="en-GB"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For many others, if the people around them make simple changes in their communication and interaction styles, this can make a vital difference to their quality of life, self-esteem and inclusion.</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On the next </a:t>
            </a:r>
            <a:r>
              <a:rPr lang="en-GB" sz="1600" dirty="0" smtClean="0">
                <a:latin typeface="Arial" panose="020B0604020202020204" pitchFamily="34" charset="0"/>
                <a:cs typeface="Arial" panose="020B0604020202020204" pitchFamily="34" charset="0"/>
              </a:rPr>
              <a:t>pages of this module </a:t>
            </a:r>
            <a:r>
              <a:rPr lang="en-GB" sz="1600" dirty="0">
                <a:latin typeface="Arial" panose="020B0604020202020204" pitchFamily="34" charset="0"/>
                <a:cs typeface="Arial" panose="020B0604020202020204" pitchFamily="34" charset="0"/>
              </a:rPr>
              <a:t>we’ll look at some </a:t>
            </a:r>
            <a:r>
              <a:rPr lang="en-GB" sz="1600" dirty="0" smtClean="0">
                <a:latin typeface="Arial" panose="020B0604020202020204" pitchFamily="34" charset="0"/>
                <a:cs typeface="Arial" panose="020B0604020202020204" pitchFamily="34" charset="0"/>
              </a:rPr>
              <a:t>ways </a:t>
            </a:r>
            <a:r>
              <a:rPr lang="en-GB" sz="1600" dirty="0">
                <a:latin typeface="Arial" panose="020B0604020202020204" pitchFamily="34" charset="0"/>
                <a:cs typeface="Arial" panose="020B0604020202020204" pitchFamily="34" charset="0"/>
              </a:rPr>
              <a:t>that everyone can make a positive difference for Autistic people</a:t>
            </a:r>
            <a:r>
              <a:rPr lang="en-GB" sz="1600" dirty="0" smtClean="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301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2754632"/>
          </a:xfrm>
        </p:spPr>
        <p:txBody>
          <a:bodyPr>
            <a:noAutofit/>
          </a:bodyPr>
          <a:lstStyle/>
          <a:p>
            <a:pPr marL="0" indent="0">
              <a:buNone/>
            </a:pPr>
            <a:r>
              <a:rPr lang="en-GB" sz="1600" dirty="0" smtClean="0">
                <a:latin typeface="Arial" panose="020B0604020202020204" pitchFamily="34" charset="0"/>
                <a:cs typeface="Arial" panose="020B0604020202020204" pitchFamily="34" charset="0"/>
              </a:rPr>
              <a:t>This is the first of a series of learning modules on Autism.</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dirty="0" smtClean="0">
                <a:latin typeface="Arial" panose="020B0604020202020204" pitchFamily="34" charset="0"/>
                <a:cs typeface="Arial" panose="020B0604020202020204" pitchFamily="34" charset="0"/>
              </a:rPr>
              <a:t>Autism Aware is suitable for anyone with an interest in learning more about Autism.  You may have a job which involves interacting with members of the public, some of whom may be Autistic, or you may have a family member, friend or colleague who is Autistic.</a:t>
            </a:r>
          </a:p>
          <a:p>
            <a:pPr marL="0" indent="0">
              <a:buNone/>
            </a:pPr>
            <a:endParaRPr lang="en-GB" sz="1600" dirty="0" smtClean="0">
              <a:latin typeface="Arial" panose="020B0604020202020204" pitchFamily="34" charset="0"/>
              <a:cs typeface="Arial" panose="020B0604020202020204" pitchFamily="34" charset="0"/>
            </a:endParaRPr>
          </a:p>
          <a:p>
            <a:pPr marL="0" indent="0">
              <a:buNone/>
            </a:pPr>
            <a:r>
              <a:rPr lang="en-GB" sz="1600" dirty="0" smtClean="0">
                <a:latin typeface="Arial" panose="020B0604020202020204" pitchFamily="34" charset="0"/>
                <a:cs typeface="Arial" panose="020B0604020202020204" pitchFamily="34" charset="0"/>
              </a:rPr>
              <a:t>The modules have been created with advice and guidance from Autistic people, parents and carers from the Scottish Borders.  You will learn some information about Autism.  Perhaps more importantly, the modules have been designed to give you insight and empathy </a:t>
            </a:r>
            <a:r>
              <a:rPr lang="en-GB" sz="1600" dirty="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as to how Autistic people may experience the world, and the challenges they may face.</a:t>
            </a:r>
            <a:endParaRPr lang="en-GB" sz="1100" dirty="0">
              <a:latin typeface="Arial" panose="020B0604020202020204" pitchFamily="34" charset="0"/>
              <a:cs typeface="Arial" panose="020B0604020202020204" pitchFamily="34" charset="0"/>
            </a:endParaRPr>
          </a:p>
          <a:p>
            <a:pPr marL="0" indent="0">
              <a:buNone/>
            </a:pPr>
            <a:endParaRPr lang="en-GB" dirty="0"/>
          </a:p>
        </p:txBody>
      </p:sp>
      <p:sp>
        <p:nvSpPr>
          <p:cNvPr id="5" name="Rectangle 4"/>
          <p:cNvSpPr/>
          <p:nvPr/>
        </p:nvSpPr>
        <p:spPr>
          <a:xfrm>
            <a:off x="1637674" y="3429000"/>
            <a:ext cx="5868652" cy="2308324"/>
          </a:xfrm>
          <a:prstGeom prst="rect">
            <a:avLst/>
          </a:prstGeom>
          <a:solidFill>
            <a:schemeClr val="accent2">
              <a:lumMod val="60000"/>
              <a:lumOff val="40000"/>
            </a:schemeClr>
          </a:solidFill>
        </p:spPr>
        <p:txBody>
          <a:bodyPr wrap="square">
            <a:spAutoFit/>
          </a:bodyPr>
          <a:lstStyle/>
          <a:p>
            <a:pPr>
              <a:lnSpc>
                <a:spcPct val="150000"/>
              </a:lnSpc>
            </a:pPr>
            <a:r>
              <a:rPr lang="en-GB" sz="1600" dirty="0">
                <a:latin typeface="Arial" panose="020B0604020202020204" pitchFamily="34" charset="0"/>
                <a:cs typeface="Arial" panose="020B0604020202020204" pitchFamily="34" charset="0"/>
              </a:rPr>
              <a:t>In this module, we will explore:</a:t>
            </a:r>
          </a:p>
          <a:p>
            <a:pPr lvl="1">
              <a:lnSpc>
                <a:spcPct val="150000"/>
              </a:lnSpc>
              <a:buFont typeface="Wingdings" panose="05000000000000000000" pitchFamily="2" charset="2"/>
              <a:buChar char="Ø"/>
            </a:pPr>
            <a:r>
              <a:rPr lang="en-GB" sz="1600" dirty="0">
                <a:latin typeface="Arial" panose="020B0604020202020204" pitchFamily="34" charset="0"/>
                <a:cs typeface="Arial" panose="020B0604020202020204" pitchFamily="34" charset="0"/>
              </a:rPr>
              <a:t>The language we use to speak about Autism</a:t>
            </a:r>
          </a:p>
          <a:p>
            <a:pPr lvl="1">
              <a:lnSpc>
                <a:spcPct val="150000"/>
              </a:lnSpc>
              <a:buFont typeface="Wingdings" panose="05000000000000000000" pitchFamily="2" charset="2"/>
              <a:buChar char="Ø"/>
            </a:pPr>
            <a:r>
              <a:rPr lang="en-GB" sz="1600" dirty="0">
                <a:latin typeface="Arial" panose="020B0604020202020204" pitchFamily="34" charset="0"/>
                <a:cs typeface="Arial" panose="020B0604020202020204" pitchFamily="34" charset="0"/>
              </a:rPr>
              <a:t>What is Autism?</a:t>
            </a:r>
          </a:p>
          <a:p>
            <a:pPr lvl="1">
              <a:lnSpc>
                <a:spcPct val="150000"/>
              </a:lnSpc>
              <a:buFont typeface="Wingdings" panose="05000000000000000000" pitchFamily="2" charset="2"/>
              <a:buChar char="Ø"/>
            </a:pPr>
            <a:r>
              <a:rPr lang="en-GB" sz="1600" dirty="0">
                <a:latin typeface="Arial" panose="020B0604020202020204" pitchFamily="34" charset="0"/>
                <a:cs typeface="Arial" panose="020B0604020202020204" pitchFamily="34" charset="0"/>
              </a:rPr>
              <a:t>What are the challenges faced by Autistic people?</a:t>
            </a:r>
          </a:p>
          <a:p>
            <a:pPr lvl="1">
              <a:lnSpc>
                <a:spcPct val="150000"/>
              </a:lnSpc>
              <a:buFont typeface="Wingdings" panose="05000000000000000000" pitchFamily="2" charset="2"/>
              <a:buChar char="Ø"/>
            </a:pPr>
            <a:r>
              <a:rPr lang="en-GB" sz="1600" dirty="0">
                <a:latin typeface="Arial" panose="020B0604020202020204" pitchFamily="34" charset="0"/>
                <a:cs typeface="Arial" panose="020B0604020202020204" pitchFamily="34" charset="0"/>
              </a:rPr>
              <a:t>Some of the common myths about Autism</a:t>
            </a:r>
          </a:p>
          <a:p>
            <a:pPr lvl="1">
              <a:lnSpc>
                <a:spcPct val="150000"/>
              </a:lnSpc>
              <a:buFont typeface="Wingdings" panose="05000000000000000000" pitchFamily="2" charset="2"/>
              <a:buChar char="Ø"/>
            </a:pPr>
            <a:r>
              <a:rPr lang="en-GB" sz="1600" dirty="0">
                <a:latin typeface="Arial" panose="020B0604020202020204" pitchFamily="34" charset="0"/>
                <a:cs typeface="Arial" panose="020B0604020202020204" pitchFamily="34" charset="0"/>
              </a:rPr>
              <a:t>Simple ways to make a difference for Autistic people</a:t>
            </a:r>
          </a:p>
        </p:txBody>
      </p:sp>
    </p:spTree>
    <p:extLst>
      <p:ext uri="{BB962C8B-B14F-4D97-AF65-F5344CB8AC3E}">
        <p14:creationId xmlns:p14="http://schemas.microsoft.com/office/powerpoint/2010/main" val="21142430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586998" y="908720"/>
            <a:ext cx="2952328" cy="1625266"/>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latin typeface="Arial" panose="020B0604020202020204" pitchFamily="34" charset="0"/>
                <a:cs typeface="Arial" panose="020B0604020202020204" pitchFamily="34" charset="0"/>
              </a:rPr>
              <a:t>Social communication</a:t>
            </a:r>
            <a:endParaRPr lang="en-GB" sz="2000" b="1"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3707904" y="908720"/>
            <a:ext cx="4608512" cy="20314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n-GB" sz="1600" b="1" dirty="0" smtClean="0">
                <a:solidFill>
                  <a:schemeClr val="tx1"/>
                </a:solidFill>
                <a:latin typeface="Arial" panose="020B0604020202020204" pitchFamily="34" charset="0"/>
                <a:cs typeface="Arial" panose="020B0604020202020204" pitchFamily="34" charset="0"/>
              </a:rPr>
              <a:t>Allow lots of time for the person to process a question and respond </a:t>
            </a:r>
          </a:p>
          <a:p>
            <a:pPr marL="285750" indent="-285750">
              <a:buFont typeface="Wingdings" panose="05000000000000000000" pitchFamily="2" charset="2"/>
              <a:buChar char="Ø"/>
            </a:pPr>
            <a:r>
              <a:rPr lang="en-GB" sz="1600" b="1" dirty="0" smtClean="0">
                <a:solidFill>
                  <a:schemeClr val="tx1"/>
                </a:solidFill>
                <a:latin typeface="Arial" panose="020B0604020202020204" pitchFamily="34" charset="0"/>
                <a:cs typeface="Arial" panose="020B0604020202020204" pitchFamily="34" charset="0"/>
              </a:rPr>
              <a:t>Give information in a visual form where possible</a:t>
            </a:r>
            <a:r>
              <a:rPr lang="en-GB" sz="1600" dirty="0" smtClean="0">
                <a:solidFill>
                  <a:schemeClr val="tx1"/>
                </a:solidFill>
                <a:latin typeface="Arial" panose="020B0604020202020204" pitchFamily="34" charset="0"/>
                <a:cs typeface="Arial" panose="020B0604020202020204" pitchFamily="34" charset="0"/>
              </a:rPr>
              <a:t>.</a:t>
            </a:r>
          </a:p>
          <a:p>
            <a:pPr marL="285750" indent="-285750">
              <a:buFont typeface="Wingdings" panose="05000000000000000000" pitchFamily="2" charset="2"/>
              <a:buChar char="Ø"/>
            </a:pPr>
            <a:r>
              <a:rPr lang="en-GB" sz="1600" b="1" dirty="0" smtClean="0">
                <a:solidFill>
                  <a:schemeClr val="tx1"/>
                </a:solidFill>
                <a:latin typeface="Arial" panose="020B0604020202020204" pitchFamily="34" charset="0"/>
                <a:cs typeface="Arial" panose="020B0604020202020204" pitchFamily="34" charset="0"/>
              </a:rPr>
              <a:t>Make concrete suggestions, rather than open ended questions</a:t>
            </a:r>
          </a:p>
          <a:p>
            <a:pPr marL="285750" indent="-285750">
              <a:buFont typeface="Wingdings" panose="05000000000000000000" pitchFamily="2" charset="2"/>
              <a:buChar char="Ø"/>
            </a:pPr>
            <a:r>
              <a:rPr lang="en-GB" sz="1600" b="1" dirty="0" smtClean="0">
                <a:solidFill>
                  <a:schemeClr val="tx1"/>
                </a:solidFill>
                <a:latin typeface="Arial" panose="020B0604020202020204" pitchFamily="34" charset="0"/>
                <a:cs typeface="Arial" panose="020B0604020202020204" pitchFamily="34" charset="0"/>
              </a:rPr>
              <a:t>Don’t </a:t>
            </a:r>
            <a:r>
              <a:rPr lang="en-GB" sz="1600" b="1" dirty="0">
                <a:solidFill>
                  <a:schemeClr val="tx1"/>
                </a:solidFill>
                <a:latin typeface="Arial" panose="020B0604020202020204" pitchFamily="34" charset="0"/>
                <a:cs typeface="Arial" panose="020B0604020202020204" pitchFamily="34" charset="0"/>
              </a:rPr>
              <a:t>insist on eye </a:t>
            </a:r>
            <a:r>
              <a:rPr lang="en-GB" sz="1600" b="1" dirty="0" smtClean="0">
                <a:solidFill>
                  <a:schemeClr val="tx1"/>
                </a:solidFill>
                <a:latin typeface="Arial" panose="020B0604020202020204" pitchFamily="34" charset="0"/>
                <a:cs typeface="Arial" panose="020B0604020202020204" pitchFamily="34" charset="0"/>
              </a:rPr>
              <a:t>contact</a:t>
            </a:r>
            <a:endParaRPr lang="en-GB" sz="1600" dirty="0">
              <a:solidFill>
                <a:schemeClr val="tx1"/>
              </a:solidFill>
              <a:latin typeface="Arial" panose="020B0604020202020204" pitchFamily="34" charset="0"/>
              <a:cs typeface="Arial" panose="020B0604020202020204" pitchFamily="34" charset="0"/>
            </a:endParaRPr>
          </a:p>
        </p:txBody>
      </p:sp>
      <p:sp>
        <p:nvSpPr>
          <p:cNvPr id="5" name="Right Arrow 4"/>
          <p:cNvSpPr/>
          <p:nvPr/>
        </p:nvSpPr>
        <p:spPr>
          <a:xfrm>
            <a:off x="586998" y="3861048"/>
            <a:ext cx="2998458" cy="1625266"/>
          </a:xfrm>
          <a:prstGeom prst="rightArrow">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latin typeface="Arial" panose="020B0604020202020204" pitchFamily="34" charset="0"/>
                <a:cs typeface="Arial" panose="020B0604020202020204" pitchFamily="34" charset="0"/>
              </a:rPr>
              <a:t>Social interaction</a:t>
            </a:r>
            <a:endParaRPr lang="en-GB" sz="2000" b="1"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3707904" y="3573016"/>
            <a:ext cx="4680520" cy="2088232"/>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n-GB" sz="1600" b="1" dirty="0" smtClean="0">
                <a:solidFill>
                  <a:schemeClr val="tx1"/>
                </a:solidFill>
                <a:latin typeface="Arial" panose="020B0604020202020204" pitchFamily="34" charset="0"/>
                <a:cs typeface="Arial" panose="020B0604020202020204" pitchFamily="34" charset="0"/>
              </a:rPr>
              <a:t>Give plenty of information about the purpose of your interaction, and what to expect</a:t>
            </a:r>
          </a:p>
          <a:p>
            <a:pPr marL="285750" indent="-285750">
              <a:buFont typeface="Wingdings" panose="05000000000000000000" pitchFamily="2" charset="2"/>
              <a:buChar char="Ø"/>
            </a:pPr>
            <a:r>
              <a:rPr lang="en-GB" sz="1600" b="1" dirty="0" smtClean="0">
                <a:solidFill>
                  <a:schemeClr val="tx1"/>
                </a:solidFill>
                <a:latin typeface="Arial" panose="020B0604020202020204" pitchFamily="34" charset="0"/>
                <a:cs typeface="Arial" panose="020B0604020202020204" pitchFamily="34" charset="0"/>
              </a:rPr>
              <a:t>Use clear, direct language</a:t>
            </a:r>
          </a:p>
          <a:p>
            <a:pPr marL="285750" indent="-285750">
              <a:buFont typeface="Wingdings" panose="05000000000000000000" pitchFamily="2" charset="2"/>
              <a:buChar char="Ø"/>
            </a:pPr>
            <a:r>
              <a:rPr lang="en-GB" sz="1600" b="1" dirty="0" smtClean="0">
                <a:solidFill>
                  <a:schemeClr val="tx1"/>
                </a:solidFill>
                <a:latin typeface="Arial" panose="020B0604020202020204" pitchFamily="34" charset="0"/>
                <a:cs typeface="Arial" panose="020B0604020202020204" pitchFamily="34" charset="0"/>
              </a:rPr>
              <a:t>Be comfortable with silence</a:t>
            </a:r>
          </a:p>
          <a:p>
            <a:pPr marL="285750" indent="-285750">
              <a:buFont typeface="Wingdings" panose="05000000000000000000" pitchFamily="2" charset="2"/>
              <a:buChar char="Ø"/>
            </a:pPr>
            <a:r>
              <a:rPr lang="en-GB" sz="1600" b="1" dirty="0" smtClean="0">
                <a:solidFill>
                  <a:schemeClr val="tx1"/>
                </a:solidFill>
                <a:latin typeface="Arial" panose="020B0604020202020204" pitchFamily="34" charset="0"/>
                <a:cs typeface="Arial" panose="020B0604020202020204" pitchFamily="34" charset="0"/>
              </a:rPr>
              <a:t>Don’t touch the person without permission</a:t>
            </a:r>
          </a:p>
          <a:p>
            <a:pPr marL="285750" indent="-285750">
              <a:buFont typeface="Wingdings" panose="05000000000000000000" pitchFamily="2" charset="2"/>
              <a:buChar char="Ø"/>
            </a:pPr>
            <a:r>
              <a:rPr lang="en-GB" sz="1600" b="1" dirty="0" smtClean="0">
                <a:solidFill>
                  <a:schemeClr val="tx1"/>
                </a:solidFill>
                <a:latin typeface="Arial" panose="020B0604020202020204" pitchFamily="34" charset="0"/>
                <a:cs typeface="Arial" panose="020B0604020202020204" pitchFamily="34" charset="0"/>
              </a:rPr>
              <a:t>Be explicit about social rules and expectations</a:t>
            </a:r>
            <a:endParaRPr lang="en-GB"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340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611560" y="3099879"/>
            <a:ext cx="2952328" cy="2057314"/>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latin typeface="Arial" panose="020B0604020202020204" pitchFamily="34" charset="0"/>
                <a:cs typeface="Arial" panose="020B0604020202020204" pitchFamily="34" charset="0"/>
              </a:rPr>
              <a:t>Sensory processing</a:t>
            </a:r>
            <a:endParaRPr lang="en-GB" sz="2000" b="1"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3707904" y="2780928"/>
            <a:ext cx="4608512" cy="309634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n-GB" sz="1500" b="1" dirty="0" smtClean="0">
                <a:solidFill>
                  <a:schemeClr val="tx1"/>
                </a:solidFill>
                <a:latin typeface="Arial" panose="020B0604020202020204" pitchFamily="34" charset="0"/>
                <a:cs typeface="Arial" panose="020B0604020202020204" pitchFamily="34" charset="0"/>
              </a:rPr>
              <a:t>Be aware of how the environment might impact on an individual and change lighting, close doors or allow headphones where possible</a:t>
            </a:r>
          </a:p>
          <a:p>
            <a:pPr marL="285750" indent="-285750">
              <a:buFont typeface="Wingdings" panose="05000000000000000000" pitchFamily="2" charset="2"/>
              <a:buChar char="Ø"/>
            </a:pPr>
            <a:r>
              <a:rPr lang="en-GB" sz="1500" b="1" dirty="0" smtClean="0">
                <a:solidFill>
                  <a:schemeClr val="tx1"/>
                </a:solidFill>
                <a:latin typeface="Arial" panose="020B0604020202020204" pitchFamily="34" charset="0"/>
                <a:cs typeface="Arial" panose="020B0604020202020204" pitchFamily="34" charset="0"/>
              </a:rPr>
              <a:t>Avoid strong fragrances in perfumes, shampoos or laundry products</a:t>
            </a:r>
          </a:p>
          <a:p>
            <a:pPr marL="285750" indent="-285750">
              <a:buFont typeface="Wingdings" panose="05000000000000000000" pitchFamily="2" charset="2"/>
              <a:buChar char="Ø"/>
            </a:pPr>
            <a:r>
              <a:rPr lang="en-GB" sz="1500" b="1" dirty="0" smtClean="0">
                <a:solidFill>
                  <a:schemeClr val="tx1"/>
                </a:solidFill>
                <a:latin typeface="Arial" panose="020B0604020202020204" pitchFamily="34" charset="0"/>
                <a:cs typeface="Arial" panose="020B0604020202020204" pitchFamily="34" charset="0"/>
              </a:rPr>
              <a:t>Allow stimming where safe, and provide safe chewing, touching or fiddling objects</a:t>
            </a:r>
          </a:p>
          <a:p>
            <a:pPr marL="285750" indent="-285750">
              <a:buFont typeface="Wingdings" panose="05000000000000000000" pitchFamily="2" charset="2"/>
              <a:buChar char="Ø"/>
            </a:pPr>
            <a:r>
              <a:rPr lang="en-GB" sz="1500" b="1" dirty="0" smtClean="0">
                <a:solidFill>
                  <a:schemeClr val="tx1"/>
                </a:solidFill>
                <a:latin typeface="Arial" panose="020B0604020202020204" pitchFamily="34" charset="0"/>
                <a:cs typeface="Arial" panose="020B0604020202020204" pitchFamily="34" charset="0"/>
              </a:rPr>
              <a:t>If someone has a meltdown or shutdown:</a:t>
            </a:r>
          </a:p>
          <a:p>
            <a:pPr marL="742950" lvl="1" indent="-285750">
              <a:buFont typeface="Wingdings" panose="05000000000000000000" pitchFamily="2" charset="2"/>
              <a:buChar char="Ø"/>
            </a:pPr>
            <a:r>
              <a:rPr lang="en-GB" sz="1500" b="1" dirty="0" smtClean="0">
                <a:solidFill>
                  <a:schemeClr val="tx1"/>
                </a:solidFill>
                <a:latin typeface="Arial" panose="020B0604020202020204" pitchFamily="34" charset="0"/>
                <a:cs typeface="Arial" panose="020B0604020202020204" pitchFamily="34" charset="0"/>
              </a:rPr>
              <a:t>Make their environment as quiet and calm as possible </a:t>
            </a:r>
          </a:p>
          <a:p>
            <a:pPr marL="742950" lvl="1" indent="-285750">
              <a:buFont typeface="Wingdings" panose="05000000000000000000" pitchFamily="2" charset="2"/>
              <a:buChar char="Ø"/>
            </a:pPr>
            <a:r>
              <a:rPr lang="en-GB" sz="1500" b="1" dirty="0" smtClean="0">
                <a:solidFill>
                  <a:schemeClr val="tx1"/>
                </a:solidFill>
                <a:latin typeface="Arial" panose="020B0604020202020204" pitchFamily="34" charset="0"/>
                <a:cs typeface="Arial" panose="020B0604020202020204" pitchFamily="34" charset="0"/>
              </a:rPr>
              <a:t>give them lots of time and space to recover </a:t>
            </a:r>
            <a:endParaRPr lang="en-GB" sz="1500" dirty="0">
              <a:solidFill>
                <a:schemeClr val="tx1"/>
              </a:solidFill>
              <a:latin typeface="Arial" panose="020B0604020202020204" pitchFamily="34" charset="0"/>
              <a:cs typeface="Arial" panose="020B0604020202020204" pitchFamily="34" charset="0"/>
            </a:endParaRPr>
          </a:p>
        </p:txBody>
      </p:sp>
      <p:sp>
        <p:nvSpPr>
          <p:cNvPr id="5" name="Right Arrow 4"/>
          <p:cNvSpPr/>
          <p:nvPr/>
        </p:nvSpPr>
        <p:spPr>
          <a:xfrm>
            <a:off x="631317" y="546893"/>
            <a:ext cx="2952328" cy="2017452"/>
          </a:xfrm>
          <a:prstGeom prst="rightArrow">
            <a:avLst/>
          </a:prstGeom>
          <a:solidFill>
            <a:schemeClr val="accent5">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latin typeface="Arial" panose="020B0604020202020204" pitchFamily="34" charset="0"/>
                <a:cs typeface="Arial" panose="020B0604020202020204" pitchFamily="34" charset="0"/>
              </a:rPr>
              <a:t>Social imagination</a:t>
            </a:r>
            <a:endParaRPr lang="en-GB" sz="2000" b="1"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3727661" y="531657"/>
            <a:ext cx="4608512" cy="2033247"/>
          </a:xfrm>
          <a:prstGeom prst="rect">
            <a:avLst/>
          </a:prstGeom>
          <a:solidFill>
            <a:schemeClr val="accent5">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n-GB" sz="1600" b="1" dirty="0" smtClean="0">
                <a:solidFill>
                  <a:schemeClr val="tx1"/>
                </a:solidFill>
                <a:latin typeface="Arial" panose="020B0604020202020204" pitchFamily="34" charset="0"/>
                <a:cs typeface="Arial" panose="020B0604020202020204" pitchFamily="34" charset="0"/>
              </a:rPr>
              <a:t>Use a person’s special interests to build your relationship with them</a:t>
            </a:r>
          </a:p>
          <a:p>
            <a:pPr marL="285750" indent="-285750">
              <a:buFont typeface="Wingdings" panose="05000000000000000000" pitchFamily="2" charset="2"/>
              <a:buChar char="Ø"/>
            </a:pPr>
            <a:r>
              <a:rPr lang="en-GB" sz="1600" b="1" dirty="0" smtClean="0">
                <a:solidFill>
                  <a:schemeClr val="tx1"/>
                </a:solidFill>
                <a:latin typeface="Arial" panose="020B0604020202020204" pitchFamily="34" charset="0"/>
                <a:cs typeface="Arial" panose="020B0604020202020204" pitchFamily="34" charset="0"/>
              </a:rPr>
              <a:t>Learn to recognise repetitive movements or vocalisations as possible signs of stress and anxiety</a:t>
            </a:r>
          </a:p>
          <a:p>
            <a:pPr marL="285750" indent="-285750">
              <a:buFont typeface="Wingdings" panose="05000000000000000000" pitchFamily="2" charset="2"/>
              <a:buChar char="Ø"/>
            </a:pPr>
            <a:r>
              <a:rPr lang="en-GB" sz="1600" b="1" dirty="0" smtClean="0">
                <a:solidFill>
                  <a:schemeClr val="tx1"/>
                </a:solidFill>
                <a:latin typeface="Arial" panose="020B0604020202020204" pitchFamily="34" charset="0"/>
                <a:cs typeface="Arial" panose="020B0604020202020204" pitchFamily="34" charset="0"/>
              </a:rPr>
              <a:t>Be reliable and predictable</a:t>
            </a:r>
            <a:endParaRPr lang="en-GB" sz="16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600" b="1" dirty="0" smtClean="0">
                <a:solidFill>
                  <a:schemeClr val="tx1"/>
                </a:solidFill>
                <a:latin typeface="Arial" panose="020B0604020202020204" pitchFamily="34" charset="0"/>
                <a:cs typeface="Arial" panose="020B0604020202020204" pitchFamily="34" charset="0"/>
              </a:rPr>
              <a:t>Share information about change in advance</a:t>
            </a:r>
          </a:p>
        </p:txBody>
      </p:sp>
    </p:spTree>
    <p:extLst>
      <p:ext uri="{BB962C8B-B14F-4D97-AF65-F5344CB8AC3E}">
        <p14:creationId xmlns:p14="http://schemas.microsoft.com/office/powerpoint/2010/main" val="93571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5556" y="479612"/>
            <a:ext cx="7992888" cy="338554"/>
          </a:xfrm>
          <a:prstGeom prst="rect">
            <a:avLst/>
          </a:prstGeom>
        </p:spPr>
        <p:txBody>
          <a:bodyPr wrap="square">
            <a:spAutoFit/>
          </a:bodyPr>
          <a:lstStyle/>
          <a:p>
            <a:r>
              <a:rPr lang="en-GB" sz="1600" b="1" dirty="0" smtClean="0">
                <a:solidFill>
                  <a:schemeClr val="accent2">
                    <a:lumMod val="50000"/>
                  </a:schemeClr>
                </a:solidFill>
                <a:latin typeface="Calibri" panose="020F0502020204030204" pitchFamily="34" charset="0"/>
              </a:rPr>
              <a:t>If you want to learn more, you could check out the </a:t>
            </a:r>
            <a:r>
              <a:rPr lang="en-GB" sz="1600" b="1" dirty="0">
                <a:solidFill>
                  <a:schemeClr val="accent2">
                    <a:lumMod val="50000"/>
                  </a:schemeClr>
                </a:solidFill>
                <a:latin typeface="Calibri" panose="020F0502020204030204" pitchFamily="34" charset="0"/>
              </a:rPr>
              <a:t>Autism Informed </a:t>
            </a:r>
            <a:r>
              <a:rPr lang="en-GB" sz="1600" b="1" dirty="0" smtClean="0">
                <a:solidFill>
                  <a:schemeClr val="accent2">
                    <a:lumMod val="50000"/>
                  </a:schemeClr>
                </a:solidFill>
                <a:latin typeface="Calibri" panose="020F0502020204030204" pitchFamily="34" charset="0"/>
              </a:rPr>
              <a:t>modules:</a:t>
            </a:r>
            <a:endParaRPr lang="en-GB" sz="1600" b="1" dirty="0">
              <a:solidFill>
                <a:schemeClr val="accent2">
                  <a:lumMod val="50000"/>
                </a:schemeClr>
              </a:solidFill>
              <a:latin typeface="Calibri" panose="020F0502020204030204" pitchFamily="34" charset="0"/>
            </a:endParaRPr>
          </a:p>
        </p:txBody>
      </p:sp>
      <p:sp>
        <p:nvSpPr>
          <p:cNvPr id="4" name="Rectangle 3"/>
          <p:cNvSpPr/>
          <p:nvPr/>
        </p:nvSpPr>
        <p:spPr>
          <a:xfrm>
            <a:off x="766305" y="790638"/>
            <a:ext cx="7812868" cy="3570208"/>
          </a:xfrm>
          <a:prstGeom prst="rect">
            <a:avLst/>
          </a:prstGeom>
        </p:spPr>
        <p:txBody>
          <a:bodyPr wrap="square">
            <a:spAutoFit/>
          </a:bodyPr>
          <a:lstStyle/>
          <a:p>
            <a:pPr lvl="1"/>
            <a:r>
              <a:rPr lang="en-GB" sz="1400" b="1" dirty="0">
                <a:solidFill>
                  <a:schemeClr val="accent4">
                    <a:lumMod val="50000"/>
                  </a:schemeClr>
                </a:solidFill>
                <a:latin typeface="Arial" panose="020B0604020202020204" pitchFamily="34" charset="0"/>
                <a:cs typeface="Arial" panose="020B0604020202020204" pitchFamily="34" charset="0"/>
              </a:rPr>
              <a:t>Autism Informed:  Diagnosis</a:t>
            </a:r>
          </a:p>
          <a:p>
            <a:pPr marL="815975" lvl="2"/>
            <a:r>
              <a:rPr lang="en-GB" sz="1200" dirty="0">
                <a:latin typeface="Arial" panose="020B0604020202020204" pitchFamily="34" charset="0"/>
                <a:cs typeface="Arial" panose="020B0604020202020204" pitchFamily="34" charset="0"/>
              </a:rPr>
              <a:t>How is Autism Spectrum Disorder diagnosed?</a:t>
            </a:r>
          </a:p>
          <a:p>
            <a:pPr marL="815975" lvl="2"/>
            <a:r>
              <a:rPr lang="en-GB" sz="1200" dirty="0">
                <a:latin typeface="Arial" panose="020B0604020202020204" pitchFamily="34" charset="0"/>
                <a:cs typeface="Arial" panose="020B0604020202020204" pitchFamily="34" charset="0"/>
              </a:rPr>
              <a:t>What impact does getting an Autism diagnosis have on individuals and their families?</a:t>
            </a:r>
          </a:p>
          <a:p>
            <a:pPr lvl="1"/>
            <a:r>
              <a:rPr lang="en-GB" sz="1400" b="1" dirty="0" smtClean="0">
                <a:solidFill>
                  <a:schemeClr val="accent4">
                    <a:lumMod val="50000"/>
                  </a:schemeClr>
                </a:solidFill>
                <a:latin typeface="Arial" panose="020B0604020202020204" pitchFamily="34" charset="0"/>
                <a:cs typeface="Arial" panose="020B0604020202020204" pitchFamily="34" charset="0"/>
              </a:rPr>
              <a:t>Autism </a:t>
            </a:r>
            <a:r>
              <a:rPr lang="en-GB" sz="1400" b="1" dirty="0">
                <a:solidFill>
                  <a:schemeClr val="accent4">
                    <a:lumMod val="50000"/>
                  </a:schemeClr>
                </a:solidFill>
                <a:latin typeface="Arial" panose="020B0604020202020204" pitchFamily="34" charset="0"/>
                <a:cs typeface="Arial" panose="020B0604020202020204" pitchFamily="34" charset="0"/>
              </a:rPr>
              <a:t>Informed:  Theories </a:t>
            </a:r>
          </a:p>
          <a:p>
            <a:pPr marL="812800" lvl="1"/>
            <a:r>
              <a:rPr lang="en-GB" sz="1200" dirty="0" smtClean="0">
                <a:latin typeface="Arial" panose="020B0604020202020204" pitchFamily="34" charset="0"/>
                <a:cs typeface="Arial" panose="020B0604020202020204" pitchFamily="34" charset="0"/>
              </a:rPr>
              <a:t>How </a:t>
            </a:r>
            <a:r>
              <a:rPr lang="en-GB" sz="1200" dirty="0">
                <a:latin typeface="Arial" panose="020B0604020202020204" pitchFamily="34" charset="0"/>
                <a:cs typeface="Arial" panose="020B0604020202020204" pitchFamily="34" charset="0"/>
              </a:rPr>
              <a:t>has our understanding of Autism Spectrum Condition changed over time?  </a:t>
            </a:r>
          </a:p>
          <a:p>
            <a:pPr marL="815975" lvl="2"/>
            <a:r>
              <a:rPr lang="en-GB" sz="1200" dirty="0" smtClean="0">
                <a:latin typeface="Arial" panose="020B0604020202020204" pitchFamily="34" charset="0"/>
                <a:cs typeface="Arial" panose="020B0604020202020204" pitchFamily="34" charset="0"/>
              </a:rPr>
              <a:t>How do we try to explain what Autism is?</a:t>
            </a:r>
          </a:p>
          <a:p>
            <a:pPr lvl="1"/>
            <a:r>
              <a:rPr lang="en-GB" sz="1400" b="1" dirty="0" smtClean="0">
                <a:solidFill>
                  <a:schemeClr val="accent4">
                    <a:lumMod val="50000"/>
                  </a:schemeClr>
                </a:solidFill>
                <a:latin typeface="Arial" panose="020B0604020202020204" pitchFamily="34" charset="0"/>
                <a:cs typeface="Arial" panose="020B0604020202020204" pitchFamily="34" charset="0"/>
              </a:rPr>
              <a:t>Autism </a:t>
            </a:r>
            <a:r>
              <a:rPr lang="en-GB" sz="1400" b="1" dirty="0">
                <a:solidFill>
                  <a:schemeClr val="accent4">
                    <a:lumMod val="50000"/>
                  </a:schemeClr>
                </a:solidFill>
                <a:latin typeface="Arial" panose="020B0604020202020204" pitchFamily="34" charset="0"/>
                <a:cs typeface="Arial" panose="020B0604020202020204" pitchFamily="34" charset="0"/>
              </a:rPr>
              <a:t>Informed:  Social Communication and Interaction</a:t>
            </a:r>
          </a:p>
          <a:p>
            <a:pPr marL="815975" lvl="1"/>
            <a:r>
              <a:rPr lang="en-GB" sz="1200" dirty="0">
                <a:latin typeface="Arial" panose="020B0604020202020204" pitchFamily="34" charset="0"/>
                <a:cs typeface="Arial" panose="020B0604020202020204" pitchFamily="34" charset="0"/>
              </a:rPr>
              <a:t>A more in-depth exploration of the differences Autistic people have in communicating and interacting with others.</a:t>
            </a:r>
          </a:p>
          <a:p>
            <a:pPr marL="815975" lvl="1"/>
            <a:r>
              <a:rPr lang="en-GB" sz="1200" dirty="0">
                <a:latin typeface="Arial" panose="020B0604020202020204" pitchFamily="34" charset="0"/>
                <a:cs typeface="Arial" panose="020B0604020202020204" pitchFamily="34" charset="0"/>
              </a:rPr>
              <a:t>Strategies to promote better communication.</a:t>
            </a:r>
          </a:p>
          <a:p>
            <a:pPr lvl="1"/>
            <a:r>
              <a:rPr lang="en-GB" sz="1400" b="1" dirty="0">
                <a:solidFill>
                  <a:schemeClr val="accent4">
                    <a:lumMod val="50000"/>
                  </a:schemeClr>
                </a:solidFill>
                <a:latin typeface="Arial" panose="020B0604020202020204" pitchFamily="34" charset="0"/>
                <a:cs typeface="Arial" panose="020B0604020202020204" pitchFamily="34" charset="0"/>
              </a:rPr>
              <a:t>Autism Informed: Social Imagination</a:t>
            </a:r>
          </a:p>
          <a:p>
            <a:pPr marL="815975" lvl="1"/>
            <a:r>
              <a:rPr lang="en-GB" sz="1200" dirty="0">
                <a:latin typeface="Arial" panose="020B0604020202020204" pitchFamily="34" charset="0"/>
                <a:cs typeface="Arial" panose="020B0604020202020204" pitchFamily="34" charset="0"/>
              </a:rPr>
              <a:t>A more in-depth look at the differences Autistic people have with social imagination.</a:t>
            </a:r>
          </a:p>
          <a:p>
            <a:pPr marL="815975" lvl="1"/>
            <a:r>
              <a:rPr lang="en-GB" sz="1200" dirty="0">
                <a:latin typeface="Arial" panose="020B0604020202020204" pitchFamily="34" charset="0"/>
                <a:cs typeface="Arial" panose="020B0604020202020204" pitchFamily="34" charset="0"/>
              </a:rPr>
              <a:t>Repetitive, restricted behaviour and interests. Managing change and transitions.</a:t>
            </a:r>
          </a:p>
          <a:p>
            <a:pPr marL="815975" lvl="1"/>
            <a:r>
              <a:rPr lang="en-GB" sz="1200" dirty="0">
                <a:latin typeface="Arial" panose="020B0604020202020204" pitchFamily="34" charset="0"/>
                <a:cs typeface="Arial" panose="020B0604020202020204" pitchFamily="34" charset="0"/>
              </a:rPr>
              <a:t>Strategies to promote easier transitions</a:t>
            </a:r>
          </a:p>
          <a:p>
            <a:pPr lvl="1"/>
            <a:r>
              <a:rPr lang="en-GB" sz="1400" b="1" dirty="0">
                <a:solidFill>
                  <a:schemeClr val="accent4">
                    <a:lumMod val="50000"/>
                  </a:schemeClr>
                </a:solidFill>
                <a:latin typeface="Arial" panose="020B0604020202020204" pitchFamily="34" charset="0"/>
                <a:cs typeface="Arial" panose="020B0604020202020204" pitchFamily="34" charset="0"/>
              </a:rPr>
              <a:t>Autism Informed:  Sensory Processing and Co-existing Conditions</a:t>
            </a:r>
          </a:p>
          <a:p>
            <a:pPr marL="815975" lvl="1"/>
            <a:r>
              <a:rPr lang="en-GB" sz="1200" dirty="0">
                <a:latin typeface="Arial" panose="020B0604020202020204" pitchFamily="34" charset="0"/>
                <a:cs typeface="Arial" panose="020B0604020202020204" pitchFamily="34" charset="0"/>
              </a:rPr>
              <a:t>A more in-depth look at the differences in sensory processing that many Autistic people experience.</a:t>
            </a:r>
          </a:p>
          <a:p>
            <a:pPr marL="815975" lvl="1"/>
            <a:r>
              <a:rPr lang="en-GB" sz="1200" dirty="0">
                <a:latin typeface="Arial" panose="020B0604020202020204" pitchFamily="34" charset="0"/>
                <a:cs typeface="Arial" panose="020B0604020202020204" pitchFamily="34" charset="0"/>
              </a:rPr>
              <a:t>A look at some of the common co-existing conditions.</a:t>
            </a:r>
          </a:p>
          <a:p>
            <a:pPr marL="815975" lvl="1"/>
            <a:r>
              <a:rPr lang="en-GB" sz="1200" dirty="0">
                <a:latin typeface="Arial" panose="020B0604020202020204" pitchFamily="34" charset="0"/>
                <a:cs typeface="Arial" panose="020B0604020202020204" pitchFamily="34" charset="0"/>
              </a:rPr>
              <a:t>Strategies to help mitigate sensory processing differences.</a:t>
            </a:r>
          </a:p>
        </p:txBody>
      </p:sp>
      <p:sp>
        <p:nvSpPr>
          <p:cNvPr id="7" name="TextBox 6"/>
          <p:cNvSpPr txBox="1"/>
          <p:nvPr/>
        </p:nvSpPr>
        <p:spPr>
          <a:xfrm>
            <a:off x="470063" y="4437112"/>
            <a:ext cx="8064896" cy="1415772"/>
          </a:xfrm>
          <a:prstGeom prst="rect">
            <a:avLst/>
          </a:prstGeom>
          <a:noFill/>
        </p:spPr>
        <p:txBody>
          <a:bodyPr wrap="square" rtlCol="0">
            <a:spAutoFit/>
          </a:bodyPr>
          <a:lstStyle/>
          <a:p>
            <a:r>
              <a:rPr lang="en-GB" sz="1400" b="1" dirty="0" smtClean="0">
                <a:solidFill>
                  <a:schemeClr val="accent2">
                    <a:lumMod val="50000"/>
                  </a:schemeClr>
                </a:solidFill>
                <a:latin typeface="Arial" panose="020B0604020202020204" pitchFamily="34" charset="0"/>
                <a:cs typeface="Arial" panose="020B0604020202020204" pitchFamily="34" charset="0"/>
              </a:rPr>
              <a:t>These are some useful websites:</a:t>
            </a:r>
          </a:p>
          <a:p>
            <a:pPr marL="363538" lvl="2"/>
            <a:r>
              <a:rPr lang="en-GB" sz="1200" b="1" dirty="0" smtClean="0">
                <a:latin typeface="Arial" panose="020B0604020202020204" pitchFamily="34" charset="0"/>
                <a:cs typeface="Arial" panose="020B0604020202020204" pitchFamily="34" charset="0"/>
              </a:rPr>
              <a:t>Autism </a:t>
            </a:r>
            <a:r>
              <a:rPr lang="en-GB" sz="1200" b="1" dirty="0">
                <a:latin typeface="Arial" panose="020B0604020202020204" pitchFamily="34" charset="0"/>
                <a:cs typeface="Arial" panose="020B0604020202020204" pitchFamily="34" charset="0"/>
              </a:rPr>
              <a:t>Network Scotland  </a:t>
            </a:r>
            <a:r>
              <a:rPr lang="en-GB" sz="1200" b="1" dirty="0">
                <a:solidFill>
                  <a:schemeClr val="accent2">
                    <a:lumMod val="50000"/>
                  </a:schemeClr>
                </a:solidFill>
                <a:latin typeface="Arial" panose="020B0604020202020204" pitchFamily="34" charset="0"/>
                <a:cs typeface="Arial" panose="020B0604020202020204" pitchFamily="34" charset="0"/>
                <a:hlinkClick r:id="rId2"/>
              </a:rPr>
              <a:t>http://www.autismnetworkscotland.org.uk</a:t>
            </a:r>
            <a:r>
              <a:rPr lang="en-GB" sz="1200" b="1" dirty="0" smtClean="0">
                <a:solidFill>
                  <a:schemeClr val="accent2">
                    <a:lumMod val="50000"/>
                  </a:schemeClr>
                </a:solidFill>
                <a:latin typeface="Arial" panose="020B0604020202020204" pitchFamily="34" charset="0"/>
                <a:cs typeface="Arial" panose="020B0604020202020204" pitchFamily="34" charset="0"/>
                <a:hlinkClick r:id="rId2"/>
              </a:rPr>
              <a:t>/</a:t>
            </a:r>
            <a:endParaRPr lang="en-GB" sz="1200" b="1" dirty="0" smtClean="0">
              <a:solidFill>
                <a:schemeClr val="accent2">
                  <a:lumMod val="50000"/>
                </a:schemeClr>
              </a:solidFill>
              <a:latin typeface="Arial" panose="020B0604020202020204" pitchFamily="34" charset="0"/>
              <a:cs typeface="Arial" panose="020B0604020202020204" pitchFamily="34" charset="0"/>
            </a:endParaRPr>
          </a:p>
          <a:p>
            <a:pPr marL="363538" lvl="2"/>
            <a:r>
              <a:rPr lang="en-GB" sz="1200" b="1" dirty="0" smtClean="0">
                <a:latin typeface="Arial" panose="020B0604020202020204" pitchFamily="34" charset="0"/>
                <a:cs typeface="Arial" panose="020B0604020202020204" pitchFamily="34" charset="0"/>
              </a:rPr>
              <a:t>National Autistic </a:t>
            </a:r>
            <a:r>
              <a:rPr lang="en-GB" sz="1200" b="1" dirty="0">
                <a:latin typeface="Arial" panose="020B0604020202020204" pitchFamily="34" charset="0"/>
                <a:cs typeface="Arial" panose="020B0604020202020204" pitchFamily="34" charset="0"/>
              </a:rPr>
              <a:t>Society </a:t>
            </a:r>
            <a:r>
              <a:rPr lang="en-GB" sz="1200" b="1" dirty="0">
                <a:latin typeface="Arial" panose="020B0604020202020204" pitchFamily="34" charset="0"/>
                <a:cs typeface="Arial" panose="020B0604020202020204" pitchFamily="34" charset="0"/>
                <a:hlinkClick r:id="rId3"/>
              </a:rPr>
              <a:t>http://www.autism.org.uk</a:t>
            </a:r>
            <a:r>
              <a:rPr lang="en-GB" sz="1200" b="1" dirty="0" smtClean="0">
                <a:latin typeface="Arial" panose="020B0604020202020204" pitchFamily="34" charset="0"/>
                <a:cs typeface="Arial" panose="020B0604020202020204" pitchFamily="34" charset="0"/>
                <a:hlinkClick r:id="rId3"/>
              </a:rPr>
              <a:t>/</a:t>
            </a:r>
            <a:endParaRPr lang="en-GB" sz="1200" b="1" dirty="0" smtClean="0">
              <a:latin typeface="Arial" panose="020B0604020202020204" pitchFamily="34" charset="0"/>
              <a:cs typeface="Arial" panose="020B0604020202020204" pitchFamily="34" charset="0"/>
            </a:endParaRPr>
          </a:p>
          <a:p>
            <a:pPr marL="363538" lvl="2"/>
            <a:r>
              <a:rPr lang="en-GB" sz="1200" b="1" dirty="0">
                <a:latin typeface="Arial" panose="020B0604020202020204" pitchFamily="34" charset="0"/>
                <a:cs typeface="Arial" panose="020B0604020202020204" pitchFamily="34" charset="0"/>
              </a:rPr>
              <a:t>Scottish Autism </a:t>
            </a:r>
            <a:r>
              <a:rPr lang="en-GB" sz="1200" b="1" dirty="0">
                <a:latin typeface="Arial" panose="020B0604020202020204" pitchFamily="34" charset="0"/>
                <a:cs typeface="Arial" panose="020B0604020202020204" pitchFamily="34" charset="0"/>
                <a:hlinkClick r:id="rId4"/>
              </a:rPr>
              <a:t>http://www.scottishautism.org</a:t>
            </a:r>
            <a:r>
              <a:rPr lang="en-GB" sz="1200" b="1" dirty="0" smtClean="0">
                <a:latin typeface="Arial" panose="020B0604020202020204" pitchFamily="34" charset="0"/>
                <a:cs typeface="Arial" panose="020B0604020202020204" pitchFamily="34" charset="0"/>
                <a:hlinkClick r:id="rId4"/>
              </a:rPr>
              <a:t>/</a:t>
            </a:r>
            <a:r>
              <a:rPr lang="en-GB" sz="1200" b="1" dirty="0" smtClean="0">
                <a:latin typeface="Arial" panose="020B0604020202020204" pitchFamily="34" charset="0"/>
                <a:cs typeface="Arial" panose="020B0604020202020204" pitchFamily="34" charset="0"/>
              </a:rPr>
              <a:t> </a:t>
            </a:r>
          </a:p>
          <a:p>
            <a:pPr marL="363538" lvl="2"/>
            <a:r>
              <a:rPr lang="en-GB" sz="1200" b="1" dirty="0">
                <a:latin typeface="Arial" panose="020B0604020202020204" pitchFamily="34" charset="0"/>
                <a:cs typeface="Arial" panose="020B0604020202020204" pitchFamily="34" charset="0"/>
              </a:rPr>
              <a:t>Autism  Toolbox </a:t>
            </a:r>
            <a:r>
              <a:rPr lang="en-GB" sz="1200" b="1" dirty="0">
                <a:latin typeface="Arial" panose="020B0604020202020204" pitchFamily="34" charset="0"/>
                <a:cs typeface="Arial" panose="020B0604020202020204" pitchFamily="34" charset="0"/>
                <a:hlinkClick r:id="rId5"/>
              </a:rPr>
              <a:t>http://www.autismtoolbox.co.uk/</a:t>
            </a:r>
            <a:endParaRPr lang="en-GB" sz="1200" b="1" dirty="0" smtClean="0">
              <a:latin typeface="Arial" panose="020B0604020202020204" pitchFamily="34" charset="0"/>
              <a:cs typeface="Arial" panose="020B0604020202020204" pitchFamily="34" charset="0"/>
            </a:endParaRPr>
          </a:p>
          <a:p>
            <a:pPr marL="363538" lvl="2"/>
            <a:r>
              <a:rPr lang="en-GB" sz="1200" b="1" dirty="0" smtClean="0">
                <a:latin typeface="Arial" panose="020B0604020202020204" pitchFamily="34" charset="0"/>
                <a:cs typeface="Arial" panose="020B0604020202020204" pitchFamily="34" charset="0"/>
              </a:rPr>
              <a:t>Scottish Government </a:t>
            </a:r>
            <a:r>
              <a:rPr lang="en-GB" sz="1200" b="1" dirty="0">
                <a:latin typeface="Arial" panose="020B0604020202020204" pitchFamily="34" charset="0"/>
                <a:cs typeface="Arial" panose="020B0604020202020204" pitchFamily="34" charset="0"/>
              </a:rPr>
              <a:t>Autism Strategy  </a:t>
            </a:r>
            <a:r>
              <a:rPr lang="en-GB" sz="1200" b="1" dirty="0">
                <a:latin typeface="Arial" panose="020B0604020202020204" pitchFamily="34" charset="0"/>
                <a:cs typeface="Arial" panose="020B0604020202020204" pitchFamily="34" charset="0"/>
                <a:hlinkClick r:id="rId6"/>
              </a:rPr>
              <a:t>http://www.autismstrategyscotland.org.uk</a:t>
            </a:r>
            <a:r>
              <a:rPr lang="en-GB" sz="1200" b="1" dirty="0" smtClean="0">
                <a:latin typeface="Arial" panose="020B0604020202020204" pitchFamily="34" charset="0"/>
                <a:cs typeface="Arial" panose="020B0604020202020204" pitchFamily="34" charset="0"/>
                <a:hlinkClick r:id="rId6"/>
              </a:rPr>
              <a:t>/</a:t>
            </a:r>
            <a:r>
              <a:rPr lang="en-GB" sz="1200" b="1" dirty="0" smtClean="0">
                <a:latin typeface="Arial" panose="020B0604020202020204" pitchFamily="34" charset="0"/>
                <a:cs typeface="Arial" panose="020B0604020202020204" pitchFamily="34" charset="0"/>
              </a:rPr>
              <a:t> </a:t>
            </a:r>
          </a:p>
          <a:p>
            <a:pPr marL="363538" lvl="2"/>
            <a:r>
              <a:rPr lang="en-GB" sz="1200" b="1" dirty="0" smtClean="0">
                <a:latin typeface="Arial" panose="020B0604020202020204" pitchFamily="34" charset="0"/>
                <a:cs typeface="Arial" panose="020B0604020202020204" pitchFamily="34" charset="0"/>
              </a:rPr>
              <a:t>The Welsh Government Autism </a:t>
            </a:r>
            <a:r>
              <a:rPr lang="en-GB" sz="1200" b="1" dirty="0">
                <a:latin typeface="Arial" panose="020B0604020202020204" pitchFamily="34" charset="0"/>
                <a:cs typeface="Arial" panose="020B0604020202020204" pitchFamily="34" charset="0"/>
              </a:rPr>
              <a:t>information </a:t>
            </a:r>
            <a:r>
              <a:rPr lang="en-GB" sz="1200" b="1" dirty="0" smtClean="0">
                <a:latin typeface="Arial" panose="020B0604020202020204" pitchFamily="34" charset="0"/>
                <a:cs typeface="Arial" panose="020B0604020202020204" pitchFamily="34" charset="0"/>
              </a:rPr>
              <a:t>site:  </a:t>
            </a:r>
            <a:r>
              <a:rPr lang="en-GB" sz="1200" b="1" dirty="0" smtClean="0">
                <a:latin typeface="Arial" panose="020B0604020202020204" pitchFamily="34" charset="0"/>
                <a:cs typeface="Arial" panose="020B0604020202020204" pitchFamily="34" charset="0"/>
                <a:hlinkClick r:id="rId7"/>
              </a:rPr>
              <a:t>http</a:t>
            </a:r>
            <a:r>
              <a:rPr lang="en-GB" sz="1200" b="1" dirty="0">
                <a:latin typeface="Arial" panose="020B0604020202020204" pitchFamily="34" charset="0"/>
                <a:cs typeface="Arial" panose="020B0604020202020204" pitchFamily="34" charset="0"/>
                <a:hlinkClick r:id="rId7"/>
              </a:rPr>
              <a:t>://www.asdinfowales.co.uk/home</a:t>
            </a:r>
            <a:r>
              <a:rPr lang="en-GB" sz="1200" b="1" dirty="0" smtClean="0">
                <a:latin typeface="Arial" panose="020B0604020202020204" pitchFamily="34" charset="0"/>
                <a:cs typeface="Arial" panose="020B0604020202020204" pitchFamily="34" charset="0"/>
                <a:hlinkClick r:id="rId7"/>
              </a:rPr>
              <a:t>/</a:t>
            </a:r>
            <a:r>
              <a:rPr lang="en-GB" sz="1200" b="1"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300239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val="0"/>
              </a:ext>
            </a:extLst>
          </a:blip>
          <a:srcRect t="-1"/>
          <a:stretch/>
        </p:blipFill>
        <p:spPr>
          <a:xfrm>
            <a:off x="2152914" y="2046238"/>
            <a:ext cx="4843239" cy="2638400"/>
          </a:xfrm>
          <a:prstGeom prst="rect">
            <a:avLst/>
          </a:prstGeom>
        </p:spPr>
      </p:pic>
      <p:sp>
        <p:nvSpPr>
          <p:cNvPr id="5" name="Rectangle 4"/>
          <p:cNvSpPr/>
          <p:nvPr/>
        </p:nvSpPr>
        <p:spPr>
          <a:xfrm>
            <a:off x="1569467" y="1536527"/>
            <a:ext cx="6010133" cy="1346086"/>
          </a:xfrm>
          <a:prstGeom prst="rect">
            <a:avLst/>
          </a:prstGeom>
          <a:noFill/>
        </p:spPr>
        <p:txBody>
          <a:bodyPr wrap="square" lIns="91440" tIns="45720" rIns="91440" bIns="45720">
            <a:prstTxWarp prst="textChevron">
              <a:avLst/>
            </a:prstTxWarp>
            <a:spAutoFit/>
          </a:bodyPr>
          <a:lstStyle/>
          <a:p>
            <a:pPr algn="ctr"/>
            <a:r>
              <a:rPr lang="en-US" sz="7200" b="1" cap="none" spc="0" dirty="0" smtClean="0">
                <a:ln w="1905"/>
                <a:gradFill flip="none" rotWithShape="1">
                  <a:gsLst>
                    <a:gs pos="0">
                      <a:schemeClr val="accent2">
                        <a:lumMod val="50000"/>
                      </a:schemeClr>
                    </a:gs>
                    <a:gs pos="50000">
                      <a:schemeClr val="accent2">
                        <a:lumMod val="75000"/>
                      </a:schemeClr>
                    </a:gs>
                    <a:gs pos="100000">
                      <a:schemeClr val="accent2">
                        <a:lumMod val="71000"/>
                        <a:lumOff val="29000"/>
                      </a:schemeClr>
                    </a:gs>
                  </a:gsLst>
                  <a:lin ang="5400000" scaled="1"/>
                  <a:tileRect/>
                </a:gradFill>
                <a:effectLst>
                  <a:innerShdw blurRad="69850" dist="43180" dir="5400000">
                    <a:srgbClr val="000000">
                      <a:alpha val="65000"/>
                    </a:srgbClr>
                  </a:innerShdw>
                </a:effectLst>
              </a:rPr>
              <a:t>Thank you</a:t>
            </a:r>
            <a:endParaRPr lang="en-US" sz="7200" b="1" cap="none" spc="0" dirty="0">
              <a:ln w="1905"/>
              <a:gradFill flip="none" rotWithShape="1">
                <a:gsLst>
                  <a:gs pos="0">
                    <a:schemeClr val="accent2">
                      <a:lumMod val="50000"/>
                    </a:schemeClr>
                  </a:gs>
                  <a:gs pos="50000">
                    <a:schemeClr val="accent2">
                      <a:lumMod val="75000"/>
                    </a:schemeClr>
                  </a:gs>
                  <a:gs pos="100000">
                    <a:schemeClr val="accent2">
                      <a:lumMod val="71000"/>
                      <a:lumOff val="29000"/>
                    </a:schemeClr>
                  </a:gs>
                </a:gsLst>
                <a:lin ang="5400000" scaled="1"/>
                <a:tileRect/>
              </a:gradFill>
              <a:effectLst>
                <a:innerShdw blurRad="69850" dist="43180" dir="5400000">
                  <a:srgbClr val="000000">
                    <a:alpha val="65000"/>
                  </a:srgbClr>
                </a:innerShdw>
              </a:effectLst>
            </a:endParaRPr>
          </a:p>
        </p:txBody>
      </p:sp>
      <p:sp>
        <p:nvSpPr>
          <p:cNvPr id="6" name="TextBox 5"/>
          <p:cNvSpPr txBox="1"/>
          <p:nvPr/>
        </p:nvSpPr>
        <p:spPr>
          <a:xfrm>
            <a:off x="1964242" y="4720319"/>
            <a:ext cx="5220582" cy="400110"/>
          </a:xfrm>
          <a:prstGeom prst="rect">
            <a:avLst/>
          </a:prstGeom>
          <a:noFill/>
        </p:spPr>
        <p:txBody>
          <a:bodyPr wrap="square" rtlCol="0">
            <a:spAutoFit/>
          </a:bodyPr>
          <a:lstStyle/>
          <a:p>
            <a:pPr algn="ctr"/>
            <a:r>
              <a:rPr lang="en-GB" sz="2000" b="1" dirty="0" smtClean="0">
                <a:solidFill>
                  <a:schemeClr val="accent2">
                    <a:lumMod val="50000"/>
                  </a:schemeClr>
                </a:solidFill>
                <a:latin typeface="Arial" panose="020B0604020202020204" pitchFamily="34" charset="0"/>
                <a:cs typeface="Arial" panose="020B0604020202020204" pitchFamily="34" charset="0"/>
              </a:rPr>
              <a:t>for taking the time to learn about Autism.</a:t>
            </a:r>
            <a:endParaRPr lang="en-GB" sz="2000" b="1" dirty="0">
              <a:solidFill>
                <a:schemeClr val="accent2">
                  <a:lumMod val="50000"/>
                </a:schemeClr>
              </a:solidFill>
              <a:latin typeface="Arial" panose="020B0604020202020204" pitchFamily="34" charset="0"/>
              <a:cs typeface="Arial" panose="020B0604020202020204" pitchFamily="34" charset="0"/>
            </a:endParaRPr>
          </a:p>
        </p:txBody>
      </p:sp>
      <p:sp>
        <p:nvSpPr>
          <p:cNvPr id="8" name="TextBox 7"/>
          <p:cNvSpPr txBox="1"/>
          <p:nvPr/>
        </p:nvSpPr>
        <p:spPr>
          <a:xfrm>
            <a:off x="722107" y="5413115"/>
            <a:ext cx="7704855" cy="338554"/>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You can now close the slide show, by hitting the “Escape” button on your keyboard.</a:t>
            </a:r>
            <a:endParaRPr lang="en-GB" sz="1600" dirty="0">
              <a:latin typeface="Arial" panose="020B0604020202020204" pitchFamily="34" charset="0"/>
              <a:cs typeface="Arial" panose="020B0604020202020204" pitchFamily="34" charset="0"/>
            </a:endParaRPr>
          </a:p>
        </p:txBody>
      </p:sp>
      <p:sp>
        <p:nvSpPr>
          <p:cNvPr id="9" name="TextBox 8"/>
          <p:cNvSpPr txBox="1"/>
          <p:nvPr/>
        </p:nvSpPr>
        <p:spPr>
          <a:xfrm>
            <a:off x="1910238" y="759512"/>
            <a:ext cx="5323522"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That’s the end of the Autism Aware Powerpoint.</a:t>
            </a:r>
          </a:p>
        </p:txBody>
      </p:sp>
    </p:spTree>
    <p:extLst>
      <p:ext uri="{BB962C8B-B14F-4D97-AF65-F5344CB8AC3E}">
        <p14:creationId xmlns:p14="http://schemas.microsoft.com/office/powerpoint/2010/main" val="1195921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33400"/>
            <a:ext cx="7971032" cy="663352"/>
          </a:xfrm>
        </p:spPr>
        <p:txBody>
          <a:bodyPr>
            <a:normAutofit/>
          </a:bodyPr>
          <a:lstStyle/>
          <a:p>
            <a:r>
              <a:rPr lang="en-GB" sz="2800" dirty="0" smtClean="0">
                <a:solidFill>
                  <a:schemeClr val="accent2">
                    <a:lumMod val="75000"/>
                  </a:schemeClr>
                </a:solidFill>
                <a:effectLst/>
                <a:latin typeface="Arial" panose="020B0604020202020204" pitchFamily="34" charset="0"/>
                <a:cs typeface="Arial" panose="020B0604020202020204" pitchFamily="34" charset="0"/>
              </a:rPr>
              <a:t>First:  Some words about language</a:t>
            </a:r>
            <a:endParaRPr lang="en-GB" sz="2800" dirty="0">
              <a:solidFill>
                <a:schemeClr val="accent2">
                  <a:lumMod val="75000"/>
                </a:schemeClr>
              </a:solidFill>
              <a:effectLst/>
              <a:latin typeface="Arial" panose="020B0604020202020204" pitchFamily="34" charset="0"/>
              <a:cs typeface="Arial" panose="020B0604020202020204" pitchFamily="34" charset="0"/>
            </a:endParaRPr>
          </a:p>
        </p:txBody>
      </p:sp>
      <p:sp>
        <p:nvSpPr>
          <p:cNvPr id="6" name="Rectangle 5"/>
          <p:cNvSpPr/>
          <p:nvPr/>
        </p:nvSpPr>
        <p:spPr>
          <a:xfrm>
            <a:off x="611560" y="1268760"/>
            <a:ext cx="7848872" cy="830997"/>
          </a:xfrm>
          <a:prstGeom prst="rect">
            <a:avLst/>
          </a:prstGeom>
        </p:spPr>
        <p:txBody>
          <a:bodyPr wrap="square">
            <a:spAutoFit/>
          </a:bodyPr>
          <a:lstStyle/>
          <a:p>
            <a:r>
              <a:rPr lang="en-GB" sz="1600" dirty="0" smtClean="0">
                <a:latin typeface="Arial" panose="020B0604020202020204" pitchFamily="34" charset="0"/>
                <a:cs typeface="Arial" panose="020B0604020202020204" pitchFamily="34" charset="0"/>
              </a:rPr>
              <a:t>The language we use to speak about something is important.  The words we use convey complex ideas about the value we place on it, and its relationship to other ideas.  </a:t>
            </a:r>
          </a:p>
        </p:txBody>
      </p:sp>
      <p:sp>
        <p:nvSpPr>
          <p:cNvPr id="7" name="Content Placeholder 6"/>
          <p:cNvSpPr>
            <a:spLocks noGrp="1"/>
          </p:cNvSpPr>
          <p:nvPr>
            <p:ph sz="half" idx="1"/>
          </p:nvPr>
        </p:nvSpPr>
        <p:spPr>
          <a:xfrm>
            <a:off x="611560" y="2170029"/>
            <a:ext cx="7848872" cy="1114955"/>
          </a:xfrm>
        </p:spPr>
        <p:txBody>
          <a:bodyPr>
            <a:noAutofit/>
          </a:bodyPr>
          <a:lstStyle/>
          <a:p>
            <a:pPr marL="0" indent="0">
              <a:buNone/>
            </a:pPr>
            <a:r>
              <a:rPr lang="en-GB" sz="1600" dirty="0" smtClean="0">
                <a:latin typeface="Arial" panose="020B0604020202020204" pitchFamily="34" charset="0"/>
                <a:cs typeface="Arial" panose="020B0604020202020204" pitchFamily="34" charset="0"/>
              </a:rPr>
              <a:t>Autism is formally known as “Autism Spectrum Disorder”.  However, this is now seen as problematic by the many in the Autism community.  Take a minute to think about why that might be.</a:t>
            </a:r>
            <a:endParaRPr lang="en-GB" sz="1600" dirty="0">
              <a:latin typeface="Arial" panose="020B0604020202020204" pitchFamily="34" charset="0"/>
              <a:cs typeface="Arial" panose="020B0604020202020204" pitchFamily="34" charset="0"/>
            </a:endParaRPr>
          </a:p>
          <a:p>
            <a:pPr marL="0" indent="0">
              <a:buNone/>
            </a:pPr>
            <a:r>
              <a:rPr lang="en-GB" sz="1600" dirty="0" smtClean="0">
                <a:latin typeface="Arial" panose="020B0604020202020204" pitchFamily="34" charset="0"/>
                <a:cs typeface="Arial" panose="020B0604020202020204" pitchFamily="34" charset="0"/>
              </a:rPr>
              <a:t>Then click to reveal some thoughts we had.</a:t>
            </a:r>
          </a:p>
        </p:txBody>
      </p:sp>
      <p:sp>
        <p:nvSpPr>
          <p:cNvPr id="10" name="Rectangle 9"/>
          <p:cNvSpPr/>
          <p:nvPr/>
        </p:nvSpPr>
        <p:spPr>
          <a:xfrm>
            <a:off x="594473" y="3429000"/>
            <a:ext cx="7992888" cy="2062103"/>
          </a:xfrm>
          <a:prstGeom prst="rect">
            <a:avLst/>
          </a:prstGeom>
          <a:ln w="19050">
            <a:solidFill>
              <a:schemeClr val="accent2">
                <a:lumMod val="75000"/>
              </a:schemeClr>
            </a:solidFill>
          </a:ln>
        </p:spPr>
        <p:txBody>
          <a:bodyPr wrap="square">
            <a:spAutoFit/>
          </a:bodyPr>
          <a:lstStyle/>
          <a:p>
            <a:r>
              <a:rPr lang="en-GB" sz="1600" b="1" dirty="0" smtClean="0">
                <a:solidFill>
                  <a:schemeClr val="accent2">
                    <a:lumMod val="75000"/>
                  </a:schemeClr>
                </a:solidFill>
                <a:latin typeface="Arial" panose="020B0604020202020204" pitchFamily="34" charset="0"/>
                <a:cs typeface="Arial" panose="020B0604020202020204" pitchFamily="34" charset="0"/>
              </a:rPr>
              <a:t>Terming something a “disorder” suggests that there is a correct way for people’s brains to work, and that an Autistic person is therefore “wrong”, needs fixing, or sorting out.  </a:t>
            </a:r>
          </a:p>
          <a:p>
            <a:endParaRPr lang="en-GB"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In these modules we want to celebrate </a:t>
            </a:r>
            <a:r>
              <a:rPr lang="en-GB" sz="1600" b="1" u="sng" dirty="0" smtClean="0">
                <a:latin typeface="Arial" panose="020B0604020202020204" pitchFamily="34" charset="0"/>
                <a:cs typeface="Arial" panose="020B0604020202020204" pitchFamily="34" charset="0"/>
              </a:rPr>
              <a:t>neurodiversity</a:t>
            </a:r>
            <a:r>
              <a:rPr lang="en-GB" sz="1600" dirty="0" smtClean="0">
                <a:latin typeface="Arial" panose="020B0604020202020204" pitchFamily="34" charset="0"/>
                <a:cs typeface="Arial" panose="020B0604020202020204" pitchFamily="34" charset="0"/>
              </a:rPr>
              <a:t> – the fact that people have a wide range of thinking and learning styles, and different ways of experiencing the world. Many people use the terms “Autism Spectrum Condition”, or simply “Autism” to better express this.  These are the terms we will use..</a:t>
            </a:r>
            <a:endParaRPr lang="en-GB" sz="1600" dirty="0"/>
          </a:p>
        </p:txBody>
      </p:sp>
      <p:sp>
        <p:nvSpPr>
          <p:cNvPr id="4" name="Rectangle 3"/>
          <p:cNvSpPr/>
          <p:nvPr/>
        </p:nvSpPr>
        <p:spPr>
          <a:xfrm>
            <a:off x="611560" y="5253860"/>
            <a:ext cx="7848872" cy="584775"/>
          </a:xfrm>
          <a:prstGeom prst="rect">
            <a:avLst/>
          </a:prstGeom>
        </p:spPr>
        <p:txBody>
          <a:bodyPr wrap="square">
            <a:spAutoFit/>
          </a:bodyPr>
          <a:lstStyle/>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On the next page, we’ll look at the language we use to speak about individuals</a:t>
            </a:r>
            <a:endParaRPr lang="en-GB" sz="1600" dirty="0"/>
          </a:p>
        </p:txBody>
      </p:sp>
    </p:spTree>
    <p:extLst>
      <p:ext uri="{BB962C8B-B14F-4D97-AF65-F5344CB8AC3E}">
        <p14:creationId xmlns:p14="http://schemas.microsoft.com/office/powerpoint/2010/main" val="14897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2"/>
          </p:nvPr>
        </p:nvSpPr>
        <p:spPr>
          <a:xfrm>
            <a:off x="3441665" y="1951153"/>
            <a:ext cx="5162783" cy="3240360"/>
          </a:xfrm>
        </p:spPr>
        <p:txBody>
          <a:bodyPr>
            <a:noAutofit/>
          </a:bodyPr>
          <a:lstStyle/>
          <a:p>
            <a:r>
              <a:rPr lang="en-GB" dirty="0" smtClean="0">
                <a:latin typeface="Arial" panose="020B0604020202020204" pitchFamily="34" charset="0"/>
                <a:cs typeface="Arial" panose="020B0604020202020204" pitchFamily="34" charset="0"/>
              </a:rPr>
              <a:t>Firstly</a:t>
            </a:r>
            <a:r>
              <a:rPr lang="en-GB" dirty="0">
                <a:latin typeface="Arial" panose="020B0604020202020204" pitchFamily="34" charset="0"/>
                <a:cs typeface="Arial" panose="020B0604020202020204" pitchFamily="34" charset="0"/>
              </a:rPr>
              <a:t>, English is an adjective-first language.  We wouldn’t speak of “a person who is tall”, or “a woman with intelligence” but a “tall person” and “an intelligent woman”.  So to use condition first language places Autism in line with other descriptive words about an individual:  she is “a tall, intelligent, Autistic woman”.</a:t>
            </a:r>
          </a:p>
          <a:p>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Secondly, </a:t>
            </a:r>
            <a:r>
              <a:rPr lang="en-GB" dirty="0" smtClean="0">
                <a:latin typeface="Arial" panose="020B0604020202020204" pitchFamily="34" charset="0"/>
                <a:cs typeface="Arial" panose="020B0604020202020204" pitchFamily="34" charset="0"/>
              </a:rPr>
              <a:t>using person </a:t>
            </a:r>
            <a:r>
              <a:rPr lang="en-GB" dirty="0">
                <a:latin typeface="Arial" panose="020B0604020202020204" pitchFamily="34" charset="0"/>
                <a:cs typeface="Arial" panose="020B0604020202020204" pitchFamily="34" charset="0"/>
              </a:rPr>
              <a:t>first language implies that Autism can be set aside, removed from the person.  It suggests that Autism is “an unfortunate characteristic” that is not a part of the person’s intrinsic worth.  Autism can’t be separated from a person, just as skin colour </a:t>
            </a:r>
            <a:r>
              <a:rPr lang="en-GB" dirty="0" smtClean="0">
                <a:latin typeface="Arial" panose="020B0604020202020204" pitchFamily="34" charset="0"/>
                <a:cs typeface="Arial" panose="020B0604020202020204" pitchFamily="34" charset="0"/>
              </a:rPr>
              <a:t>can’t.  Using </a:t>
            </a:r>
            <a:r>
              <a:rPr lang="en-GB" dirty="0">
                <a:latin typeface="Arial" panose="020B0604020202020204" pitchFamily="34" charset="0"/>
                <a:cs typeface="Arial" panose="020B0604020202020204" pitchFamily="34" charset="0"/>
              </a:rPr>
              <a:t>“condition first” language points to </a:t>
            </a:r>
            <a:r>
              <a:rPr lang="en-GB" dirty="0" smtClean="0">
                <a:latin typeface="Arial" panose="020B0604020202020204" pitchFamily="34" charset="0"/>
                <a:cs typeface="Arial" panose="020B0604020202020204" pitchFamily="34" charset="0"/>
              </a:rPr>
              <a:t>the value </a:t>
            </a:r>
            <a:r>
              <a:rPr lang="en-GB" dirty="0">
                <a:latin typeface="Arial" panose="020B0604020202020204" pitchFamily="34" charset="0"/>
                <a:cs typeface="Arial" panose="020B0604020202020204" pitchFamily="34" charset="0"/>
              </a:rPr>
              <a:t>of the person’s different experiences and understanding of the world around them.  </a:t>
            </a:r>
          </a:p>
          <a:p>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 </a:t>
            </a:r>
          </a:p>
        </p:txBody>
      </p:sp>
      <p:pic>
        <p:nvPicPr>
          <p:cNvPr id="5" name="Picture Placeholder 4" descr="C:\Users\anita.hurding\AppData\Local\Microsoft\Windows\Temporary Internet Files\Content.Outlook\JSUIQ44V\with autism.jpg"/>
          <p:cNvPicPr>
            <a:picLocks noGrp="1"/>
          </p:cNvPicPr>
          <p:nvPr>
            <p:ph sz="half" idx="1"/>
          </p:nvPr>
        </p:nvPicPr>
        <p:blipFill>
          <a:blip r:embed="rId3" cstate="email">
            <a:extLst>
              <a:ext uri="{28A0092B-C50C-407E-A947-70E740481C1C}">
                <a14:useLocalDpi xmlns:a14="http://schemas.microsoft.com/office/drawing/2010/main" val="0"/>
              </a:ext>
            </a:extLst>
          </a:blip>
          <a:stretch>
            <a:fillRect/>
          </a:stretch>
        </p:blipFill>
        <p:spPr bwMode="auto">
          <a:xfrm>
            <a:off x="683568" y="2132856"/>
            <a:ext cx="2592288" cy="2880320"/>
          </a:xfrm>
          <a:prstGeom prst="rect">
            <a:avLst/>
          </a:prstGeom>
          <a:noFill/>
          <a:ln w="25400">
            <a:solidFill>
              <a:schemeClr val="tx1"/>
            </a:solidFill>
          </a:ln>
        </p:spPr>
      </p:pic>
      <p:sp>
        <p:nvSpPr>
          <p:cNvPr id="8" name="TextBox 7"/>
          <p:cNvSpPr txBox="1"/>
          <p:nvPr/>
        </p:nvSpPr>
        <p:spPr>
          <a:xfrm>
            <a:off x="683568" y="4653136"/>
            <a:ext cx="2448272" cy="230832"/>
          </a:xfrm>
          <a:prstGeom prst="rect">
            <a:avLst/>
          </a:prstGeom>
          <a:noFill/>
        </p:spPr>
        <p:txBody>
          <a:bodyPr wrap="square" rtlCol="0">
            <a:spAutoFit/>
          </a:bodyPr>
          <a:lstStyle/>
          <a:p>
            <a:r>
              <a:rPr lang="en-GB" sz="900" i="1" dirty="0" smtClean="0"/>
              <a:t>Origin unknown</a:t>
            </a:r>
            <a:endParaRPr lang="en-GB" sz="900" i="1" dirty="0"/>
          </a:p>
        </p:txBody>
      </p:sp>
      <p:sp>
        <p:nvSpPr>
          <p:cNvPr id="10" name="TextBox 9"/>
          <p:cNvSpPr txBox="1"/>
          <p:nvPr/>
        </p:nvSpPr>
        <p:spPr>
          <a:xfrm>
            <a:off x="672260" y="5301208"/>
            <a:ext cx="7931401" cy="523220"/>
          </a:xfrm>
          <a:prstGeom prst="rect">
            <a:avLst/>
          </a:prstGeom>
          <a:solidFill>
            <a:schemeClr val="accent2">
              <a:lumMod val="60000"/>
              <a:lumOff val="40000"/>
              <a:alpha val="45000"/>
            </a:schemeClr>
          </a:solidFill>
          <a:ln w="41275" cmpd="tri">
            <a:solidFill>
              <a:schemeClr val="accent4">
                <a:lumMod val="75000"/>
              </a:schemeClr>
            </a:solidFill>
          </a:ln>
        </p:spPr>
        <p:txBody>
          <a:bodyPr wrap="square" rtlCol="0">
            <a:spAutoFit/>
          </a:bodyPr>
          <a:lstStyle/>
          <a:p>
            <a:pPr algn="ctr"/>
            <a:r>
              <a:rPr lang="en-GB" sz="1400" b="1" dirty="0" smtClean="0">
                <a:latin typeface="Arial" panose="020B0604020202020204" pitchFamily="34" charset="0"/>
                <a:cs typeface="Arial" panose="020B0604020202020204" pitchFamily="34" charset="0"/>
              </a:rPr>
              <a:t>It’s important to recognise that people have different opinions about this and to be sensitive to the way an individual describes themselves.</a:t>
            </a:r>
            <a:endParaRPr lang="en-GB" dirty="0"/>
          </a:p>
        </p:txBody>
      </p:sp>
      <p:sp>
        <p:nvSpPr>
          <p:cNvPr id="12" name="TextBox 11"/>
          <p:cNvSpPr txBox="1"/>
          <p:nvPr/>
        </p:nvSpPr>
        <p:spPr>
          <a:xfrm>
            <a:off x="539552" y="476672"/>
            <a:ext cx="8064109" cy="1677382"/>
          </a:xfrm>
          <a:prstGeom prst="rect">
            <a:avLst/>
          </a:prstGeom>
          <a:noFill/>
        </p:spPr>
        <p:txBody>
          <a:bodyPr wrap="square" rtlCol="0">
            <a:spAutoFit/>
          </a:bodyPr>
          <a:lstStyle/>
          <a:p>
            <a:r>
              <a:rPr lang="en-GB" sz="1500" dirty="0" smtClean="0">
                <a:latin typeface="Arial" panose="020B0604020202020204" pitchFamily="34" charset="0"/>
                <a:cs typeface="Arial" panose="020B0604020202020204" pitchFamily="34" charset="0"/>
              </a:rPr>
              <a:t>In general, we tend to use “person first” language to speak about individuals.  We would say “person with Down’s Syndrome”, or “person with Cerebral Palsy”.  This language is seen to emphasis a person’s equal rights, value, and worth as an individual.  Recent research shows, however, that the Autism community tends to prefer “condition first” language:  “Autistic person”, rather than “person with Autism”.</a:t>
            </a:r>
          </a:p>
          <a:p>
            <a:endParaRPr lang="en-GB" sz="1400" dirty="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Click on to see why:</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132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8183880" cy="576064"/>
          </a:xfrm>
        </p:spPr>
        <p:txBody>
          <a:bodyPr>
            <a:normAutofit/>
          </a:bodyPr>
          <a:lstStyle/>
          <a:p>
            <a:r>
              <a:rPr lang="en-GB" sz="2800" dirty="0" smtClean="0">
                <a:solidFill>
                  <a:schemeClr val="accent2">
                    <a:lumMod val="75000"/>
                  </a:schemeClr>
                </a:solidFill>
                <a:effectLst/>
                <a:latin typeface="Arial" panose="020B0604020202020204" pitchFamily="34" charset="0"/>
                <a:cs typeface="Arial" panose="020B0604020202020204" pitchFamily="34" charset="0"/>
              </a:rPr>
              <a:t>Let’s try a thought experiment.</a:t>
            </a:r>
            <a:endParaRPr lang="en-GB" sz="2800" dirty="0">
              <a:solidFill>
                <a:schemeClr val="accent2">
                  <a:lumMod val="75000"/>
                </a:schemeClr>
              </a:solidFill>
              <a:effectLst/>
              <a:latin typeface="Arial" panose="020B0604020202020204" pitchFamily="34" charset="0"/>
              <a:cs typeface="Arial" panose="020B0604020202020204" pitchFamily="34" charset="0"/>
            </a:endParaRPr>
          </a:p>
        </p:txBody>
      </p:sp>
      <p:sp>
        <p:nvSpPr>
          <p:cNvPr id="3" name="Cloud Callout 2"/>
          <p:cNvSpPr/>
          <p:nvPr/>
        </p:nvSpPr>
        <p:spPr>
          <a:xfrm>
            <a:off x="561552" y="1138846"/>
            <a:ext cx="7258221" cy="4319934"/>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8746 w 6962036"/>
              <a:gd name="connsiteY0" fmla="*/ 4214023 h 4320480"/>
              <a:gd name="connsiteX1" fmla="*/ -168759 w 6962036"/>
              <a:gd name="connsiteY1" fmla="*/ 4334036 h 4320480"/>
              <a:gd name="connsiteX2" fmla="*/ -288772 w 6962036"/>
              <a:gd name="connsiteY2" fmla="*/ 4214023 h 4320480"/>
              <a:gd name="connsiteX3" fmla="*/ -168759 w 6962036"/>
              <a:gd name="connsiteY3" fmla="*/ 4094010 h 4320480"/>
              <a:gd name="connsiteX4" fmla="*/ -48746 w 6962036"/>
              <a:gd name="connsiteY4" fmla="*/ 4214023 h 4320480"/>
              <a:gd name="connsiteX0" fmla="*/ 358554 w 6962036"/>
              <a:gd name="connsiteY0" fmla="*/ 4052363 h 4320480"/>
              <a:gd name="connsiteX1" fmla="*/ 118527 w 6962036"/>
              <a:gd name="connsiteY1" fmla="*/ 4292390 h 4320480"/>
              <a:gd name="connsiteX2" fmla="*/ -121500 w 6962036"/>
              <a:gd name="connsiteY2" fmla="*/ 4052363 h 4320480"/>
              <a:gd name="connsiteX3" fmla="*/ 118527 w 6962036"/>
              <a:gd name="connsiteY3" fmla="*/ 3812336 h 4320480"/>
              <a:gd name="connsiteX4" fmla="*/ 358554 w 6962036"/>
              <a:gd name="connsiteY4" fmla="*/ 4052363 h 4320480"/>
              <a:gd name="connsiteX0" fmla="*/ 975037 w 6962036"/>
              <a:gd name="connsiteY0" fmla="*/ 3772992 h 4320480"/>
              <a:gd name="connsiteX1" fmla="*/ 614997 w 6962036"/>
              <a:gd name="connsiteY1" fmla="*/ 4133032 h 4320480"/>
              <a:gd name="connsiteX2" fmla="*/ 254957 w 6962036"/>
              <a:gd name="connsiteY2" fmla="*/ 3772992 h 4320480"/>
              <a:gd name="connsiteX3" fmla="*/ 614997 w 6962036"/>
              <a:gd name="connsiteY3" fmla="*/ 3412952 h 4320480"/>
              <a:gd name="connsiteX4" fmla="*/ 975037 w 6962036"/>
              <a:gd name="connsiteY4" fmla="*/ 3772992 h 432048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5692 w 45012"/>
              <a:gd name="connsiteY0" fmla="*/ 14229 h 43219"/>
              <a:gd name="connsiteX1" fmla="*/ 7415 w 45012"/>
              <a:gd name="connsiteY1" fmla="*/ 6766 h 43219"/>
              <a:gd name="connsiteX2" fmla="*/ 15797 w 45012"/>
              <a:gd name="connsiteY2" fmla="*/ 5061 h 43219"/>
              <a:gd name="connsiteX3" fmla="*/ 24248 w 45012"/>
              <a:gd name="connsiteY3" fmla="*/ 3291 h 43219"/>
              <a:gd name="connsiteX4" fmla="*/ 27541 w 45012"/>
              <a:gd name="connsiteY4" fmla="*/ 59 h 43219"/>
              <a:gd name="connsiteX5" fmla="*/ 31625 w 45012"/>
              <a:gd name="connsiteY5" fmla="*/ 2340 h 43219"/>
              <a:gd name="connsiteX6" fmla="*/ 37255 w 45012"/>
              <a:gd name="connsiteY6" fmla="*/ 549 h 43219"/>
              <a:gd name="connsiteX7" fmla="*/ 40110 w 45012"/>
              <a:gd name="connsiteY7" fmla="*/ 5435 h 43219"/>
              <a:gd name="connsiteX8" fmla="*/ 43774 w 45012"/>
              <a:gd name="connsiteY8" fmla="*/ 10177 h 43219"/>
              <a:gd name="connsiteX9" fmla="*/ 43610 w 45012"/>
              <a:gd name="connsiteY9" fmla="*/ 15319 h 43219"/>
              <a:gd name="connsiteX10" fmla="*/ 44808 w 45012"/>
              <a:gd name="connsiteY10" fmla="*/ 23181 h 43219"/>
              <a:gd name="connsiteX11" fmla="*/ 39196 w 45012"/>
              <a:gd name="connsiteY11" fmla="*/ 30063 h 43219"/>
              <a:gd name="connsiteX12" fmla="*/ 37187 w 45012"/>
              <a:gd name="connsiteY12" fmla="*/ 35960 h 43219"/>
              <a:gd name="connsiteX13" fmla="*/ 30347 w 45012"/>
              <a:gd name="connsiteY13" fmla="*/ 36674 h 43219"/>
              <a:gd name="connsiteX14" fmla="*/ 25459 w 45012"/>
              <a:gd name="connsiteY14" fmla="*/ 42965 h 43219"/>
              <a:gd name="connsiteX15" fmla="*/ 18272 w 45012"/>
              <a:gd name="connsiteY15" fmla="*/ 39125 h 43219"/>
              <a:gd name="connsiteX16" fmla="*/ 7596 w 45012"/>
              <a:gd name="connsiteY16" fmla="*/ 35331 h 43219"/>
              <a:gd name="connsiteX17" fmla="*/ 2902 w 45012"/>
              <a:gd name="connsiteY17" fmla="*/ 31109 h 43219"/>
              <a:gd name="connsiteX18" fmla="*/ 3905 w 45012"/>
              <a:gd name="connsiteY18" fmla="*/ 25410 h 43219"/>
              <a:gd name="connsiteX19" fmla="*/ 1787 w 45012"/>
              <a:gd name="connsiteY19" fmla="*/ 19563 h 43219"/>
              <a:gd name="connsiteX20" fmla="*/ 5655 w 45012"/>
              <a:gd name="connsiteY20" fmla="*/ 14366 h 43219"/>
              <a:gd name="connsiteX21" fmla="*/ 5692 w 45012"/>
              <a:gd name="connsiteY21" fmla="*/ 14229 h 43219"/>
              <a:gd name="connsiteX0" fmla="*/ 240026 w 7254031"/>
              <a:gd name="connsiteY0" fmla="*/ 4199921 h 4322380"/>
              <a:gd name="connsiteX1" fmla="*/ 120013 w 7254031"/>
              <a:gd name="connsiteY1" fmla="*/ 4319934 h 4322380"/>
              <a:gd name="connsiteX2" fmla="*/ 0 w 7254031"/>
              <a:gd name="connsiteY2" fmla="*/ 4199921 h 4322380"/>
              <a:gd name="connsiteX3" fmla="*/ 120013 w 7254031"/>
              <a:gd name="connsiteY3" fmla="*/ 4079908 h 4322380"/>
              <a:gd name="connsiteX4" fmla="*/ 240026 w 7254031"/>
              <a:gd name="connsiteY4" fmla="*/ 4199921 h 4322380"/>
              <a:gd name="connsiteX0" fmla="*/ 647326 w 7254031"/>
              <a:gd name="connsiteY0" fmla="*/ 4038261 h 4322380"/>
              <a:gd name="connsiteX1" fmla="*/ 407299 w 7254031"/>
              <a:gd name="connsiteY1" fmla="*/ 4278288 h 4322380"/>
              <a:gd name="connsiteX2" fmla="*/ 167272 w 7254031"/>
              <a:gd name="connsiteY2" fmla="*/ 4038261 h 4322380"/>
              <a:gd name="connsiteX3" fmla="*/ 407299 w 7254031"/>
              <a:gd name="connsiteY3" fmla="*/ 3798234 h 4322380"/>
              <a:gd name="connsiteX4" fmla="*/ 647326 w 7254031"/>
              <a:gd name="connsiteY4" fmla="*/ 4038261 h 4322380"/>
              <a:gd name="connsiteX0" fmla="*/ 1263809 w 7254031"/>
              <a:gd name="connsiteY0" fmla="*/ 3758890 h 4322380"/>
              <a:gd name="connsiteX1" fmla="*/ 903769 w 7254031"/>
              <a:gd name="connsiteY1" fmla="*/ 4118930 h 4322380"/>
              <a:gd name="connsiteX2" fmla="*/ 543729 w 7254031"/>
              <a:gd name="connsiteY2" fmla="*/ 3758890 h 4322380"/>
              <a:gd name="connsiteX3" fmla="*/ 903769 w 7254031"/>
              <a:gd name="connsiteY3" fmla="*/ 3398850 h 4322380"/>
              <a:gd name="connsiteX4" fmla="*/ 1263809 w 7254031"/>
              <a:gd name="connsiteY4" fmla="*/ 3758890 h 4322380"/>
              <a:gd name="connsiteX0" fmla="*/ 6485 w 45012"/>
              <a:gd name="connsiteY0" fmla="*/ 26036 h 43219"/>
              <a:gd name="connsiteX1" fmla="*/ 3952 w 45012"/>
              <a:gd name="connsiteY1" fmla="*/ 25239 h 43219"/>
              <a:gd name="connsiteX2" fmla="*/ 8720 w 45012"/>
              <a:gd name="connsiteY2" fmla="*/ 34758 h 43219"/>
              <a:gd name="connsiteX3" fmla="*/ 7612 w 45012"/>
              <a:gd name="connsiteY3" fmla="*/ 35139 h 43219"/>
              <a:gd name="connsiteX4" fmla="*/ 18270 w 45012"/>
              <a:gd name="connsiteY4" fmla="*/ 38949 h 43219"/>
              <a:gd name="connsiteX5" fmla="*/ 17602 w 45012"/>
              <a:gd name="connsiteY5" fmla="*/ 37209 h 43219"/>
              <a:gd name="connsiteX6" fmla="*/ 30619 w 45012"/>
              <a:gd name="connsiteY6" fmla="*/ 34610 h 43219"/>
              <a:gd name="connsiteX7" fmla="*/ 30352 w 45012"/>
              <a:gd name="connsiteY7" fmla="*/ 36519 h 43219"/>
              <a:gd name="connsiteX8" fmla="*/ 37699 w 45012"/>
              <a:gd name="connsiteY8" fmla="*/ 22949 h 43219"/>
              <a:gd name="connsiteX9" fmla="*/ 39172 w 45012"/>
              <a:gd name="connsiteY9" fmla="*/ 29949 h 43219"/>
              <a:gd name="connsiteX10" fmla="*/ 43590 w 45012"/>
              <a:gd name="connsiteY10" fmla="*/ 15213 h 43219"/>
              <a:gd name="connsiteX11" fmla="*/ 42142 w 45012"/>
              <a:gd name="connsiteY11" fmla="*/ 17889 h 43219"/>
              <a:gd name="connsiteX12" fmla="*/ 40116 w 45012"/>
              <a:gd name="connsiteY12" fmla="*/ 5285 h 43219"/>
              <a:gd name="connsiteX13" fmla="*/ 40192 w 45012"/>
              <a:gd name="connsiteY13" fmla="*/ 6549 h 43219"/>
              <a:gd name="connsiteX14" fmla="*/ 30870 w 45012"/>
              <a:gd name="connsiteY14" fmla="*/ 3811 h 43219"/>
              <a:gd name="connsiteX15" fmla="*/ 31612 w 45012"/>
              <a:gd name="connsiteY15" fmla="*/ 2199 h 43219"/>
              <a:gd name="connsiteX16" fmla="*/ 23933 w 45012"/>
              <a:gd name="connsiteY16" fmla="*/ 4579 h 43219"/>
              <a:gd name="connsiteX17" fmla="*/ 24292 w 45012"/>
              <a:gd name="connsiteY17" fmla="*/ 3189 h 43219"/>
              <a:gd name="connsiteX18" fmla="*/ 15792 w 45012"/>
              <a:gd name="connsiteY18" fmla="*/ 5051 h 43219"/>
              <a:gd name="connsiteX19" fmla="*/ 17092 w 45012"/>
              <a:gd name="connsiteY19" fmla="*/ 6399 h 43219"/>
              <a:gd name="connsiteX20" fmla="*/ 5919 w 45012"/>
              <a:gd name="connsiteY20" fmla="*/ 15648 h 43219"/>
              <a:gd name="connsiteX21" fmla="*/ 5692 w 45012"/>
              <a:gd name="connsiteY21" fmla="*/ 14229 h 43219"/>
              <a:gd name="connsiteX0" fmla="*/ 5692 w 45012"/>
              <a:gd name="connsiteY0" fmla="*/ 14229 h 43468"/>
              <a:gd name="connsiteX1" fmla="*/ 7415 w 45012"/>
              <a:gd name="connsiteY1" fmla="*/ 6766 h 43468"/>
              <a:gd name="connsiteX2" fmla="*/ 15797 w 45012"/>
              <a:gd name="connsiteY2" fmla="*/ 5061 h 43468"/>
              <a:gd name="connsiteX3" fmla="*/ 24248 w 45012"/>
              <a:gd name="connsiteY3" fmla="*/ 3291 h 43468"/>
              <a:gd name="connsiteX4" fmla="*/ 27541 w 45012"/>
              <a:gd name="connsiteY4" fmla="*/ 59 h 43468"/>
              <a:gd name="connsiteX5" fmla="*/ 31625 w 45012"/>
              <a:gd name="connsiteY5" fmla="*/ 2340 h 43468"/>
              <a:gd name="connsiteX6" fmla="*/ 37255 w 45012"/>
              <a:gd name="connsiteY6" fmla="*/ 549 h 43468"/>
              <a:gd name="connsiteX7" fmla="*/ 40110 w 45012"/>
              <a:gd name="connsiteY7" fmla="*/ 5435 h 43468"/>
              <a:gd name="connsiteX8" fmla="*/ 43774 w 45012"/>
              <a:gd name="connsiteY8" fmla="*/ 10177 h 43468"/>
              <a:gd name="connsiteX9" fmla="*/ 43610 w 45012"/>
              <a:gd name="connsiteY9" fmla="*/ 15319 h 43468"/>
              <a:gd name="connsiteX10" fmla="*/ 44808 w 45012"/>
              <a:gd name="connsiteY10" fmla="*/ 23181 h 43468"/>
              <a:gd name="connsiteX11" fmla="*/ 39196 w 45012"/>
              <a:gd name="connsiteY11" fmla="*/ 30063 h 43468"/>
              <a:gd name="connsiteX12" fmla="*/ 37187 w 45012"/>
              <a:gd name="connsiteY12" fmla="*/ 35960 h 43468"/>
              <a:gd name="connsiteX13" fmla="*/ 30347 w 45012"/>
              <a:gd name="connsiteY13" fmla="*/ 36674 h 43468"/>
              <a:gd name="connsiteX14" fmla="*/ 25374 w 45012"/>
              <a:gd name="connsiteY14" fmla="*/ 43238 h 43468"/>
              <a:gd name="connsiteX15" fmla="*/ 18272 w 45012"/>
              <a:gd name="connsiteY15" fmla="*/ 39125 h 43468"/>
              <a:gd name="connsiteX16" fmla="*/ 7596 w 45012"/>
              <a:gd name="connsiteY16" fmla="*/ 35331 h 43468"/>
              <a:gd name="connsiteX17" fmla="*/ 2902 w 45012"/>
              <a:gd name="connsiteY17" fmla="*/ 31109 h 43468"/>
              <a:gd name="connsiteX18" fmla="*/ 3905 w 45012"/>
              <a:gd name="connsiteY18" fmla="*/ 25410 h 43468"/>
              <a:gd name="connsiteX19" fmla="*/ 1787 w 45012"/>
              <a:gd name="connsiteY19" fmla="*/ 19563 h 43468"/>
              <a:gd name="connsiteX20" fmla="*/ 5655 w 45012"/>
              <a:gd name="connsiteY20" fmla="*/ 14366 h 43468"/>
              <a:gd name="connsiteX21" fmla="*/ 5692 w 45012"/>
              <a:gd name="connsiteY21" fmla="*/ 14229 h 43468"/>
              <a:gd name="connsiteX0" fmla="*/ 240026 w 7254031"/>
              <a:gd name="connsiteY0" fmla="*/ 4199921 h 4347283"/>
              <a:gd name="connsiteX1" fmla="*/ 120013 w 7254031"/>
              <a:gd name="connsiteY1" fmla="*/ 4319934 h 4347283"/>
              <a:gd name="connsiteX2" fmla="*/ 0 w 7254031"/>
              <a:gd name="connsiteY2" fmla="*/ 4199921 h 4347283"/>
              <a:gd name="connsiteX3" fmla="*/ 120013 w 7254031"/>
              <a:gd name="connsiteY3" fmla="*/ 4079908 h 4347283"/>
              <a:gd name="connsiteX4" fmla="*/ 240026 w 7254031"/>
              <a:gd name="connsiteY4" fmla="*/ 4199921 h 4347283"/>
              <a:gd name="connsiteX0" fmla="*/ 647326 w 7254031"/>
              <a:gd name="connsiteY0" fmla="*/ 4038261 h 4347283"/>
              <a:gd name="connsiteX1" fmla="*/ 407299 w 7254031"/>
              <a:gd name="connsiteY1" fmla="*/ 4278288 h 4347283"/>
              <a:gd name="connsiteX2" fmla="*/ 167272 w 7254031"/>
              <a:gd name="connsiteY2" fmla="*/ 4038261 h 4347283"/>
              <a:gd name="connsiteX3" fmla="*/ 407299 w 7254031"/>
              <a:gd name="connsiteY3" fmla="*/ 3798234 h 4347283"/>
              <a:gd name="connsiteX4" fmla="*/ 647326 w 7254031"/>
              <a:gd name="connsiteY4" fmla="*/ 4038261 h 4347283"/>
              <a:gd name="connsiteX0" fmla="*/ 1263809 w 7254031"/>
              <a:gd name="connsiteY0" fmla="*/ 3758890 h 4347283"/>
              <a:gd name="connsiteX1" fmla="*/ 903769 w 7254031"/>
              <a:gd name="connsiteY1" fmla="*/ 4118930 h 4347283"/>
              <a:gd name="connsiteX2" fmla="*/ 543729 w 7254031"/>
              <a:gd name="connsiteY2" fmla="*/ 3758890 h 4347283"/>
              <a:gd name="connsiteX3" fmla="*/ 903769 w 7254031"/>
              <a:gd name="connsiteY3" fmla="*/ 3398850 h 4347283"/>
              <a:gd name="connsiteX4" fmla="*/ 1263809 w 7254031"/>
              <a:gd name="connsiteY4" fmla="*/ 3758890 h 4347283"/>
              <a:gd name="connsiteX0" fmla="*/ 6485 w 45012"/>
              <a:gd name="connsiteY0" fmla="*/ 26036 h 43468"/>
              <a:gd name="connsiteX1" fmla="*/ 3952 w 45012"/>
              <a:gd name="connsiteY1" fmla="*/ 25239 h 43468"/>
              <a:gd name="connsiteX2" fmla="*/ 8720 w 45012"/>
              <a:gd name="connsiteY2" fmla="*/ 34758 h 43468"/>
              <a:gd name="connsiteX3" fmla="*/ 7612 w 45012"/>
              <a:gd name="connsiteY3" fmla="*/ 35139 h 43468"/>
              <a:gd name="connsiteX4" fmla="*/ 18270 w 45012"/>
              <a:gd name="connsiteY4" fmla="*/ 38949 h 43468"/>
              <a:gd name="connsiteX5" fmla="*/ 17602 w 45012"/>
              <a:gd name="connsiteY5" fmla="*/ 37209 h 43468"/>
              <a:gd name="connsiteX6" fmla="*/ 30619 w 45012"/>
              <a:gd name="connsiteY6" fmla="*/ 34610 h 43468"/>
              <a:gd name="connsiteX7" fmla="*/ 30352 w 45012"/>
              <a:gd name="connsiteY7" fmla="*/ 36519 h 43468"/>
              <a:gd name="connsiteX8" fmla="*/ 37699 w 45012"/>
              <a:gd name="connsiteY8" fmla="*/ 22949 h 43468"/>
              <a:gd name="connsiteX9" fmla="*/ 39172 w 45012"/>
              <a:gd name="connsiteY9" fmla="*/ 29949 h 43468"/>
              <a:gd name="connsiteX10" fmla="*/ 43590 w 45012"/>
              <a:gd name="connsiteY10" fmla="*/ 15213 h 43468"/>
              <a:gd name="connsiteX11" fmla="*/ 42142 w 45012"/>
              <a:gd name="connsiteY11" fmla="*/ 17889 h 43468"/>
              <a:gd name="connsiteX12" fmla="*/ 40116 w 45012"/>
              <a:gd name="connsiteY12" fmla="*/ 5285 h 43468"/>
              <a:gd name="connsiteX13" fmla="*/ 40192 w 45012"/>
              <a:gd name="connsiteY13" fmla="*/ 6549 h 43468"/>
              <a:gd name="connsiteX14" fmla="*/ 30870 w 45012"/>
              <a:gd name="connsiteY14" fmla="*/ 3811 h 43468"/>
              <a:gd name="connsiteX15" fmla="*/ 31612 w 45012"/>
              <a:gd name="connsiteY15" fmla="*/ 2199 h 43468"/>
              <a:gd name="connsiteX16" fmla="*/ 23933 w 45012"/>
              <a:gd name="connsiteY16" fmla="*/ 4579 h 43468"/>
              <a:gd name="connsiteX17" fmla="*/ 24292 w 45012"/>
              <a:gd name="connsiteY17" fmla="*/ 3189 h 43468"/>
              <a:gd name="connsiteX18" fmla="*/ 15792 w 45012"/>
              <a:gd name="connsiteY18" fmla="*/ 5051 h 43468"/>
              <a:gd name="connsiteX19" fmla="*/ 17092 w 45012"/>
              <a:gd name="connsiteY19" fmla="*/ 6399 h 43468"/>
              <a:gd name="connsiteX20" fmla="*/ 5919 w 45012"/>
              <a:gd name="connsiteY20" fmla="*/ 15648 h 43468"/>
              <a:gd name="connsiteX21" fmla="*/ 5692 w 45012"/>
              <a:gd name="connsiteY21" fmla="*/ 14229 h 43468"/>
              <a:gd name="connsiteX0" fmla="*/ 5692 w 45012"/>
              <a:gd name="connsiteY0" fmla="*/ 14229 h 43468"/>
              <a:gd name="connsiteX1" fmla="*/ 7415 w 45012"/>
              <a:gd name="connsiteY1" fmla="*/ 6766 h 43468"/>
              <a:gd name="connsiteX2" fmla="*/ 15797 w 45012"/>
              <a:gd name="connsiteY2" fmla="*/ 5061 h 43468"/>
              <a:gd name="connsiteX3" fmla="*/ 24248 w 45012"/>
              <a:gd name="connsiteY3" fmla="*/ 3291 h 43468"/>
              <a:gd name="connsiteX4" fmla="*/ 27541 w 45012"/>
              <a:gd name="connsiteY4" fmla="*/ 59 h 43468"/>
              <a:gd name="connsiteX5" fmla="*/ 31625 w 45012"/>
              <a:gd name="connsiteY5" fmla="*/ 2340 h 43468"/>
              <a:gd name="connsiteX6" fmla="*/ 37255 w 45012"/>
              <a:gd name="connsiteY6" fmla="*/ 549 h 43468"/>
              <a:gd name="connsiteX7" fmla="*/ 40110 w 45012"/>
              <a:gd name="connsiteY7" fmla="*/ 5435 h 43468"/>
              <a:gd name="connsiteX8" fmla="*/ 43774 w 45012"/>
              <a:gd name="connsiteY8" fmla="*/ 10177 h 43468"/>
              <a:gd name="connsiteX9" fmla="*/ 43610 w 45012"/>
              <a:gd name="connsiteY9" fmla="*/ 15319 h 43468"/>
              <a:gd name="connsiteX10" fmla="*/ 44808 w 45012"/>
              <a:gd name="connsiteY10" fmla="*/ 23181 h 43468"/>
              <a:gd name="connsiteX11" fmla="*/ 39196 w 45012"/>
              <a:gd name="connsiteY11" fmla="*/ 30063 h 43468"/>
              <a:gd name="connsiteX12" fmla="*/ 37187 w 45012"/>
              <a:gd name="connsiteY12" fmla="*/ 35960 h 43468"/>
              <a:gd name="connsiteX13" fmla="*/ 30347 w 45012"/>
              <a:gd name="connsiteY13" fmla="*/ 36674 h 43468"/>
              <a:gd name="connsiteX14" fmla="*/ 25374 w 45012"/>
              <a:gd name="connsiteY14" fmla="*/ 43238 h 43468"/>
              <a:gd name="connsiteX15" fmla="*/ 18272 w 45012"/>
              <a:gd name="connsiteY15" fmla="*/ 39125 h 43468"/>
              <a:gd name="connsiteX16" fmla="*/ 7596 w 45012"/>
              <a:gd name="connsiteY16" fmla="*/ 35331 h 43468"/>
              <a:gd name="connsiteX17" fmla="*/ 2902 w 45012"/>
              <a:gd name="connsiteY17" fmla="*/ 31109 h 43468"/>
              <a:gd name="connsiteX18" fmla="*/ 3905 w 45012"/>
              <a:gd name="connsiteY18" fmla="*/ 25410 h 43468"/>
              <a:gd name="connsiteX19" fmla="*/ 1787 w 45012"/>
              <a:gd name="connsiteY19" fmla="*/ 19563 h 43468"/>
              <a:gd name="connsiteX20" fmla="*/ 5655 w 45012"/>
              <a:gd name="connsiteY20" fmla="*/ 14366 h 43468"/>
              <a:gd name="connsiteX21" fmla="*/ 5692 w 45012"/>
              <a:gd name="connsiteY21" fmla="*/ 14229 h 43468"/>
              <a:gd name="connsiteX0" fmla="*/ 240026 w 7254031"/>
              <a:gd name="connsiteY0" fmla="*/ 4199921 h 4347283"/>
              <a:gd name="connsiteX1" fmla="*/ 120013 w 7254031"/>
              <a:gd name="connsiteY1" fmla="*/ 4319934 h 4347283"/>
              <a:gd name="connsiteX2" fmla="*/ 0 w 7254031"/>
              <a:gd name="connsiteY2" fmla="*/ 4199921 h 4347283"/>
              <a:gd name="connsiteX3" fmla="*/ 120013 w 7254031"/>
              <a:gd name="connsiteY3" fmla="*/ 4079908 h 4347283"/>
              <a:gd name="connsiteX4" fmla="*/ 240026 w 7254031"/>
              <a:gd name="connsiteY4" fmla="*/ 4199921 h 4347283"/>
              <a:gd name="connsiteX0" fmla="*/ 647326 w 7254031"/>
              <a:gd name="connsiteY0" fmla="*/ 4038261 h 4347283"/>
              <a:gd name="connsiteX1" fmla="*/ 407299 w 7254031"/>
              <a:gd name="connsiteY1" fmla="*/ 4278288 h 4347283"/>
              <a:gd name="connsiteX2" fmla="*/ 167272 w 7254031"/>
              <a:gd name="connsiteY2" fmla="*/ 4038261 h 4347283"/>
              <a:gd name="connsiteX3" fmla="*/ 407299 w 7254031"/>
              <a:gd name="connsiteY3" fmla="*/ 3798234 h 4347283"/>
              <a:gd name="connsiteX4" fmla="*/ 647326 w 7254031"/>
              <a:gd name="connsiteY4" fmla="*/ 4038261 h 4347283"/>
              <a:gd name="connsiteX0" fmla="*/ 1263809 w 7254031"/>
              <a:gd name="connsiteY0" fmla="*/ 3758890 h 4347283"/>
              <a:gd name="connsiteX1" fmla="*/ 903769 w 7254031"/>
              <a:gd name="connsiteY1" fmla="*/ 4118930 h 4347283"/>
              <a:gd name="connsiteX2" fmla="*/ 543729 w 7254031"/>
              <a:gd name="connsiteY2" fmla="*/ 3758890 h 4347283"/>
              <a:gd name="connsiteX3" fmla="*/ 903769 w 7254031"/>
              <a:gd name="connsiteY3" fmla="*/ 3398850 h 4347283"/>
              <a:gd name="connsiteX4" fmla="*/ 1263809 w 7254031"/>
              <a:gd name="connsiteY4" fmla="*/ 3758890 h 4347283"/>
              <a:gd name="connsiteX0" fmla="*/ 6485 w 45012"/>
              <a:gd name="connsiteY0" fmla="*/ 26036 h 43468"/>
              <a:gd name="connsiteX1" fmla="*/ 3952 w 45012"/>
              <a:gd name="connsiteY1" fmla="*/ 25239 h 43468"/>
              <a:gd name="connsiteX2" fmla="*/ 8720 w 45012"/>
              <a:gd name="connsiteY2" fmla="*/ 34758 h 43468"/>
              <a:gd name="connsiteX3" fmla="*/ 7612 w 45012"/>
              <a:gd name="connsiteY3" fmla="*/ 35139 h 43468"/>
              <a:gd name="connsiteX4" fmla="*/ 18270 w 45012"/>
              <a:gd name="connsiteY4" fmla="*/ 38949 h 43468"/>
              <a:gd name="connsiteX5" fmla="*/ 17602 w 45012"/>
              <a:gd name="connsiteY5" fmla="*/ 37209 h 43468"/>
              <a:gd name="connsiteX6" fmla="*/ 30619 w 45012"/>
              <a:gd name="connsiteY6" fmla="*/ 34610 h 43468"/>
              <a:gd name="connsiteX7" fmla="*/ 30267 w 45012"/>
              <a:gd name="connsiteY7" fmla="*/ 34199 h 43468"/>
              <a:gd name="connsiteX8" fmla="*/ 37699 w 45012"/>
              <a:gd name="connsiteY8" fmla="*/ 22949 h 43468"/>
              <a:gd name="connsiteX9" fmla="*/ 39172 w 45012"/>
              <a:gd name="connsiteY9" fmla="*/ 29949 h 43468"/>
              <a:gd name="connsiteX10" fmla="*/ 43590 w 45012"/>
              <a:gd name="connsiteY10" fmla="*/ 15213 h 43468"/>
              <a:gd name="connsiteX11" fmla="*/ 42142 w 45012"/>
              <a:gd name="connsiteY11" fmla="*/ 17889 h 43468"/>
              <a:gd name="connsiteX12" fmla="*/ 40116 w 45012"/>
              <a:gd name="connsiteY12" fmla="*/ 5285 h 43468"/>
              <a:gd name="connsiteX13" fmla="*/ 40192 w 45012"/>
              <a:gd name="connsiteY13" fmla="*/ 6549 h 43468"/>
              <a:gd name="connsiteX14" fmla="*/ 30870 w 45012"/>
              <a:gd name="connsiteY14" fmla="*/ 3811 h 43468"/>
              <a:gd name="connsiteX15" fmla="*/ 31612 w 45012"/>
              <a:gd name="connsiteY15" fmla="*/ 2199 h 43468"/>
              <a:gd name="connsiteX16" fmla="*/ 23933 w 45012"/>
              <a:gd name="connsiteY16" fmla="*/ 4579 h 43468"/>
              <a:gd name="connsiteX17" fmla="*/ 24292 w 45012"/>
              <a:gd name="connsiteY17" fmla="*/ 3189 h 43468"/>
              <a:gd name="connsiteX18" fmla="*/ 15792 w 45012"/>
              <a:gd name="connsiteY18" fmla="*/ 5051 h 43468"/>
              <a:gd name="connsiteX19" fmla="*/ 17092 w 45012"/>
              <a:gd name="connsiteY19" fmla="*/ 6399 h 43468"/>
              <a:gd name="connsiteX20" fmla="*/ 5919 w 45012"/>
              <a:gd name="connsiteY20" fmla="*/ 15648 h 43468"/>
              <a:gd name="connsiteX21" fmla="*/ 5692 w 45012"/>
              <a:gd name="connsiteY21" fmla="*/ 14229 h 43468"/>
              <a:gd name="connsiteX0" fmla="*/ 5692 w 45012"/>
              <a:gd name="connsiteY0" fmla="*/ 14229 h 43408"/>
              <a:gd name="connsiteX1" fmla="*/ 7415 w 45012"/>
              <a:gd name="connsiteY1" fmla="*/ 6766 h 43408"/>
              <a:gd name="connsiteX2" fmla="*/ 15797 w 45012"/>
              <a:gd name="connsiteY2" fmla="*/ 5061 h 43408"/>
              <a:gd name="connsiteX3" fmla="*/ 24248 w 45012"/>
              <a:gd name="connsiteY3" fmla="*/ 3291 h 43408"/>
              <a:gd name="connsiteX4" fmla="*/ 27541 w 45012"/>
              <a:gd name="connsiteY4" fmla="*/ 59 h 43408"/>
              <a:gd name="connsiteX5" fmla="*/ 31625 w 45012"/>
              <a:gd name="connsiteY5" fmla="*/ 2340 h 43408"/>
              <a:gd name="connsiteX6" fmla="*/ 37255 w 45012"/>
              <a:gd name="connsiteY6" fmla="*/ 549 h 43408"/>
              <a:gd name="connsiteX7" fmla="*/ 40110 w 45012"/>
              <a:gd name="connsiteY7" fmla="*/ 5435 h 43408"/>
              <a:gd name="connsiteX8" fmla="*/ 43774 w 45012"/>
              <a:gd name="connsiteY8" fmla="*/ 10177 h 43408"/>
              <a:gd name="connsiteX9" fmla="*/ 43610 w 45012"/>
              <a:gd name="connsiteY9" fmla="*/ 15319 h 43408"/>
              <a:gd name="connsiteX10" fmla="*/ 44808 w 45012"/>
              <a:gd name="connsiteY10" fmla="*/ 23181 h 43408"/>
              <a:gd name="connsiteX11" fmla="*/ 39196 w 45012"/>
              <a:gd name="connsiteY11" fmla="*/ 30063 h 43408"/>
              <a:gd name="connsiteX12" fmla="*/ 37187 w 45012"/>
              <a:gd name="connsiteY12" fmla="*/ 35960 h 43408"/>
              <a:gd name="connsiteX13" fmla="*/ 30262 w 45012"/>
              <a:gd name="connsiteY13" fmla="*/ 34764 h 43408"/>
              <a:gd name="connsiteX14" fmla="*/ 25374 w 45012"/>
              <a:gd name="connsiteY14" fmla="*/ 43238 h 43408"/>
              <a:gd name="connsiteX15" fmla="*/ 18272 w 45012"/>
              <a:gd name="connsiteY15" fmla="*/ 39125 h 43408"/>
              <a:gd name="connsiteX16" fmla="*/ 7596 w 45012"/>
              <a:gd name="connsiteY16" fmla="*/ 35331 h 43408"/>
              <a:gd name="connsiteX17" fmla="*/ 2902 w 45012"/>
              <a:gd name="connsiteY17" fmla="*/ 31109 h 43408"/>
              <a:gd name="connsiteX18" fmla="*/ 3905 w 45012"/>
              <a:gd name="connsiteY18" fmla="*/ 25410 h 43408"/>
              <a:gd name="connsiteX19" fmla="*/ 1787 w 45012"/>
              <a:gd name="connsiteY19" fmla="*/ 19563 h 43408"/>
              <a:gd name="connsiteX20" fmla="*/ 5655 w 45012"/>
              <a:gd name="connsiteY20" fmla="*/ 14366 h 43408"/>
              <a:gd name="connsiteX21" fmla="*/ 5692 w 45012"/>
              <a:gd name="connsiteY21" fmla="*/ 14229 h 43408"/>
              <a:gd name="connsiteX0" fmla="*/ 240026 w 7254031"/>
              <a:gd name="connsiteY0" fmla="*/ 4199921 h 4341282"/>
              <a:gd name="connsiteX1" fmla="*/ 120013 w 7254031"/>
              <a:gd name="connsiteY1" fmla="*/ 4319934 h 4341282"/>
              <a:gd name="connsiteX2" fmla="*/ 0 w 7254031"/>
              <a:gd name="connsiteY2" fmla="*/ 4199921 h 4341282"/>
              <a:gd name="connsiteX3" fmla="*/ 120013 w 7254031"/>
              <a:gd name="connsiteY3" fmla="*/ 4079908 h 4341282"/>
              <a:gd name="connsiteX4" fmla="*/ 240026 w 7254031"/>
              <a:gd name="connsiteY4" fmla="*/ 4199921 h 4341282"/>
              <a:gd name="connsiteX0" fmla="*/ 647326 w 7254031"/>
              <a:gd name="connsiteY0" fmla="*/ 4038261 h 4341282"/>
              <a:gd name="connsiteX1" fmla="*/ 407299 w 7254031"/>
              <a:gd name="connsiteY1" fmla="*/ 4278288 h 4341282"/>
              <a:gd name="connsiteX2" fmla="*/ 167272 w 7254031"/>
              <a:gd name="connsiteY2" fmla="*/ 4038261 h 4341282"/>
              <a:gd name="connsiteX3" fmla="*/ 407299 w 7254031"/>
              <a:gd name="connsiteY3" fmla="*/ 3798234 h 4341282"/>
              <a:gd name="connsiteX4" fmla="*/ 647326 w 7254031"/>
              <a:gd name="connsiteY4" fmla="*/ 4038261 h 4341282"/>
              <a:gd name="connsiteX0" fmla="*/ 1263809 w 7254031"/>
              <a:gd name="connsiteY0" fmla="*/ 3758890 h 4341282"/>
              <a:gd name="connsiteX1" fmla="*/ 903769 w 7254031"/>
              <a:gd name="connsiteY1" fmla="*/ 4118930 h 4341282"/>
              <a:gd name="connsiteX2" fmla="*/ 543729 w 7254031"/>
              <a:gd name="connsiteY2" fmla="*/ 3758890 h 4341282"/>
              <a:gd name="connsiteX3" fmla="*/ 903769 w 7254031"/>
              <a:gd name="connsiteY3" fmla="*/ 3398850 h 4341282"/>
              <a:gd name="connsiteX4" fmla="*/ 1263809 w 7254031"/>
              <a:gd name="connsiteY4" fmla="*/ 3758890 h 4341282"/>
              <a:gd name="connsiteX0" fmla="*/ 6485 w 45012"/>
              <a:gd name="connsiteY0" fmla="*/ 26036 h 43408"/>
              <a:gd name="connsiteX1" fmla="*/ 3952 w 45012"/>
              <a:gd name="connsiteY1" fmla="*/ 25239 h 43408"/>
              <a:gd name="connsiteX2" fmla="*/ 8720 w 45012"/>
              <a:gd name="connsiteY2" fmla="*/ 34758 h 43408"/>
              <a:gd name="connsiteX3" fmla="*/ 7612 w 45012"/>
              <a:gd name="connsiteY3" fmla="*/ 35139 h 43408"/>
              <a:gd name="connsiteX4" fmla="*/ 18270 w 45012"/>
              <a:gd name="connsiteY4" fmla="*/ 38949 h 43408"/>
              <a:gd name="connsiteX5" fmla="*/ 17602 w 45012"/>
              <a:gd name="connsiteY5" fmla="*/ 37209 h 43408"/>
              <a:gd name="connsiteX6" fmla="*/ 30619 w 45012"/>
              <a:gd name="connsiteY6" fmla="*/ 34610 h 43408"/>
              <a:gd name="connsiteX7" fmla="*/ 30267 w 45012"/>
              <a:gd name="connsiteY7" fmla="*/ 34199 h 43408"/>
              <a:gd name="connsiteX8" fmla="*/ 37699 w 45012"/>
              <a:gd name="connsiteY8" fmla="*/ 22949 h 43408"/>
              <a:gd name="connsiteX9" fmla="*/ 39172 w 45012"/>
              <a:gd name="connsiteY9" fmla="*/ 29949 h 43408"/>
              <a:gd name="connsiteX10" fmla="*/ 43590 w 45012"/>
              <a:gd name="connsiteY10" fmla="*/ 15213 h 43408"/>
              <a:gd name="connsiteX11" fmla="*/ 42142 w 45012"/>
              <a:gd name="connsiteY11" fmla="*/ 17889 h 43408"/>
              <a:gd name="connsiteX12" fmla="*/ 40116 w 45012"/>
              <a:gd name="connsiteY12" fmla="*/ 5285 h 43408"/>
              <a:gd name="connsiteX13" fmla="*/ 40192 w 45012"/>
              <a:gd name="connsiteY13" fmla="*/ 6549 h 43408"/>
              <a:gd name="connsiteX14" fmla="*/ 30870 w 45012"/>
              <a:gd name="connsiteY14" fmla="*/ 3811 h 43408"/>
              <a:gd name="connsiteX15" fmla="*/ 31612 w 45012"/>
              <a:gd name="connsiteY15" fmla="*/ 2199 h 43408"/>
              <a:gd name="connsiteX16" fmla="*/ 23933 w 45012"/>
              <a:gd name="connsiteY16" fmla="*/ 4579 h 43408"/>
              <a:gd name="connsiteX17" fmla="*/ 24292 w 45012"/>
              <a:gd name="connsiteY17" fmla="*/ 3189 h 43408"/>
              <a:gd name="connsiteX18" fmla="*/ 15792 w 45012"/>
              <a:gd name="connsiteY18" fmla="*/ 5051 h 43408"/>
              <a:gd name="connsiteX19" fmla="*/ 17092 w 45012"/>
              <a:gd name="connsiteY19" fmla="*/ 6399 h 43408"/>
              <a:gd name="connsiteX20" fmla="*/ 5919 w 45012"/>
              <a:gd name="connsiteY20" fmla="*/ 15648 h 43408"/>
              <a:gd name="connsiteX21" fmla="*/ 5692 w 45012"/>
              <a:gd name="connsiteY21" fmla="*/ 14229 h 43408"/>
              <a:gd name="connsiteX0" fmla="*/ 5692 w 45012"/>
              <a:gd name="connsiteY0" fmla="*/ 14229 h 43195"/>
              <a:gd name="connsiteX1" fmla="*/ 7415 w 45012"/>
              <a:gd name="connsiteY1" fmla="*/ 6766 h 43195"/>
              <a:gd name="connsiteX2" fmla="*/ 15797 w 45012"/>
              <a:gd name="connsiteY2" fmla="*/ 5061 h 43195"/>
              <a:gd name="connsiteX3" fmla="*/ 24248 w 45012"/>
              <a:gd name="connsiteY3" fmla="*/ 3291 h 43195"/>
              <a:gd name="connsiteX4" fmla="*/ 27541 w 45012"/>
              <a:gd name="connsiteY4" fmla="*/ 59 h 43195"/>
              <a:gd name="connsiteX5" fmla="*/ 31625 w 45012"/>
              <a:gd name="connsiteY5" fmla="*/ 2340 h 43195"/>
              <a:gd name="connsiteX6" fmla="*/ 37255 w 45012"/>
              <a:gd name="connsiteY6" fmla="*/ 549 h 43195"/>
              <a:gd name="connsiteX7" fmla="*/ 40110 w 45012"/>
              <a:gd name="connsiteY7" fmla="*/ 5435 h 43195"/>
              <a:gd name="connsiteX8" fmla="*/ 43774 w 45012"/>
              <a:gd name="connsiteY8" fmla="*/ 10177 h 43195"/>
              <a:gd name="connsiteX9" fmla="*/ 43610 w 45012"/>
              <a:gd name="connsiteY9" fmla="*/ 15319 h 43195"/>
              <a:gd name="connsiteX10" fmla="*/ 44808 w 45012"/>
              <a:gd name="connsiteY10" fmla="*/ 23181 h 43195"/>
              <a:gd name="connsiteX11" fmla="*/ 39196 w 45012"/>
              <a:gd name="connsiteY11" fmla="*/ 30063 h 43195"/>
              <a:gd name="connsiteX12" fmla="*/ 37187 w 45012"/>
              <a:gd name="connsiteY12" fmla="*/ 35960 h 43195"/>
              <a:gd name="connsiteX13" fmla="*/ 30262 w 45012"/>
              <a:gd name="connsiteY13" fmla="*/ 34764 h 43195"/>
              <a:gd name="connsiteX14" fmla="*/ 25120 w 45012"/>
              <a:gd name="connsiteY14" fmla="*/ 40236 h 43195"/>
              <a:gd name="connsiteX15" fmla="*/ 18272 w 45012"/>
              <a:gd name="connsiteY15" fmla="*/ 39125 h 43195"/>
              <a:gd name="connsiteX16" fmla="*/ 7596 w 45012"/>
              <a:gd name="connsiteY16" fmla="*/ 35331 h 43195"/>
              <a:gd name="connsiteX17" fmla="*/ 2902 w 45012"/>
              <a:gd name="connsiteY17" fmla="*/ 31109 h 43195"/>
              <a:gd name="connsiteX18" fmla="*/ 3905 w 45012"/>
              <a:gd name="connsiteY18" fmla="*/ 25410 h 43195"/>
              <a:gd name="connsiteX19" fmla="*/ 1787 w 45012"/>
              <a:gd name="connsiteY19" fmla="*/ 19563 h 43195"/>
              <a:gd name="connsiteX20" fmla="*/ 5655 w 45012"/>
              <a:gd name="connsiteY20" fmla="*/ 14366 h 43195"/>
              <a:gd name="connsiteX21" fmla="*/ 5692 w 45012"/>
              <a:gd name="connsiteY21" fmla="*/ 14229 h 43195"/>
              <a:gd name="connsiteX0" fmla="*/ 240026 w 7254031"/>
              <a:gd name="connsiteY0" fmla="*/ 4199921 h 4319934"/>
              <a:gd name="connsiteX1" fmla="*/ 120013 w 7254031"/>
              <a:gd name="connsiteY1" fmla="*/ 4319934 h 4319934"/>
              <a:gd name="connsiteX2" fmla="*/ 0 w 7254031"/>
              <a:gd name="connsiteY2" fmla="*/ 4199921 h 4319934"/>
              <a:gd name="connsiteX3" fmla="*/ 120013 w 7254031"/>
              <a:gd name="connsiteY3" fmla="*/ 4079908 h 4319934"/>
              <a:gd name="connsiteX4" fmla="*/ 240026 w 7254031"/>
              <a:gd name="connsiteY4" fmla="*/ 4199921 h 4319934"/>
              <a:gd name="connsiteX0" fmla="*/ 647326 w 7254031"/>
              <a:gd name="connsiteY0" fmla="*/ 4038261 h 4319934"/>
              <a:gd name="connsiteX1" fmla="*/ 407299 w 7254031"/>
              <a:gd name="connsiteY1" fmla="*/ 4278288 h 4319934"/>
              <a:gd name="connsiteX2" fmla="*/ 167272 w 7254031"/>
              <a:gd name="connsiteY2" fmla="*/ 4038261 h 4319934"/>
              <a:gd name="connsiteX3" fmla="*/ 407299 w 7254031"/>
              <a:gd name="connsiteY3" fmla="*/ 3798234 h 4319934"/>
              <a:gd name="connsiteX4" fmla="*/ 647326 w 7254031"/>
              <a:gd name="connsiteY4" fmla="*/ 4038261 h 4319934"/>
              <a:gd name="connsiteX0" fmla="*/ 1263809 w 7254031"/>
              <a:gd name="connsiteY0" fmla="*/ 3758890 h 4319934"/>
              <a:gd name="connsiteX1" fmla="*/ 903769 w 7254031"/>
              <a:gd name="connsiteY1" fmla="*/ 4118930 h 4319934"/>
              <a:gd name="connsiteX2" fmla="*/ 543729 w 7254031"/>
              <a:gd name="connsiteY2" fmla="*/ 3758890 h 4319934"/>
              <a:gd name="connsiteX3" fmla="*/ 903769 w 7254031"/>
              <a:gd name="connsiteY3" fmla="*/ 3398850 h 4319934"/>
              <a:gd name="connsiteX4" fmla="*/ 1263809 w 7254031"/>
              <a:gd name="connsiteY4" fmla="*/ 3758890 h 4319934"/>
              <a:gd name="connsiteX0" fmla="*/ 6485 w 45012"/>
              <a:gd name="connsiteY0" fmla="*/ 26036 h 43195"/>
              <a:gd name="connsiteX1" fmla="*/ 3952 w 45012"/>
              <a:gd name="connsiteY1" fmla="*/ 25239 h 43195"/>
              <a:gd name="connsiteX2" fmla="*/ 8720 w 45012"/>
              <a:gd name="connsiteY2" fmla="*/ 34758 h 43195"/>
              <a:gd name="connsiteX3" fmla="*/ 7612 w 45012"/>
              <a:gd name="connsiteY3" fmla="*/ 35139 h 43195"/>
              <a:gd name="connsiteX4" fmla="*/ 18270 w 45012"/>
              <a:gd name="connsiteY4" fmla="*/ 38949 h 43195"/>
              <a:gd name="connsiteX5" fmla="*/ 17602 w 45012"/>
              <a:gd name="connsiteY5" fmla="*/ 37209 h 43195"/>
              <a:gd name="connsiteX6" fmla="*/ 30619 w 45012"/>
              <a:gd name="connsiteY6" fmla="*/ 34610 h 43195"/>
              <a:gd name="connsiteX7" fmla="*/ 30267 w 45012"/>
              <a:gd name="connsiteY7" fmla="*/ 34199 h 43195"/>
              <a:gd name="connsiteX8" fmla="*/ 37699 w 45012"/>
              <a:gd name="connsiteY8" fmla="*/ 22949 h 43195"/>
              <a:gd name="connsiteX9" fmla="*/ 39172 w 45012"/>
              <a:gd name="connsiteY9" fmla="*/ 29949 h 43195"/>
              <a:gd name="connsiteX10" fmla="*/ 43590 w 45012"/>
              <a:gd name="connsiteY10" fmla="*/ 15213 h 43195"/>
              <a:gd name="connsiteX11" fmla="*/ 42142 w 45012"/>
              <a:gd name="connsiteY11" fmla="*/ 17889 h 43195"/>
              <a:gd name="connsiteX12" fmla="*/ 40116 w 45012"/>
              <a:gd name="connsiteY12" fmla="*/ 5285 h 43195"/>
              <a:gd name="connsiteX13" fmla="*/ 40192 w 45012"/>
              <a:gd name="connsiteY13" fmla="*/ 6549 h 43195"/>
              <a:gd name="connsiteX14" fmla="*/ 30870 w 45012"/>
              <a:gd name="connsiteY14" fmla="*/ 3811 h 43195"/>
              <a:gd name="connsiteX15" fmla="*/ 31612 w 45012"/>
              <a:gd name="connsiteY15" fmla="*/ 2199 h 43195"/>
              <a:gd name="connsiteX16" fmla="*/ 23933 w 45012"/>
              <a:gd name="connsiteY16" fmla="*/ 4579 h 43195"/>
              <a:gd name="connsiteX17" fmla="*/ 24292 w 45012"/>
              <a:gd name="connsiteY17" fmla="*/ 3189 h 43195"/>
              <a:gd name="connsiteX18" fmla="*/ 15792 w 45012"/>
              <a:gd name="connsiteY18" fmla="*/ 5051 h 43195"/>
              <a:gd name="connsiteX19" fmla="*/ 17092 w 45012"/>
              <a:gd name="connsiteY19" fmla="*/ 6399 h 43195"/>
              <a:gd name="connsiteX20" fmla="*/ 5919 w 45012"/>
              <a:gd name="connsiteY20" fmla="*/ 15648 h 43195"/>
              <a:gd name="connsiteX21" fmla="*/ 5692 w 45012"/>
              <a:gd name="connsiteY21" fmla="*/ 14229 h 43195"/>
              <a:gd name="connsiteX0" fmla="*/ 5692 w 45012"/>
              <a:gd name="connsiteY0" fmla="*/ 14229 h 43195"/>
              <a:gd name="connsiteX1" fmla="*/ 7415 w 45012"/>
              <a:gd name="connsiteY1" fmla="*/ 6766 h 43195"/>
              <a:gd name="connsiteX2" fmla="*/ 15797 w 45012"/>
              <a:gd name="connsiteY2" fmla="*/ 5061 h 43195"/>
              <a:gd name="connsiteX3" fmla="*/ 24248 w 45012"/>
              <a:gd name="connsiteY3" fmla="*/ 3291 h 43195"/>
              <a:gd name="connsiteX4" fmla="*/ 27541 w 45012"/>
              <a:gd name="connsiteY4" fmla="*/ 59 h 43195"/>
              <a:gd name="connsiteX5" fmla="*/ 31625 w 45012"/>
              <a:gd name="connsiteY5" fmla="*/ 2340 h 43195"/>
              <a:gd name="connsiteX6" fmla="*/ 37255 w 45012"/>
              <a:gd name="connsiteY6" fmla="*/ 549 h 43195"/>
              <a:gd name="connsiteX7" fmla="*/ 40110 w 45012"/>
              <a:gd name="connsiteY7" fmla="*/ 5435 h 43195"/>
              <a:gd name="connsiteX8" fmla="*/ 43774 w 45012"/>
              <a:gd name="connsiteY8" fmla="*/ 10177 h 43195"/>
              <a:gd name="connsiteX9" fmla="*/ 43610 w 45012"/>
              <a:gd name="connsiteY9" fmla="*/ 15319 h 43195"/>
              <a:gd name="connsiteX10" fmla="*/ 44808 w 45012"/>
              <a:gd name="connsiteY10" fmla="*/ 23181 h 43195"/>
              <a:gd name="connsiteX11" fmla="*/ 39196 w 45012"/>
              <a:gd name="connsiteY11" fmla="*/ 30063 h 43195"/>
              <a:gd name="connsiteX12" fmla="*/ 37187 w 45012"/>
              <a:gd name="connsiteY12" fmla="*/ 35960 h 43195"/>
              <a:gd name="connsiteX13" fmla="*/ 30262 w 45012"/>
              <a:gd name="connsiteY13" fmla="*/ 34764 h 43195"/>
              <a:gd name="connsiteX14" fmla="*/ 25120 w 45012"/>
              <a:gd name="connsiteY14" fmla="*/ 40236 h 43195"/>
              <a:gd name="connsiteX15" fmla="*/ 18272 w 45012"/>
              <a:gd name="connsiteY15" fmla="*/ 39125 h 43195"/>
              <a:gd name="connsiteX16" fmla="*/ 7596 w 45012"/>
              <a:gd name="connsiteY16" fmla="*/ 35331 h 43195"/>
              <a:gd name="connsiteX17" fmla="*/ 2902 w 45012"/>
              <a:gd name="connsiteY17" fmla="*/ 31109 h 43195"/>
              <a:gd name="connsiteX18" fmla="*/ 3905 w 45012"/>
              <a:gd name="connsiteY18" fmla="*/ 25410 h 43195"/>
              <a:gd name="connsiteX19" fmla="*/ 1787 w 45012"/>
              <a:gd name="connsiteY19" fmla="*/ 19563 h 43195"/>
              <a:gd name="connsiteX20" fmla="*/ 5655 w 45012"/>
              <a:gd name="connsiteY20" fmla="*/ 14366 h 43195"/>
              <a:gd name="connsiteX21" fmla="*/ 5692 w 45012"/>
              <a:gd name="connsiteY21" fmla="*/ 14229 h 43195"/>
              <a:gd name="connsiteX0" fmla="*/ 240026 w 7254031"/>
              <a:gd name="connsiteY0" fmla="*/ 4199921 h 4319934"/>
              <a:gd name="connsiteX1" fmla="*/ 120013 w 7254031"/>
              <a:gd name="connsiteY1" fmla="*/ 4319934 h 4319934"/>
              <a:gd name="connsiteX2" fmla="*/ 0 w 7254031"/>
              <a:gd name="connsiteY2" fmla="*/ 4199921 h 4319934"/>
              <a:gd name="connsiteX3" fmla="*/ 120013 w 7254031"/>
              <a:gd name="connsiteY3" fmla="*/ 4079908 h 4319934"/>
              <a:gd name="connsiteX4" fmla="*/ 240026 w 7254031"/>
              <a:gd name="connsiteY4" fmla="*/ 4199921 h 4319934"/>
              <a:gd name="connsiteX0" fmla="*/ 647326 w 7254031"/>
              <a:gd name="connsiteY0" fmla="*/ 4038261 h 4319934"/>
              <a:gd name="connsiteX1" fmla="*/ 407299 w 7254031"/>
              <a:gd name="connsiteY1" fmla="*/ 4278288 h 4319934"/>
              <a:gd name="connsiteX2" fmla="*/ 167272 w 7254031"/>
              <a:gd name="connsiteY2" fmla="*/ 4038261 h 4319934"/>
              <a:gd name="connsiteX3" fmla="*/ 407299 w 7254031"/>
              <a:gd name="connsiteY3" fmla="*/ 3798234 h 4319934"/>
              <a:gd name="connsiteX4" fmla="*/ 647326 w 7254031"/>
              <a:gd name="connsiteY4" fmla="*/ 4038261 h 4319934"/>
              <a:gd name="connsiteX0" fmla="*/ 1263809 w 7254031"/>
              <a:gd name="connsiteY0" fmla="*/ 3758890 h 4319934"/>
              <a:gd name="connsiteX1" fmla="*/ 903769 w 7254031"/>
              <a:gd name="connsiteY1" fmla="*/ 4118930 h 4319934"/>
              <a:gd name="connsiteX2" fmla="*/ 543729 w 7254031"/>
              <a:gd name="connsiteY2" fmla="*/ 3758890 h 4319934"/>
              <a:gd name="connsiteX3" fmla="*/ 903769 w 7254031"/>
              <a:gd name="connsiteY3" fmla="*/ 3398850 h 4319934"/>
              <a:gd name="connsiteX4" fmla="*/ 1263809 w 7254031"/>
              <a:gd name="connsiteY4" fmla="*/ 3758890 h 4319934"/>
              <a:gd name="connsiteX0" fmla="*/ 6485 w 45012"/>
              <a:gd name="connsiteY0" fmla="*/ 26036 h 43195"/>
              <a:gd name="connsiteX1" fmla="*/ 3952 w 45012"/>
              <a:gd name="connsiteY1" fmla="*/ 25239 h 43195"/>
              <a:gd name="connsiteX2" fmla="*/ 8720 w 45012"/>
              <a:gd name="connsiteY2" fmla="*/ 34758 h 43195"/>
              <a:gd name="connsiteX3" fmla="*/ 7612 w 45012"/>
              <a:gd name="connsiteY3" fmla="*/ 35139 h 43195"/>
              <a:gd name="connsiteX4" fmla="*/ 17677 w 45012"/>
              <a:gd name="connsiteY4" fmla="*/ 35537 h 43195"/>
              <a:gd name="connsiteX5" fmla="*/ 17602 w 45012"/>
              <a:gd name="connsiteY5" fmla="*/ 37209 h 43195"/>
              <a:gd name="connsiteX6" fmla="*/ 30619 w 45012"/>
              <a:gd name="connsiteY6" fmla="*/ 34610 h 43195"/>
              <a:gd name="connsiteX7" fmla="*/ 30267 w 45012"/>
              <a:gd name="connsiteY7" fmla="*/ 34199 h 43195"/>
              <a:gd name="connsiteX8" fmla="*/ 37699 w 45012"/>
              <a:gd name="connsiteY8" fmla="*/ 22949 h 43195"/>
              <a:gd name="connsiteX9" fmla="*/ 39172 w 45012"/>
              <a:gd name="connsiteY9" fmla="*/ 29949 h 43195"/>
              <a:gd name="connsiteX10" fmla="*/ 43590 w 45012"/>
              <a:gd name="connsiteY10" fmla="*/ 15213 h 43195"/>
              <a:gd name="connsiteX11" fmla="*/ 42142 w 45012"/>
              <a:gd name="connsiteY11" fmla="*/ 17889 h 43195"/>
              <a:gd name="connsiteX12" fmla="*/ 40116 w 45012"/>
              <a:gd name="connsiteY12" fmla="*/ 5285 h 43195"/>
              <a:gd name="connsiteX13" fmla="*/ 40192 w 45012"/>
              <a:gd name="connsiteY13" fmla="*/ 6549 h 43195"/>
              <a:gd name="connsiteX14" fmla="*/ 30870 w 45012"/>
              <a:gd name="connsiteY14" fmla="*/ 3811 h 43195"/>
              <a:gd name="connsiteX15" fmla="*/ 31612 w 45012"/>
              <a:gd name="connsiteY15" fmla="*/ 2199 h 43195"/>
              <a:gd name="connsiteX16" fmla="*/ 23933 w 45012"/>
              <a:gd name="connsiteY16" fmla="*/ 4579 h 43195"/>
              <a:gd name="connsiteX17" fmla="*/ 24292 w 45012"/>
              <a:gd name="connsiteY17" fmla="*/ 3189 h 43195"/>
              <a:gd name="connsiteX18" fmla="*/ 15792 w 45012"/>
              <a:gd name="connsiteY18" fmla="*/ 5051 h 43195"/>
              <a:gd name="connsiteX19" fmla="*/ 17092 w 45012"/>
              <a:gd name="connsiteY19" fmla="*/ 6399 h 43195"/>
              <a:gd name="connsiteX20" fmla="*/ 5919 w 45012"/>
              <a:gd name="connsiteY20" fmla="*/ 15648 h 43195"/>
              <a:gd name="connsiteX21" fmla="*/ 5692 w 45012"/>
              <a:gd name="connsiteY21" fmla="*/ 14229 h 43195"/>
              <a:gd name="connsiteX0" fmla="*/ 5692 w 45012"/>
              <a:gd name="connsiteY0" fmla="*/ 14229 h 43195"/>
              <a:gd name="connsiteX1" fmla="*/ 7415 w 45012"/>
              <a:gd name="connsiteY1" fmla="*/ 6766 h 43195"/>
              <a:gd name="connsiteX2" fmla="*/ 15797 w 45012"/>
              <a:gd name="connsiteY2" fmla="*/ 5061 h 43195"/>
              <a:gd name="connsiteX3" fmla="*/ 24248 w 45012"/>
              <a:gd name="connsiteY3" fmla="*/ 3291 h 43195"/>
              <a:gd name="connsiteX4" fmla="*/ 27541 w 45012"/>
              <a:gd name="connsiteY4" fmla="*/ 59 h 43195"/>
              <a:gd name="connsiteX5" fmla="*/ 31625 w 45012"/>
              <a:gd name="connsiteY5" fmla="*/ 2340 h 43195"/>
              <a:gd name="connsiteX6" fmla="*/ 37255 w 45012"/>
              <a:gd name="connsiteY6" fmla="*/ 549 h 43195"/>
              <a:gd name="connsiteX7" fmla="*/ 40110 w 45012"/>
              <a:gd name="connsiteY7" fmla="*/ 5435 h 43195"/>
              <a:gd name="connsiteX8" fmla="*/ 43774 w 45012"/>
              <a:gd name="connsiteY8" fmla="*/ 10177 h 43195"/>
              <a:gd name="connsiteX9" fmla="*/ 43610 w 45012"/>
              <a:gd name="connsiteY9" fmla="*/ 15319 h 43195"/>
              <a:gd name="connsiteX10" fmla="*/ 44808 w 45012"/>
              <a:gd name="connsiteY10" fmla="*/ 23181 h 43195"/>
              <a:gd name="connsiteX11" fmla="*/ 39196 w 45012"/>
              <a:gd name="connsiteY11" fmla="*/ 30063 h 43195"/>
              <a:gd name="connsiteX12" fmla="*/ 37187 w 45012"/>
              <a:gd name="connsiteY12" fmla="*/ 35960 h 43195"/>
              <a:gd name="connsiteX13" fmla="*/ 30262 w 45012"/>
              <a:gd name="connsiteY13" fmla="*/ 34764 h 43195"/>
              <a:gd name="connsiteX14" fmla="*/ 25120 w 45012"/>
              <a:gd name="connsiteY14" fmla="*/ 40236 h 43195"/>
              <a:gd name="connsiteX15" fmla="*/ 17679 w 45012"/>
              <a:gd name="connsiteY15" fmla="*/ 37215 h 43195"/>
              <a:gd name="connsiteX16" fmla="*/ 7596 w 45012"/>
              <a:gd name="connsiteY16" fmla="*/ 35331 h 43195"/>
              <a:gd name="connsiteX17" fmla="*/ 2902 w 45012"/>
              <a:gd name="connsiteY17" fmla="*/ 31109 h 43195"/>
              <a:gd name="connsiteX18" fmla="*/ 3905 w 45012"/>
              <a:gd name="connsiteY18" fmla="*/ 25410 h 43195"/>
              <a:gd name="connsiteX19" fmla="*/ 1787 w 45012"/>
              <a:gd name="connsiteY19" fmla="*/ 19563 h 43195"/>
              <a:gd name="connsiteX20" fmla="*/ 5655 w 45012"/>
              <a:gd name="connsiteY20" fmla="*/ 14366 h 43195"/>
              <a:gd name="connsiteX21" fmla="*/ 5692 w 45012"/>
              <a:gd name="connsiteY21" fmla="*/ 14229 h 43195"/>
              <a:gd name="connsiteX0" fmla="*/ 240026 w 7254031"/>
              <a:gd name="connsiteY0" fmla="*/ 4199921 h 4319934"/>
              <a:gd name="connsiteX1" fmla="*/ 120013 w 7254031"/>
              <a:gd name="connsiteY1" fmla="*/ 4319934 h 4319934"/>
              <a:gd name="connsiteX2" fmla="*/ 0 w 7254031"/>
              <a:gd name="connsiteY2" fmla="*/ 4199921 h 4319934"/>
              <a:gd name="connsiteX3" fmla="*/ 120013 w 7254031"/>
              <a:gd name="connsiteY3" fmla="*/ 4079908 h 4319934"/>
              <a:gd name="connsiteX4" fmla="*/ 240026 w 7254031"/>
              <a:gd name="connsiteY4" fmla="*/ 4199921 h 4319934"/>
              <a:gd name="connsiteX0" fmla="*/ 647326 w 7254031"/>
              <a:gd name="connsiteY0" fmla="*/ 4038261 h 4319934"/>
              <a:gd name="connsiteX1" fmla="*/ 407299 w 7254031"/>
              <a:gd name="connsiteY1" fmla="*/ 4278288 h 4319934"/>
              <a:gd name="connsiteX2" fmla="*/ 167272 w 7254031"/>
              <a:gd name="connsiteY2" fmla="*/ 4038261 h 4319934"/>
              <a:gd name="connsiteX3" fmla="*/ 407299 w 7254031"/>
              <a:gd name="connsiteY3" fmla="*/ 3798234 h 4319934"/>
              <a:gd name="connsiteX4" fmla="*/ 647326 w 7254031"/>
              <a:gd name="connsiteY4" fmla="*/ 4038261 h 4319934"/>
              <a:gd name="connsiteX0" fmla="*/ 1263809 w 7254031"/>
              <a:gd name="connsiteY0" fmla="*/ 3758890 h 4319934"/>
              <a:gd name="connsiteX1" fmla="*/ 903769 w 7254031"/>
              <a:gd name="connsiteY1" fmla="*/ 4118930 h 4319934"/>
              <a:gd name="connsiteX2" fmla="*/ 543729 w 7254031"/>
              <a:gd name="connsiteY2" fmla="*/ 3758890 h 4319934"/>
              <a:gd name="connsiteX3" fmla="*/ 903769 w 7254031"/>
              <a:gd name="connsiteY3" fmla="*/ 3398850 h 4319934"/>
              <a:gd name="connsiteX4" fmla="*/ 1263809 w 7254031"/>
              <a:gd name="connsiteY4" fmla="*/ 3758890 h 4319934"/>
              <a:gd name="connsiteX0" fmla="*/ 6485 w 45012"/>
              <a:gd name="connsiteY0" fmla="*/ 26036 h 43195"/>
              <a:gd name="connsiteX1" fmla="*/ 3952 w 45012"/>
              <a:gd name="connsiteY1" fmla="*/ 25239 h 43195"/>
              <a:gd name="connsiteX2" fmla="*/ 8720 w 45012"/>
              <a:gd name="connsiteY2" fmla="*/ 34758 h 43195"/>
              <a:gd name="connsiteX3" fmla="*/ 7612 w 45012"/>
              <a:gd name="connsiteY3" fmla="*/ 35139 h 43195"/>
              <a:gd name="connsiteX4" fmla="*/ 17677 w 45012"/>
              <a:gd name="connsiteY4" fmla="*/ 35537 h 43195"/>
              <a:gd name="connsiteX5" fmla="*/ 17602 w 45012"/>
              <a:gd name="connsiteY5" fmla="*/ 37209 h 43195"/>
              <a:gd name="connsiteX6" fmla="*/ 30619 w 45012"/>
              <a:gd name="connsiteY6" fmla="*/ 34610 h 43195"/>
              <a:gd name="connsiteX7" fmla="*/ 30267 w 45012"/>
              <a:gd name="connsiteY7" fmla="*/ 34199 h 43195"/>
              <a:gd name="connsiteX8" fmla="*/ 37699 w 45012"/>
              <a:gd name="connsiteY8" fmla="*/ 22949 h 43195"/>
              <a:gd name="connsiteX9" fmla="*/ 39172 w 45012"/>
              <a:gd name="connsiteY9" fmla="*/ 29949 h 43195"/>
              <a:gd name="connsiteX10" fmla="*/ 43590 w 45012"/>
              <a:gd name="connsiteY10" fmla="*/ 15213 h 43195"/>
              <a:gd name="connsiteX11" fmla="*/ 42142 w 45012"/>
              <a:gd name="connsiteY11" fmla="*/ 17889 h 43195"/>
              <a:gd name="connsiteX12" fmla="*/ 40116 w 45012"/>
              <a:gd name="connsiteY12" fmla="*/ 5285 h 43195"/>
              <a:gd name="connsiteX13" fmla="*/ 40192 w 45012"/>
              <a:gd name="connsiteY13" fmla="*/ 6549 h 43195"/>
              <a:gd name="connsiteX14" fmla="*/ 30870 w 45012"/>
              <a:gd name="connsiteY14" fmla="*/ 3811 h 43195"/>
              <a:gd name="connsiteX15" fmla="*/ 31612 w 45012"/>
              <a:gd name="connsiteY15" fmla="*/ 2199 h 43195"/>
              <a:gd name="connsiteX16" fmla="*/ 23933 w 45012"/>
              <a:gd name="connsiteY16" fmla="*/ 4579 h 43195"/>
              <a:gd name="connsiteX17" fmla="*/ 24292 w 45012"/>
              <a:gd name="connsiteY17" fmla="*/ 3189 h 43195"/>
              <a:gd name="connsiteX18" fmla="*/ 15792 w 45012"/>
              <a:gd name="connsiteY18" fmla="*/ 5051 h 43195"/>
              <a:gd name="connsiteX19" fmla="*/ 17092 w 45012"/>
              <a:gd name="connsiteY19" fmla="*/ 6399 h 43195"/>
              <a:gd name="connsiteX20" fmla="*/ 5919 w 45012"/>
              <a:gd name="connsiteY20" fmla="*/ 15648 h 43195"/>
              <a:gd name="connsiteX21" fmla="*/ 5692 w 45012"/>
              <a:gd name="connsiteY21" fmla="*/ 14229 h 43195"/>
              <a:gd name="connsiteX0" fmla="*/ 5692 w 45012"/>
              <a:gd name="connsiteY0" fmla="*/ 14229 h 43195"/>
              <a:gd name="connsiteX1" fmla="*/ 7415 w 45012"/>
              <a:gd name="connsiteY1" fmla="*/ 6766 h 43195"/>
              <a:gd name="connsiteX2" fmla="*/ 15797 w 45012"/>
              <a:gd name="connsiteY2" fmla="*/ 5061 h 43195"/>
              <a:gd name="connsiteX3" fmla="*/ 24248 w 45012"/>
              <a:gd name="connsiteY3" fmla="*/ 3291 h 43195"/>
              <a:gd name="connsiteX4" fmla="*/ 27541 w 45012"/>
              <a:gd name="connsiteY4" fmla="*/ 59 h 43195"/>
              <a:gd name="connsiteX5" fmla="*/ 31625 w 45012"/>
              <a:gd name="connsiteY5" fmla="*/ 2340 h 43195"/>
              <a:gd name="connsiteX6" fmla="*/ 37255 w 45012"/>
              <a:gd name="connsiteY6" fmla="*/ 549 h 43195"/>
              <a:gd name="connsiteX7" fmla="*/ 40110 w 45012"/>
              <a:gd name="connsiteY7" fmla="*/ 5435 h 43195"/>
              <a:gd name="connsiteX8" fmla="*/ 43774 w 45012"/>
              <a:gd name="connsiteY8" fmla="*/ 10177 h 43195"/>
              <a:gd name="connsiteX9" fmla="*/ 43610 w 45012"/>
              <a:gd name="connsiteY9" fmla="*/ 15319 h 43195"/>
              <a:gd name="connsiteX10" fmla="*/ 44808 w 45012"/>
              <a:gd name="connsiteY10" fmla="*/ 23181 h 43195"/>
              <a:gd name="connsiteX11" fmla="*/ 39196 w 45012"/>
              <a:gd name="connsiteY11" fmla="*/ 30063 h 43195"/>
              <a:gd name="connsiteX12" fmla="*/ 37187 w 45012"/>
              <a:gd name="connsiteY12" fmla="*/ 35960 h 43195"/>
              <a:gd name="connsiteX13" fmla="*/ 30262 w 45012"/>
              <a:gd name="connsiteY13" fmla="*/ 34764 h 43195"/>
              <a:gd name="connsiteX14" fmla="*/ 25120 w 45012"/>
              <a:gd name="connsiteY14" fmla="*/ 40236 h 43195"/>
              <a:gd name="connsiteX15" fmla="*/ 17679 w 45012"/>
              <a:gd name="connsiteY15" fmla="*/ 37215 h 43195"/>
              <a:gd name="connsiteX16" fmla="*/ 7596 w 45012"/>
              <a:gd name="connsiteY16" fmla="*/ 35331 h 43195"/>
              <a:gd name="connsiteX17" fmla="*/ 2902 w 45012"/>
              <a:gd name="connsiteY17" fmla="*/ 31109 h 43195"/>
              <a:gd name="connsiteX18" fmla="*/ 3905 w 45012"/>
              <a:gd name="connsiteY18" fmla="*/ 25410 h 43195"/>
              <a:gd name="connsiteX19" fmla="*/ 1787 w 45012"/>
              <a:gd name="connsiteY19" fmla="*/ 19563 h 43195"/>
              <a:gd name="connsiteX20" fmla="*/ 5655 w 45012"/>
              <a:gd name="connsiteY20" fmla="*/ 14366 h 43195"/>
              <a:gd name="connsiteX21" fmla="*/ 5692 w 45012"/>
              <a:gd name="connsiteY21" fmla="*/ 14229 h 43195"/>
              <a:gd name="connsiteX0" fmla="*/ 240026 w 7254031"/>
              <a:gd name="connsiteY0" fmla="*/ 4199921 h 4319934"/>
              <a:gd name="connsiteX1" fmla="*/ 120013 w 7254031"/>
              <a:gd name="connsiteY1" fmla="*/ 4319934 h 4319934"/>
              <a:gd name="connsiteX2" fmla="*/ 0 w 7254031"/>
              <a:gd name="connsiteY2" fmla="*/ 4199921 h 4319934"/>
              <a:gd name="connsiteX3" fmla="*/ 120013 w 7254031"/>
              <a:gd name="connsiteY3" fmla="*/ 4079908 h 4319934"/>
              <a:gd name="connsiteX4" fmla="*/ 240026 w 7254031"/>
              <a:gd name="connsiteY4" fmla="*/ 4199921 h 4319934"/>
              <a:gd name="connsiteX0" fmla="*/ 647326 w 7254031"/>
              <a:gd name="connsiteY0" fmla="*/ 4038261 h 4319934"/>
              <a:gd name="connsiteX1" fmla="*/ 407299 w 7254031"/>
              <a:gd name="connsiteY1" fmla="*/ 4278288 h 4319934"/>
              <a:gd name="connsiteX2" fmla="*/ 167272 w 7254031"/>
              <a:gd name="connsiteY2" fmla="*/ 4038261 h 4319934"/>
              <a:gd name="connsiteX3" fmla="*/ 407299 w 7254031"/>
              <a:gd name="connsiteY3" fmla="*/ 3798234 h 4319934"/>
              <a:gd name="connsiteX4" fmla="*/ 647326 w 7254031"/>
              <a:gd name="connsiteY4" fmla="*/ 4038261 h 4319934"/>
              <a:gd name="connsiteX0" fmla="*/ 1263809 w 7254031"/>
              <a:gd name="connsiteY0" fmla="*/ 3758890 h 4319934"/>
              <a:gd name="connsiteX1" fmla="*/ 903769 w 7254031"/>
              <a:gd name="connsiteY1" fmla="*/ 4118930 h 4319934"/>
              <a:gd name="connsiteX2" fmla="*/ 543729 w 7254031"/>
              <a:gd name="connsiteY2" fmla="*/ 3758890 h 4319934"/>
              <a:gd name="connsiteX3" fmla="*/ 903769 w 7254031"/>
              <a:gd name="connsiteY3" fmla="*/ 3398850 h 4319934"/>
              <a:gd name="connsiteX4" fmla="*/ 1263809 w 7254031"/>
              <a:gd name="connsiteY4" fmla="*/ 3758890 h 4319934"/>
              <a:gd name="connsiteX0" fmla="*/ 6485 w 45012"/>
              <a:gd name="connsiteY0" fmla="*/ 26036 h 43195"/>
              <a:gd name="connsiteX1" fmla="*/ 3952 w 45012"/>
              <a:gd name="connsiteY1" fmla="*/ 25239 h 43195"/>
              <a:gd name="connsiteX2" fmla="*/ 8720 w 45012"/>
              <a:gd name="connsiteY2" fmla="*/ 34758 h 43195"/>
              <a:gd name="connsiteX3" fmla="*/ 7612 w 45012"/>
              <a:gd name="connsiteY3" fmla="*/ 35139 h 43195"/>
              <a:gd name="connsiteX4" fmla="*/ 17677 w 45012"/>
              <a:gd name="connsiteY4" fmla="*/ 35537 h 43195"/>
              <a:gd name="connsiteX5" fmla="*/ 17602 w 45012"/>
              <a:gd name="connsiteY5" fmla="*/ 37209 h 43195"/>
              <a:gd name="connsiteX6" fmla="*/ 30619 w 45012"/>
              <a:gd name="connsiteY6" fmla="*/ 34610 h 43195"/>
              <a:gd name="connsiteX7" fmla="*/ 30267 w 45012"/>
              <a:gd name="connsiteY7" fmla="*/ 34199 h 43195"/>
              <a:gd name="connsiteX8" fmla="*/ 37699 w 45012"/>
              <a:gd name="connsiteY8" fmla="*/ 22949 h 43195"/>
              <a:gd name="connsiteX9" fmla="*/ 40612 w 45012"/>
              <a:gd name="connsiteY9" fmla="*/ 29949 h 43195"/>
              <a:gd name="connsiteX10" fmla="*/ 43590 w 45012"/>
              <a:gd name="connsiteY10" fmla="*/ 15213 h 43195"/>
              <a:gd name="connsiteX11" fmla="*/ 42142 w 45012"/>
              <a:gd name="connsiteY11" fmla="*/ 17889 h 43195"/>
              <a:gd name="connsiteX12" fmla="*/ 40116 w 45012"/>
              <a:gd name="connsiteY12" fmla="*/ 5285 h 43195"/>
              <a:gd name="connsiteX13" fmla="*/ 40192 w 45012"/>
              <a:gd name="connsiteY13" fmla="*/ 6549 h 43195"/>
              <a:gd name="connsiteX14" fmla="*/ 30870 w 45012"/>
              <a:gd name="connsiteY14" fmla="*/ 3811 h 43195"/>
              <a:gd name="connsiteX15" fmla="*/ 31612 w 45012"/>
              <a:gd name="connsiteY15" fmla="*/ 2199 h 43195"/>
              <a:gd name="connsiteX16" fmla="*/ 23933 w 45012"/>
              <a:gd name="connsiteY16" fmla="*/ 4579 h 43195"/>
              <a:gd name="connsiteX17" fmla="*/ 24292 w 45012"/>
              <a:gd name="connsiteY17" fmla="*/ 3189 h 43195"/>
              <a:gd name="connsiteX18" fmla="*/ 15792 w 45012"/>
              <a:gd name="connsiteY18" fmla="*/ 5051 h 43195"/>
              <a:gd name="connsiteX19" fmla="*/ 17092 w 45012"/>
              <a:gd name="connsiteY19" fmla="*/ 6399 h 43195"/>
              <a:gd name="connsiteX20" fmla="*/ 5919 w 45012"/>
              <a:gd name="connsiteY20" fmla="*/ 15648 h 43195"/>
              <a:gd name="connsiteX21" fmla="*/ 5692 w 45012"/>
              <a:gd name="connsiteY21" fmla="*/ 14229 h 43195"/>
              <a:gd name="connsiteX0" fmla="*/ 5692 w 45008"/>
              <a:gd name="connsiteY0" fmla="*/ 14229 h 43195"/>
              <a:gd name="connsiteX1" fmla="*/ 7415 w 45008"/>
              <a:gd name="connsiteY1" fmla="*/ 6766 h 43195"/>
              <a:gd name="connsiteX2" fmla="*/ 15797 w 45008"/>
              <a:gd name="connsiteY2" fmla="*/ 5061 h 43195"/>
              <a:gd name="connsiteX3" fmla="*/ 24248 w 45008"/>
              <a:gd name="connsiteY3" fmla="*/ 3291 h 43195"/>
              <a:gd name="connsiteX4" fmla="*/ 27541 w 45008"/>
              <a:gd name="connsiteY4" fmla="*/ 59 h 43195"/>
              <a:gd name="connsiteX5" fmla="*/ 31625 w 45008"/>
              <a:gd name="connsiteY5" fmla="*/ 2340 h 43195"/>
              <a:gd name="connsiteX6" fmla="*/ 37255 w 45008"/>
              <a:gd name="connsiteY6" fmla="*/ 549 h 43195"/>
              <a:gd name="connsiteX7" fmla="*/ 40110 w 45008"/>
              <a:gd name="connsiteY7" fmla="*/ 5435 h 43195"/>
              <a:gd name="connsiteX8" fmla="*/ 43774 w 45008"/>
              <a:gd name="connsiteY8" fmla="*/ 10177 h 43195"/>
              <a:gd name="connsiteX9" fmla="*/ 43610 w 45008"/>
              <a:gd name="connsiteY9" fmla="*/ 15319 h 43195"/>
              <a:gd name="connsiteX10" fmla="*/ 44808 w 45008"/>
              <a:gd name="connsiteY10" fmla="*/ 23181 h 43195"/>
              <a:gd name="connsiteX11" fmla="*/ 40636 w 45008"/>
              <a:gd name="connsiteY11" fmla="*/ 29927 h 43195"/>
              <a:gd name="connsiteX12" fmla="*/ 37187 w 45008"/>
              <a:gd name="connsiteY12" fmla="*/ 35960 h 43195"/>
              <a:gd name="connsiteX13" fmla="*/ 30262 w 45008"/>
              <a:gd name="connsiteY13" fmla="*/ 34764 h 43195"/>
              <a:gd name="connsiteX14" fmla="*/ 25120 w 45008"/>
              <a:gd name="connsiteY14" fmla="*/ 40236 h 43195"/>
              <a:gd name="connsiteX15" fmla="*/ 17679 w 45008"/>
              <a:gd name="connsiteY15" fmla="*/ 37215 h 43195"/>
              <a:gd name="connsiteX16" fmla="*/ 7596 w 45008"/>
              <a:gd name="connsiteY16" fmla="*/ 35331 h 43195"/>
              <a:gd name="connsiteX17" fmla="*/ 2902 w 45008"/>
              <a:gd name="connsiteY17" fmla="*/ 31109 h 43195"/>
              <a:gd name="connsiteX18" fmla="*/ 3905 w 45008"/>
              <a:gd name="connsiteY18" fmla="*/ 25410 h 43195"/>
              <a:gd name="connsiteX19" fmla="*/ 1787 w 45008"/>
              <a:gd name="connsiteY19" fmla="*/ 19563 h 43195"/>
              <a:gd name="connsiteX20" fmla="*/ 5655 w 45008"/>
              <a:gd name="connsiteY20" fmla="*/ 14366 h 43195"/>
              <a:gd name="connsiteX21" fmla="*/ 5692 w 45008"/>
              <a:gd name="connsiteY21" fmla="*/ 14229 h 43195"/>
              <a:gd name="connsiteX0" fmla="*/ 240026 w 7253386"/>
              <a:gd name="connsiteY0" fmla="*/ 4199921 h 4319934"/>
              <a:gd name="connsiteX1" fmla="*/ 120013 w 7253386"/>
              <a:gd name="connsiteY1" fmla="*/ 4319934 h 4319934"/>
              <a:gd name="connsiteX2" fmla="*/ 0 w 7253386"/>
              <a:gd name="connsiteY2" fmla="*/ 4199921 h 4319934"/>
              <a:gd name="connsiteX3" fmla="*/ 120013 w 7253386"/>
              <a:gd name="connsiteY3" fmla="*/ 4079908 h 4319934"/>
              <a:gd name="connsiteX4" fmla="*/ 240026 w 7253386"/>
              <a:gd name="connsiteY4" fmla="*/ 4199921 h 4319934"/>
              <a:gd name="connsiteX0" fmla="*/ 647326 w 7253386"/>
              <a:gd name="connsiteY0" fmla="*/ 4038261 h 4319934"/>
              <a:gd name="connsiteX1" fmla="*/ 407299 w 7253386"/>
              <a:gd name="connsiteY1" fmla="*/ 4278288 h 4319934"/>
              <a:gd name="connsiteX2" fmla="*/ 167272 w 7253386"/>
              <a:gd name="connsiteY2" fmla="*/ 4038261 h 4319934"/>
              <a:gd name="connsiteX3" fmla="*/ 407299 w 7253386"/>
              <a:gd name="connsiteY3" fmla="*/ 3798234 h 4319934"/>
              <a:gd name="connsiteX4" fmla="*/ 647326 w 7253386"/>
              <a:gd name="connsiteY4" fmla="*/ 4038261 h 4319934"/>
              <a:gd name="connsiteX0" fmla="*/ 1263809 w 7253386"/>
              <a:gd name="connsiteY0" fmla="*/ 3758890 h 4319934"/>
              <a:gd name="connsiteX1" fmla="*/ 903769 w 7253386"/>
              <a:gd name="connsiteY1" fmla="*/ 4118930 h 4319934"/>
              <a:gd name="connsiteX2" fmla="*/ 543729 w 7253386"/>
              <a:gd name="connsiteY2" fmla="*/ 3758890 h 4319934"/>
              <a:gd name="connsiteX3" fmla="*/ 903769 w 7253386"/>
              <a:gd name="connsiteY3" fmla="*/ 3398850 h 4319934"/>
              <a:gd name="connsiteX4" fmla="*/ 1263809 w 7253386"/>
              <a:gd name="connsiteY4" fmla="*/ 3758890 h 4319934"/>
              <a:gd name="connsiteX0" fmla="*/ 6485 w 45008"/>
              <a:gd name="connsiteY0" fmla="*/ 26036 h 43195"/>
              <a:gd name="connsiteX1" fmla="*/ 3952 w 45008"/>
              <a:gd name="connsiteY1" fmla="*/ 25239 h 43195"/>
              <a:gd name="connsiteX2" fmla="*/ 8720 w 45008"/>
              <a:gd name="connsiteY2" fmla="*/ 34758 h 43195"/>
              <a:gd name="connsiteX3" fmla="*/ 7612 w 45008"/>
              <a:gd name="connsiteY3" fmla="*/ 35139 h 43195"/>
              <a:gd name="connsiteX4" fmla="*/ 17677 w 45008"/>
              <a:gd name="connsiteY4" fmla="*/ 35537 h 43195"/>
              <a:gd name="connsiteX5" fmla="*/ 17602 w 45008"/>
              <a:gd name="connsiteY5" fmla="*/ 37209 h 43195"/>
              <a:gd name="connsiteX6" fmla="*/ 30619 w 45008"/>
              <a:gd name="connsiteY6" fmla="*/ 34610 h 43195"/>
              <a:gd name="connsiteX7" fmla="*/ 30267 w 45008"/>
              <a:gd name="connsiteY7" fmla="*/ 34199 h 43195"/>
              <a:gd name="connsiteX8" fmla="*/ 37699 w 45008"/>
              <a:gd name="connsiteY8" fmla="*/ 22949 h 43195"/>
              <a:gd name="connsiteX9" fmla="*/ 40612 w 45008"/>
              <a:gd name="connsiteY9" fmla="*/ 29949 h 43195"/>
              <a:gd name="connsiteX10" fmla="*/ 43590 w 45008"/>
              <a:gd name="connsiteY10" fmla="*/ 15213 h 43195"/>
              <a:gd name="connsiteX11" fmla="*/ 42142 w 45008"/>
              <a:gd name="connsiteY11" fmla="*/ 17889 h 43195"/>
              <a:gd name="connsiteX12" fmla="*/ 40116 w 45008"/>
              <a:gd name="connsiteY12" fmla="*/ 5285 h 43195"/>
              <a:gd name="connsiteX13" fmla="*/ 40192 w 45008"/>
              <a:gd name="connsiteY13" fmla="*/ 6549 h 43195"/>
              <a:gd name="connsiteX14" fmla="*/ 30870 w 45008"/>
              <a:gd name="connsiteY14" fmla="*/ 3811 h 43195"/>
              <a:gd name="connsiteX15" fmla="*/ 31612 w 45008"/>
              <a:gd name="connsiteY15" fmla="*/ 2199 h 43195"/>
              <a:gd name="connsiteX16" fmla="*/ 23933 w 45008"/>
              <a:gd name="connsiteY16" fmla="*/ 4579 h 43195"/>
              <a:gd name="connsiteX17" fmla="*/ 24292 w 45008"/>
              <a:gd name="connsiteY17" fmla="*/ 3189 h 43195"/>
              <a:gd name="connsiteX18" fmla="*/ 15792 w 45008"/>
              <a:gd name="connsiteY18" fmla="*/ 5051 h 43195"/>
              <a:gd name="connsiteX19" fmla="*/ 17092 w 45008"/>
              <a:gd name="connsiteY19" fmla="*/ 6399 h 43195"/>
              <a:gd name="connsiteX20" fmla="*/ 5919 w 45008"/>
              <a:gd name="connsiteY20" fmla="*/ 15648 h 43195"/>
              <a:gd name="connsiteX21" fmla="*/ 5692 w 45008"/>
              <a:gd name="connsiteY21" fmla="*/ 14229 h 43195"/>
              <a:gd name="connsiteX0" fmla="*/ 5692 w 45008"/>
              <a:gd name="connsiteY0" fmla="*/ 14229 h 43195"/>
              <a:gd name="connsiteX1" fmla="*/ 7415 w 45008"/>
              <a:gd name="connsiteY1" fmla="*/ 6766 h 43195"/>
              <a:gd name="connsiteX2" fmla="*/ 15797 w 45008"/>
              <a:gd name="connsiteY2" fmla="*/ 5061 h 43195"/>
              <a:gd name="connsiteX3" fmla="*/ 24248 w 45008"/>
              <a:gd name="connsiteY3" fmla="*/ 3291 h 43195"/>
              <a:gd name="connsiteX4" fmla="*/ 27541 w 45008"/>
              <a:gd name="connsiteY4" fmla="*/ 59 h 43195"/>
              <a:gd name="connsiteX5" fmla="*/ 31625 w 45008"/>
              <a:gd name="connsiteY5" fmla="*/ 2340 h 43195"/>
              <a:gd name="connsiteX6" fmla="*/ 37255 w 45008"/>
              <a:gd name="connsiteY6" fmla="*/ 549 h 43195"/>
              <a:gd name="connsiteX7" fmla="*/ 40110 w 45008"/>
              <a:gd name="connsiteY7" fmla="*/ 5435 h 43195"/>
              <a:gd name="connsiteX8" fmla="*/ 43774 w 45008"/>
              <a:gd name="connsiteY8" fmla="*/ 10177 h 43195"/>
              <a:gd name="connsiteX9" fmla="*/ 43610 w 45008"/>
              <a:gd name="connsiteY9" fmla="*/ 15319 h 43195"/>
              <a:gd name="connsiteX10" fmla="*/ 44808 w 45008"/>
              <a:gd name="connsiteY10" fmla="*/ 23181 h 43195"/>
              <a:gd name="connsiteX11" fmla="*/ 40636 w 45008"/>
              <a:gd name="connsiteY11" fmla="*/ 29927 h 43195"/>
              <a:gd name="connsiteX12" fmla="*/ 37187 w 45008"/>
              <a:gd name="connsiteY12" fmla="*/ 35960 h 43195"/>
              <a:gd name="connsiteX13" fmla="*/ 30262 w 45008"/>
              <a:gd name="connsiteY13" fmla="*/ 34764 h 43195"/>
              <a:gd name="connsiteX14" fmla="*/ 25120 w 45008"/>
              <a:gd name="connsiteY14" fmla="*/ 40236 h 43195"/>
              <a:gd name="connsiteX15" fmla="*/ 17679 w 45008"/>
              <a:gd name="connsiteY15" fmla="*/ 37215 h 43195"/>
              <a:gd name="connsiteX16" fmla="*/ 7596 w 45008"/>
              <a:gd name="connsiteY16" fmla="*/ 35331 h 43195"/>
              <a:gd name="connsiteX17" fmla="*/ 2902 w 45008"/>
              <a:gd name="connsiteY17" fmla="*/ 31109 h 43195"/>
              <a:gd name="connsiteX18" fmla="*/ 3905 w 45008"/>
              <a:gd name="connsiteY18" fmla="*/ 25410 h 43195"/>
              <a:gd name="connsiteX19" fmla="*/ 1787 w 45008"/>
              <a:gd name="connsiteY19" fmla="*/ 19563 h 43195"/>
              <a:gd name="connsiteX20" fmla="*/ 5655 w 45008"/>
              <a:gd name="connsiteY20" fmla="*/ 14366 h 43195"/>
              <a:gd name="connsiteX21" fmla="*/ 5692 w 45008"/>
              <a:gd name="connsiteY21" fmla="*/ 14229 h 43195"/>
              <a:gd name="connsiteX0" fmla="*/ 240026 w 7253386"/>
              <a:gd name="connsiteY0" fmla="*/ 4199921 h 4319934"/>
              <a:gd name="connsiteX1" fmla="*/ 120013 w 7253386"/>
              <a:gd name="connsiteY1" fmla="*/ 4319934 h 4319934"/>
              <a:gd name="connsiteX2" fmla="*/ 0 w 7253386"/>
              <a:gd name="connsiteY2" fmla="*/ 4199921 h 4319934"/>
              <a:gd name="connsiteX3" fmla="*/ 120013 w 7253386"/>
              <a:gd name="connsiteY3" fmla="*/ 4079908 h 4319934"/>
              <a:gd name="connsiteX4" fmla="*/ 240026 w 7253386"/>
              <a:gd name="connsiteY4" fmla="*/ 4199921 h 4319934"/>
              <a:gd name="connsiteX0" fmla="*/ 647326 w 7253386"/>
              <a:gd name="connsiteY0" fmla="*/ 4038261 h 4319934"/>
              <a:gd name="connsiteX1" fmla="*/ 407299 w 7253386"/>
              <a:gd name="connsiteY1" fmla="*/ 4278288 h 4319934"/>
              <a:gd name="connsiteX2" fmla="*/ 167272 w 7253386"/>
              <a:gd name="connsiteY2" fmla="*/ 4038261 h 4319934"/>
              <a:gd name="connsiteX3" fmla="*/ 407299 w 7253386"/>
              <a:gd name="connsiteY3" fmla="*/ 3798234 h 4319934"/>
              <a:gd name="connsiteX4" fmla="*/ 647326 w 7253386"/>
              <a:gd name="connsiteY4" fmla="*/ 4038261 h 4319934"/>
              <a:gd name="connsiteX0" fmla="*/ 1263809 w 7253386"/>
              <a:gd name="connsiteY0" fmla="*/ 3758890 h 4319934"/>
              <a:gd name="connsiteX1" fmla="*/ 903769 w 7253386"/>
              <a:gd name="connsiteY1" fmla="*/ 4118930 h 4319934"/>
              <a:gd name="connsiteX2" fmla="*/ 543729 w 7253386"/>
              <a:gd name="connsiteY2" fmla="*/ 3758890 h 4319934"/>
              <a:gd name="connsiteX3" fmla="*/ 903769 w 7253386"/>
              <a:gd name="connsiteY3" fmla="*/ 3398850 h 4319934"/>
              <a:gd name="connsiteX4" fmla="*/ 1263809 w 7253386"/>
              <a:gd name="connsiteY4" fmla="*/ 3758890 h 4319934"/>
              <a:gd name="connsiteX0" fmla="*/ 6485 w 45008"/>
              <a:gd name="connsiteY0" fmla="*/ 26036 h 43195"/>
              <a:gd name="connsiteX1" fmla="*/ 3952 w 45008"/>
              <a:gd name="connsiteY1" fmla="*/ 25239 h 43195"/>
              <a:gd name="connsiteX2" fmla="*/ 8720 w 45008"/>
              <a:gd name="connsiteY2" fmla="*/ 34758 h 43195"/>
              <a:gd name="connsiteX3" fmla="*/ 7612 w 45008"/>
              <a:gd name="connsiteY3" fmla="*/ 35139 h 43195"/>
              <a:gd name="connsiteX4" fmla="*/ 17677 w 45008"/>
              <a:gd name="connsiteY4" fmla="*/ 35537 h 43195"/>
              <a:gd name="connsiteX5" fmla="*/ 17602 w 45008"/>
              <a:gd name="connsiteY5" fmla="*/ 37209 h 43195"/>
              <a:gd name="connsiteX6" fmla="*/ 30619 w 45008"/>
              <a:gd name="connsiteY6" fmla="*/ 34610 h 43195"/>
              <a:gd name="connsiteX7" fmla="*/ 30267 w 45008"/>
              <a:gd name="connsiteY7" fmla="*/ 34199 h 43195"/>
              <a:gd name="connsiteX8" fmla="*/ 37699 w 45008"/>
              <a:gd name="connsiteY8" fmla="*/ 22949 h 43195"/>
              <a:gd name="connsiteX9" fmla="*/ 39850 w 45008"/>
              <a:gd name="connsiteY9" fmla="*/ 28857 h 43195"/>
              <a:gd name="connsiteX10" fmla="*/ 43590 w 45008"/>
              <a:gd name="connsiteY10" fmla="*/ 15213 h 43195"/>
              <a:gd name="connsiteX11" fmla="*/ 42142 w 45008"/>
              <a:gd name="connsiteY11" fmla="*/ 17889 h 43195"/>
              <a:gd name="connsiteX12" fmla="*/ 40116 w 45008"/>
              <a:gd name="connsiteY12" fmla="*/ 5285 h 43195"/>
              <a:gd name="connsiteX13" fmla="*/ 40192 w 45008"/>
              <a:gd name="connsiteY13" fmla="*/ 6549 h 43195"/>
              <a:gd name="connsiteX14" fmla="*/ 30870 w 45008"/>
              <a:gd name="connsiteY14" fmla="*/ 3811 h 43195"/>
              <a:gd name="connsiteX15" fmla="*/ 31612 w 45008"/>
              <a:gd name="connsiteY15" fmla="*/ 2199 h 43195"/>
              <a:gd name="connsiteX16" fmla="*/ 23933 w 45008"/>
              <a:gd name="connsiteY16" fmla="*/ 4579 h 43195"/>
              <a:gd name="connsiteX17" fmla="*/ 24292 w 45008"/>
              <a:gd name="connsiteY17" fmla="*/ 3189 h 43195"/>
              <a:gd name="connsiteX18" fmla="*/ 15792 w 45008"/>
              <a:gd name="connsiteY18" fmla="*/ 5051 h 43195"/>
              <a:gd name="connsiteX19" fmla="*/ 17092 w 45008"/>
              <a:gd name="connsiteY19" fmla="*/ 6399 h 43195"/>
              <a:gd name="connsiteX20" fmla="*/ 5919 w 45008"/>
              <a:gd name="connsiteY20" fmla="*/ 15648 h 43195"/>
              <a:gd name="connsiteX21" fmla="*/ 5692 w 45008"/>
              <a:gd name="connsiteY21" fmla="*/ 14229 h 43195"/>
              <a:gd name="connsiteX0" fmla="*/ 5692 w 45038"/>
              <a:gd name="connsiteY0" fmla="*/ 14229 h 43195"/>
              <a:gd name="connsiteX1" fmla="*/ 7415 w 45038"/>
              <a:gd name="connsiteY1" fmla="*/ 6766 h 43195"/>
              <a:gd name="connsiteX2" fmla="*/ 15797 w 45038"/>
              <a:gd name="connsiteY2" fmla="*/ 5061 h 43195"/>
              <a:gd name="connsiteX3" fmla="*/ 24248 w 45038"/>
              <a:gd name="connsiteY3" fmla="*/ 3291 h 43195"/>
              <a:gd name="connsiteX4" fmla="*/ 27541 w 45038"/>
              <a:gd name="connsiteY4" fmla="*/ 59 h 43195"/>
              <a:gd name="connsiteX5" fmla="*/ 31625 w 45038"/>
              <a:gd name="connsiteY5" fmla="*/ 2340 h 43195"/>
              <a:gd name="connsiteX6" fmla="*/ 37255 w 45038"/>
              <a:gd name="connsiteY6" fmla="*/ 549 h 43195"/>
              <a:gd name="connsiteX7" fmla="*/ 40110 w 45038"/>
              <a:gd name="connsiteY7" fmla="*/ 5435 h 43195"/>
              <a:gd name="connsiteX8" fmla="*/ 43774 w 45038"/>
              <a:gd name="connsiteY8" fmla="*/ 10177 h 43195"/>
              <a:gd name="connsiteX9" fmla="*/ 43610 w 45038"/>
              <a:gd name="connsiteY9" fmla="*/ 15319 h 43195"/>
              <a:gd name="connsiteX10" fmla="*/ 44808 w 45038"/>
              <a:gd name="connsiteY10" fmla="*/ 23181 h 43195"/>
              <a:gd name="connsiteX11" fmla="*/ 40213 w 45038"/>
              <a:gd name="connsiteY11" fmla="*/ 29245 h 43195"/>
              <a:gd name="connsiteX12" fmla="*/ 37187 w 45038"/>
              <a:gd name="connsiteY12" fmla="*/ 35960 h 43195"/>
              <a:gd name="connsiteX13" fmla="*/ 30262 w 45038"/>
              <a:gd name="connsiteY13" fmla="*/ 34764 h 43195"/>
              <a:gd name="connsiteX14" fmla="*/ 25120 w 45038"/>
              <a:gd name="connsiteY14" fmla="*/ 40236 h 43195"/>
              <a:gd name="connsiteX15" fmla="*/ 17679 w 45038"/>
              <a:gd name="connsiteY15" fmla="*/ 37215 h 43195"/>
              <a:gd name="connsiteX16" fmla="*/ 7596 w 45038"/>
              <a:gd name="connsiteY16" fmla="*/ 35331 h 43195"/>
              <a:gd name="connsiteX17" fmla="*/ 2902 w 45038"/>
              <a:gd name="connsiteY17" fmla="*/ 31109 h 43195"/>
              <a:gd name="connsiteX18" fmla="*/ 3905 w 45038"/>
              <a:gd name="connsiteY18" fmla="*/ 25410 h 43195"/>
              <a:gd name="connsiteX19" fmla="*/ 1787 w 45038"/>
              <a:gd name="connsiteY19" fmla="*/ 19563 h 43195"/>
              <a:gd name="connsiteX20" fmla="*/ 5655 w 45038"/>
              <a:gd name="connsiteY20" fmla="*/ 14366 h 43195"/>
              <a:gd name="connsiteX21" fmla="*/ 5692 w 45038"/>
              <a:gd name="connsiteY21" fmla="*/ 14229 h 43195"/>
              <a:gd name="connsiteX0" fmla="*/ 240026 w 7258221"/>
              <a:gd name="connsiteY0" fmla="*/ 4199921 h 4319934"/>
              <a:gd name="connsiteX1" fmla="*/ 120013 w 7258221"/>
              <a:gd name="connsiteY1" fmla="*/ 4319934 h 4319934"/>
              <a:gd name="connsiteX2" fmla="*/ 0 w 7258221"/>
              <a:gd name="connsiteY2" fmla="*/ 4199921 h 4319934"/>
              <a:gd name="connsiteX3" fmla="*/ 120013 w 7258221"/>
              <a:gd name="connsiteY3" fmla="*/ 4079908 h 4319934"/>
              <a:gd name="connsiteX4" fmla="*/ 240026 w 7258221"/>
              <a:gd name="connsiteY4" fmla="*/ 4199921 h 4319934"/>
              <a:gd name="connsiteX0" fmla="*/ 647326 w 7258221"/>
              <a:gd name="connsiteY0" fmla="*/ 4038261 h 4319934"/>
              <a:gd name="connsiteX1" fmla="*/ 407299 w 7258221"/>
              <a:gd name="connsiteY1" fmla="*/ 4278288 h 4319934"/>
              <a:gd name="connsiteX2" fmla="*/ 167272 w 7258221"/>
              <a:gd name="connsiteY2" fmla="*/ 4038261 h 4319934"/>
              <a:gd name="connsiteX3" fmla="*/ 407299 w 7258221"/>
              <a:gd name="connsiteY3" fmla="*/ 3798234 h 4319934"/>
              <a:gd name="connsiteX4" fmla="*/ 647326 w 7258221"/>
              <a:gd name="connsiteY4" fmla="*/ 4038261 h 4319934"/>
              <a:gd name="connsiteX0" fmla="*/ 1263809 w 7258221"/>
              <a:gd name="connsiteY0" fmla="*/ 3758890 h 4319934"/>
              <a:gd name="connsiteX1" fmla="*/ 903769 w 7258221"/>
              <a:gd name="connsiteY1" fmla="*/ 4118930 h 4319934"/>
              <a:gd name="connsiteX2" fmla="*/ 543729 w 7258221"/>
              <a:gd name="connsiteY2" fmla="*/ 3758890 h 4319934"/>
              <a:gd name="connsiteX3" fmla="*/ 903769 w 7258221"/>
              <a:gd name="connsiteY3" fmla="*/ 3398850 h 4319934"/>
              <a:gd name="connsiteX4" fmla="*/ 1263809 w 7258221"/>
              <a:gd name="connsiteY4" fmla="*/ 3758890 h 4319934"/>
              <a:gd name="connsiteX0" fmla="*/ 6485 w 45038"/>
              <a:gd name="connsiteY0" fmla="*/ 26036 h 43195"/>
              <a:gd name="connsiteX1" fmla="*/ 3952 w 45038"/>
              <a:gd name="connsiteY1" fmla="*/ 25239 h 43195"/>
              <a:gd name="connsiteX2" fmla="*/ 8720 w 45038"/>
              <a:gd name="connsiteY2" fmla="*/ 34758 h 43195"/>
              <a:gd name="connsiteX3" fmla="*/ 7612 w 45038"/>
              <a:gd name="connsiteY3" fmla="*/ 35139 h 43195"/>
              <a:gd name="connsiteX4" fmla="*/ 17677 w 45038"/>
              <a:gd name="connsiteY4" fmla="*/ 35537 h 43195"/>
              <a:gd name="connsiteX5" fmla="*/ 17602 w 45038"/>
              <a:gd name="connsiteY5" fmla="*/ 37209 h 43195"/>
              <a:gd name="connsiteX6" fmla="*/ 30619 w 45038"/>
              <a:gd name="connsiteY6" fmla="*/ 34610 h 43195"/>
              <a:gd name="connsiteX7" fmla="*/ 30267 w 45038"/>
              <a:gd name="connsiteY7" fmla="*/ 34199 h 43195"/>
              <a:gd name="connsiteX8" fmla="*/ 37699 w 45038"/>
              <a:gd name="connsiteY8" fmla="*/ 22949 h 43195"/>
              <a:gd name="connsiteX9" fmla="*/ 39850 w 45038"/>
              <a:gd name="connsiteY9" fmla="*/ 28857 h 43195"/>
              <a:gd name="connsiteX10" fmla="*/ 43590 w 45038"/>
              <a:gd name="connsiteY10" fmla="*/ 15213 h 43195"/>
              <a:gd name="connsiteX11" fmla="*/ 42142 w 45038"/>
              <a:gd name="connsiteY11" fmla="*/ 17889 h 43195"/>
              <a:gd name="connsiteX12" fmla="*/ 40116 w 45038"/>
              <a:gd name="connsiteY12" fmla="*/ 5285 h 43195"/>
              <a:gd name="connsiteX13" fmla="*/ 40192 w 45038"/>
              <a:gd name="connsiteY13" fmla="*/ 6549 h 43195"/>
              <a:gd name="connsiteX14" fmla="*/ 30870 w 45038"/>
              <a:gd name="connsiteY14" fmla="*/ 3811 h 43195"/>
              <a:gd name="connsiteX15" fmla="*/ 31612 w 45038"/>
              <a:gd name="connsiteY15" fmla="*/ 2199 h 43195"/>
              <a:gd name="connsiteX16" fmla="*/ 23933 w 45038"/>
              <a:gd name="connsiteY16" fmla="*/ 4579 h 43195"/>
              <a:gd name="connsiteX17" fmla="*/ 24292 w 45038"/>
              <a:gd name="connsiteY17" fmla="*/ 3189 h 43195"/>
              <a:gd name="connsiteX18" fmla="*/ 15792 w 45038"/>
              <a:gd name="connsiteY18" fmla="*/ 5051 h 43195"/>
              <a:gd name="connsiteX19" fmla="*/ 17092 w 45038"/>
              <a:gd name="connsiteY19" fmla="*/ 6399 h 43195"/>
              <a:gd name="connsiteX20" fmla="*/ 5919 w 45038"/>
              <a:gd name="connsiteY20" fmla="*/ 15648 h 43195"/>
              <a:gd name="connsiteX21" fmla="*/ 5692 w 45038"/>
              <a:gd name="connsiteY21" fmla="*/ 14229 h 43195"/>
              <a:gd name="connsiteX0" fmla="*/ 5692 w 45038"/>
              <a:gd name="connsiteY0" fmla="*/ 14229 h 43195"/>
              <a:gd name="connsiteX1" fmla="*/ 7415 w 45038"/>
              <a:gd name="connsiteY1" fmla="*/ 6766 h 43195"/>
              <a:gd name="connsiteX2" fmla="*/ 15797 w 45038"/>
              <a:gd name="connsiteY2" fmla="*/ 5061 h 43195"/>
              <a:gd name="connsiteX3" fmla="*/ 24248 w 45038"/>
              <a:gd name="connsiteY3" fmla="*/ 3291 h 43195"/>
              <a:gd name="connsiteX4" fmla="*/ 27541 w 45038"/>
              <a:gd name="connsiteY4" fmla="*/ 59 h 43195"/>
              <a:gd name="connsiteX5" fmla="*/ 31625 w 45038"/>
              <a:gd name="connsiteY5" fmla="*/ 2340 h 43195"/>
              <a:gd name="connsiteX6" fmla="*/ 37255 w 45038"/>
              <a:gd name="connsiteY6" fmla="*/ 549 h 43195"/>
              <a:gd name="connsiteX7" fmla="*/ 40110 w 45038"/>
              <a:gd name="connsiteY7" fmla="*/ 5435 h 43195"/>
              <a:gd name="connsiteX8" fmla="*/ 43774 w 45038"/>
              <a:gd name="connsiteY8" fmla="*/ 10177 h 43195"/>
              <a:gd name="connsiteX9" fmla="*/ 43610 w 45038"/>
              <a:gd name="connsiteY9" fmla="*/ 15319 h 43195"/>
              <a:gd name="connsiteX10" fmla="*/ 44808 w 45038"/>
              <a:gd name="connsiteY10" fmla="*/ 23181 h 43195"/>
              <a:gd name="connsiteX11" fmla="*/ 40213 w 45038"/>
              <a:gd name="connsiteY11" fmla="*/ 29245 h 43195"/>
              <a:gd name="connsiteX12" fmla="*/ 37187 w 45038"/>
              <a:gd name="connsiteY12" fmla="*/ 35960 h 43195"/>
              <a:gd name="connsiteX13" fmla="*/ 30262 w 45038"/>
              <a:gd name="connsiteY13" fmla="*/ 34764 h 43195"/>
              <a:gd name="connsiteX14" fmla="*/ 25120 w 45038"/>
              <a:gd name="connsiteY14" fmla="*/ 40236 h 43195"/>
              <a:gd name="connsiteX15" fmla="*/ 17679 w 45038"/>
              <a:gd name="connsiteY15" fmla="*/ 37215 h 43195"/>
              <a:gd name="connsiteX16" fmla="*/ 7596 w 45038"/>
              <a:gd name="connsiteY16" fmla="*/ 35331 h 43195"/>
              <a:gd name="connsiteX17" fmla="*/ 2902 w 45038"/>
              <a:gd name="connsiteY17" fmla="*/ 31109 h 43195"/>
              <a:gd name="connsiteX18" fmla="*/ 3905 w 45038"/>
              <a:gd name="connsiteY18" fmla="*/ 25410 h 43195"/>
              <a:gd name="connsiteX19" fmla="*/ 1787 w 45038"/>
              <a:gd name="connsiteY19" fmla="*/ 19563 h 43195"/>
              <a:gd name="connsiteX20" fmla="*/ 5655 w 45038"/>
              <a:gd name="connsiteY20" fmla="*/ 14366 h 43195"/>
              <a:gd name="connsiteX21" fmla="*/ 5692 w 45038"/>
              <a:gd name="connsiteY21" fmla="*/ 14229 h 43195"/>
              <a:gd name="connsiteX0" fmla="*/ 240026 w 7258221"/>
              <a:gd name="connsiteY0" fmla="*/ 4199921 h 4319934"/>
              <a:gd name="connsiteX1" fmla="*/ 120013 w 7258221"/>
              <a:gd name="connsiteY1" fmla="*/ 4319934 h 4319934"/>
              <a:gd name="connsiteX2" fmla="*/ 0 w 7258221"/>
              <a:gd name="connsiteY2" fmla="*/ 4199921 h 4319934"/>
              <a:gd name="connsiteX3" fmla="*/ 120013 w 7258221"/>
              <a:gd name="connsiteY3" fmla="*/ 4079908 h 4319934"/>
              <a:gd name="connsiteX4" fmla="*/ 240026 w 7258221"/>
              <a:gd name="connsiteY4" fmla="*/ 4199921 h 4319934"/>
              <a:gd name="connsiteX0" fmla="*/ 647326 w 7258221"/>
              <a:gd name="connsiteY0" fmla="*/ 4038261 h 4319934"/>
              <a:gd name="connsiteX1" fmla="*/ 407299 w 7258221"/>
              <a:gd name="connsiteY1" fmla="*/ 4278288 h 4319934"/>
              <a:gd name="connsiteX2" fmla="*/ 167272 w 7258221"/>
              <a:gd name="connsiteY2" fmla="*/ 4038261 h 4319934"/>
              <a:gd name="connsiteX3" fmla="*/ 407299 w 7258221"/>
              <a:gd name="connsiteY3" fmla="*/ 3798234 h 4319934"/>
              <a:gd name="connsiteX4" fmla="*/ 647326 w 7258221"/>
              <a:gd name="connsiteY4" fmla="*/ 4038261 h 4319934"/>
              <a:gd name="connsiteX0" fmla="*/ 1263809 w 7258221"/>
              <a:gd name="connsiteY0" fmla="*/ 3758890 h 4319934"/>
              <a:gd name="connsiteX1" fmla="*/ 903769 w 7258221"/>
              <a:gd name="connsiteY1" fmla="*/ 4118930 h 4319934"/>
              <a:gd name="connsiteX2" fmla="*/ 543729 w 7258221"/>
              <a:gd name="connsiteY2" fmla="*/ 3758890 h 4319934"/>
              <a:gd name="connsiteX3" fmla="*/ 903769 w 7258221"/>
              <a:gd name="connsiteY3" fmla="*/ 3398850 h 4319934"/>
              <a:gd name="connsiteX4" fmla="*/ 1263809 w 7258221"/>
              <a:gd name="connsiteY4" fmla="*/ 3758890 h 4319934"/>
              <a:gd name="connsiteX0" fmla="*/ 6485 w 45038"/>
              <a:gd name="connsiteY0" fmla="*/ 26036 h 43195"/>
              <a:gd name="connsiteX1" fmla="*/ 3952 w 45038"/>
              <a:gd name="connsiteY1" fmla="*/ 25239 h 43195"/>
              <a:gd name="connsiteX2" fmla="*/ 8720 w 45038"/>
              <a:gd name="connsiteY2" fmla="*/ 34758 h 43195"/>
              <a:gd name="connsiteX3" fmla="*/ 7612 w 45038"/>
              <a:gd name="connsiteY3" fmla="*/ 35139 h 43195"/>
              <a:gd name="connsiteX4" fmla="*/ 17677 w 45038"/>
              <a:gd name="connsiteY4" fmla="*/ 35537 h 43195"/>
              <a:gd name="connsiteX5" fmla="*/ 17602 w 45038"/>
              <a:gd name="connsiteY5" fmla="*/ 37209 h 43195"/>
              <a:gd name="connsiteX6" fmla="*/ 30619 w 45038"/>
              <a:gd name="connsiteY6" fmla="*/ 34610 h 43195"/>
              <a:gd name="connsiteX7" fmla="*/ 30267 w 45038"/>
              <a:gd name="connsiteY7" fmla="*/ 34199 h 43195"/>
              <a:gd name="connsiteX8" fmla="*/ 37699 w 45038"/>
              <a:gd name="connsiteY8" fmla="*/ 22949 h 43195"/>
              <a:gd name="connsiteX9" fmla="*/ 40443 w 45038"/>
              <a:gd name="connsiteY9" fmla="*/ 28993 h 43195"/>
              <a:gd name="connsiteX10" fmla="*/ 43590 w 45038"/>
              <a:gd name="connsiteY10" fmla="*/ 15213 h 43195"/>
              <a:gd name="connsiteX11" fmla="*/ 42142 w 45038"/>
              <a:gd name="connsiteY11" fmla="*/ 17889 h 43195"/>
              <a:gd name="connsiteX12" fmla="*/ 40116 w 45038"/>
              <a:gd name="connsiteY12" fmla="*/ 5285 h 43195"/>
              <a:gd name="connsiteX13" fmla="*/ 40192 w 45038"/>
              <a:gd name="connsiteY13" fmla="*/ 6549 h 43195"/>
              <a:gd name="connsiteX14" fmla="*/ 30870 w 45038"/>
              <a:gd name="connsiteY14" fmla="*/ 3811 h 43195"/>
              <a:gd name="connsiteX15" fmla="*/ 31612 w 45038"/>
              <a:gd name="connsiteY15" fmla="*/ 2199 h 43195"/>
              <a:gd name="connsiteX16" fmla="*/ 23933 w 45038"/>
              <a:gd name="connsiteY16" fmla="*/ 4579 h 43195"/>
              <a:gd name="connsiteX17" fmla="*/ 24292 w 45038"/>
              <a:gd name="connsiteY17" fmla="*/ 3189 h 43195"/>
              <a:gd name="connsiteX18" fmla="*/ 15792 w 45038"/>
              <a:gd name="connsiteY18" fmla="*/ 5051 h 43195"/>
              <a:gd name="connsiteX19" fmla="*/ 17092 w 45038"/>
              <a:gd name="connsiteY19" fmla="*/ 6399 h 43195"/>
              <a:gd name="connsiteX20" fmla="*/ 5919 w 45038"/>
              <a:gd name="connsiteY20" fmla="*/ 15648 h 43195"/>
              <a:gd name="connsiteX21" fmla="*/ 5692 w 45038"/>
              <a:gd name="connsiteY21" fmla="*/ 14229 h 4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038" h="43195">
                <a:moveTo>
                  <a:pt x="5692" y="14229"/>
                </a:moveTo>
                <a:cubicBezTo>
                  <a:pt x="5421" y="11516"/>
                  <a:pt x="6053" y="8780"/>
                  <a:pt x="7415" y="6766"/>
                </a:cubicBezTo>
                <a:cubicBezTo>
                  <a:pt x="9567" y="3585"/>
                  <a:pt x="13056" y="2876"/>
                  <a:pt x="15797" y="5061"/>
                </a:cubicBezTo>
                <a:cubicBezTo>
                  <a:pt x="17470" y="768"/>
                  <a:pt x="21706" y="-119"/>
                  <a:pt x="24248" y="3291"/>
                </a:cubicBezTo>
                <a:cubicBezTo>
                  <a:pt x="24889" y="1542"/>
                  <a:pt x="26120" y="333"/>
                  <a:pt x="27541" y="59"/>
                </a:cubicBezTo>
                <a:cubicBezTo>
                  <a:pt x="29105" y="-243"/>
                  <a:pt x="30667" y="629"/>
                  <a:pt x="31625" y="2340"/>
                </a:cubicBezTo>
                <a:cubicBezTo>
                  <a:pt x="33007" y="126"/>
                  <a:pt x="35293" y="-601"/>
                  <a:pt x="37255" y="549"/>
                </a:cubicBezTo>
                <a:cubicBezTo>
                  <a:pt x="38750" y="1425"/>
                  <a:pt x="39822" y="3259"/>
                  <a:pt x="40110" y="5435"/>
                </a:cubicBezTo>
                <a:cubicBezTo>
                  <a:pt x="41838" y="6077"/>
                  <a:pt x="43214" y="7857"/>
                  <a:pt x="43774" y="10177"/>
                </a:cubicBezTo>
                <a:cubicBezTo>
                  <a:pt x="44181" y="11861"/>
                  <a:pt x="44123" y="13690"/>
                  <a:pt x="43610" y="15319"/>
                </a:cubicBezTo>
                <a:cubicBezTo>
                  <a:pt x="44871" y="17553"/>
                  <a:pt x="45374" y="20860"/>
                  <a:pt x="44808" y="23181"/>
                </a:cubicBezTo>
                <a:cubicBezTo>
                  <a:pt x="44242" y="25502"/>
                  <a:pt x="42937" y="28715"/>
                  <a:pt x="40213" y="29245"/>
                </a:cubicBezTo>
                <a:cubicBezTo>
                  <a:pt x="40200" y="31512"/>
                  <a:pt x="38846" y="35040"/>
                  <a:pt x="37187" y="35960"/>
                </a:cubicBezTo>
                <a:cubicBezTo>
                  <a:pt x="35529" y="36880"/>
                  <a:pt x="32411" y="36588"/>
                  <a:pt x="30262" y="34764"/>
                </a:cubicBezTo>
                <a:cubicBezTo>
                  <a:pt x="29567" y="37897"/>
                  <a:pt x="27217" y="39828"/>
                  <a:pt x="25120" y="40236"/>
                </a:cubicBezTo>
                <a:cubicBezTo>
                  <a:pt x="23023" y="40645"/>
                  <a:pt x="19250" y="40422"/>
                  <a:pt x="17679" y="37215"/>
                </a:cubicBezTo>
                <a:cubicBezTo>
                  <a:pt x="13971" y="40259"/>
                  <a:pt x="9748" y="40458"/>
                  <a:pt x="7596" y="35331"/>
                </a:cubicBezTo>
                <a:cubicBezTo>
                  <a:pt x="5482" y="35668"/>
                  <a:pt x="3497" y="33883"/>
                  <a:pt x="2902" y="31109"/>
                </a:cubicBezTo>
                <a:cubicBezTo>
                  <a:pt x="2471" y="29102"/>
                  <a:pt x="2852" y="26936"/>
                  <a:pt x="3905" y="25410"/>
                </a:cubicBezTo>
                <a:cubicBezTo>
                  <a:pt x="2411" y="24213"/>
                  <a:pt x="1579" y="21916"/>
                  <a:pt x="1787" y="19563"/>
                </a:cubicBezTo>
                <a:cubicBezTo>
                  <a:pt x="2031" y="16808"/>
                  <a:pt x="3637" y="14650"/>
                  <a:pt x="5655" y="14366"/>
                </a:cubicBezTo>
                <a:cubicBezTo>
                  <a:pt x="5667" y="14320"/>
                  <a:pt x="5680" y="14275"/>
                  <a:pt x="5692" y="14229"/>
                </a:cubicBezTo>
                <a:close/>
              </a:path>
              <a:path w="7258221" h="4319934">
                <a:moveTo>
                  <a:pt x="240026" y="4199921"/>
                </a:moveTo>
                <a:cubicBezTo>
                  <a:pt x="240026" y="4266202"/>
                  <a:pt x="186294" y="4319934"/>
                  <a:pt x="120013" y="4319934"/>
                </a:cubicBezTo>
                <a:cubicBezTo>
                  <a:pt x="53732" y="4319934"/>
                  <a:pt x="0" y="4266202"/>
                  <a:pt x="0" y="4199921"/>
                </a:cubicBezTo>
                <a:cubicBezTo>
                  <a:pt x="0" y="4133640"/>
                  <a:pt x="53732" y="4079908"/>
                  <a:pt x="120013" y="4079908"/>
                </a:cubicBezTo>
                <a:cubicBezTo>
                  <a:pt x="186294" y="4079908"/>
                  <a:pt x="240026" y="4133640"/>
                  <a:pt x="240026" y="4199921"/>
                </a:cubicBezTo>
                <a:close/>
              </a:path>
              <a:path w="7258221" h="4319934">
                <a:moveTo>
                  <a:pt x="647326" y="4038261"/>
                </a:moveTo>
                <a:cubicBezTo>
                  <a:pt x="647326" y="4170824"/>
                  <a:pt x="539862" y="4278288"/>
                  <a:pt x="407299" y="4278288"/>
                </a:cubicBezTo>
                <a:cubicBezTo>
                  <a:pt x="274736" y="4278288"/>
                  <a:pt x="167272" y="4170824"/>
                  <a:pt x="167272" y="4038261"/>
                </a:cubicBezTo>
                <a:cubicBezTo>
                  <a:pt x="167272" y="3905698"/>
                  <a:pt x="274736" y="3798234"/>
                  <a:pt x="407299" y="3798234"/>
                </a:cubicBezTo>
                <a:cubicBezTo>
                  <a:pt x="539862" y="3798234"/>
                  <a:pt x="647326" y="3905698"/>
                  <a:pt x="647326" y="4038261"/>
                </a:cubicBezTo>
                <a:close/>
              </a:path>
              <a:path w="7258221" h="4319934">
                <a:moveTo>
                  <a:pt x="1263809" y="3758890"/>
                </a:moveTo>
                <a:cubicBezTo>
                  <a:pt x="1263809" y="3957735"/>
                  <a:pt x="1102614" y="4118930"/>
                  <a:pt x="903769" y="4118930"/>
                </a:cubicBezTo>
                <a:cubicBezTo>
                  <a:pt x="704924" y="4118930"/>
                  <a:pt x="543729" y="3957735"/>
                  <a:pt x="543729" y="3758890"/>
                </a:cubicBezTo>
                <a:cubicBezTo>
                  <a:pt x="543729" y="3560045"/>
                  <a:pt x="704924" y="3398850"/>
                  <a:pt x="903769" y="3398850"/>
                </a:cubicBezTo>
                <a:cubicBezTo>
                  <a:pt x="1102614" y="3398850"/>
                  <a:pt x="1263809" y="3560045"/>
                  <a:pt x="1263809" y="3758890"/>
                </a:cubicBezTo>
                <a:close/>
              </a:path>
              <a:path w="45038" h="43195" fill="none" extrusionOk="0">
                <a:moveTo>
                  <a:pt x="6485" y="26036"/>
                </a:moveTo>
                <a:cubicBezTo>
                  <a:pt x="5601" y="26130"/>
                  <a:pt x="4717" y="25852"/>
                  <a:pt x="3952" y="25239"/>
                </a:cubicBezTo>
                <a:moveTo>
                  <a:pt x="8720" y="34758"/>
                </a:moveTo>
                <a:cubicBezTo>
                  <a:pt x="8365" y="34951"/>
                  <a:pt x="7992" y="35079"/>
                  <a:pt x="7612" y="35139"/>
                </a:cubicBezTo>
                <a:moveTo>
                  <a:pt x="17677" y="35537"/>
                </a:moveTo>
                <a:cubicBezTo>
                  <a:pt x="17410" y="34991"/>
                  <a:pt x="17779" y="37820"/>
                  <a:pt x="17602" y="37209"/>
                </a:cubicBezTo>
                <a:moveTo>
                  <a:pt x="30619" y="34610"/>
                </a:moveTo>
                <a:cubicBezTo>
                  <a:pt x="30580" y="35257"/>
                  <a:pt x="30405" y="33577"/>
                  <a:pt x="30267" y="34199"/>
                </a:cubicBezTo>
                <a:moveTo>
                  <a:pt x="37699" y="22949"/>
                </a:moveTo>
                <a:cubicBezTo>
                  <a:pt x="39703" y="24277"/>
                  <a:pt x="40461" y="25961"/>
                  <a:pt x="40443" y="28993"/>
                </a:cubicBezTo>
                <a:moveTo>
                  <a:pt x="43590" y="15213"/>
                </a:moveTo>
                <a:cubicBezTo>
                  <a:pt x="43265" y="16245"/>
                  <a:pt x="42770" y="17161"/>
                  <a:pt x="42142" y="17889"/>
                </a:cubicBezTo>
                <a:moveTo>
                  <a:pt x="40116" y="5285"/>
                </a:moveTo>
                <a:cubicBezTo>
                  <a:pt x="40171" y="5702"/>
                  <a:pt x="40197" y="6125"/>
                  <a:pt x="40192" y="6549"/>
                </a:cubicBezTo>
                <a:moveTo>
                  <a:pt x="30870" y="3811"/>
                </a:moveTo>
                <a:cubicBezTo>
                  <a:pt x="31059" y="3228"/>
                  <a:pt x="31308" y="2685"/>
                  <a:pt x="31612" y="2199"/>
                </a:cubicBezTo>
                <a:moveTo>
                  <a:pt x="23933" y="4579"/>
                </a:moveTo>
                <a:cubicBezTo>
                  <a:pt x="24010" y="4097"/>
                  <a:pt x="24131" y="3630"/>
                  <a:pt x="24292" y="3189"/>
                </a:cubicBezTo>
                <a:moveTo>
                  <a:pt x="15792" y="5051"/>
                </a:moveTo>
                <a:cubicBezTo>
                  <a:pt x="16264" y="5427"/>
                  <a:pt x="16700" y="5880"/>
                  <a:pt x="17092" y="6399"/>
                </a:cubicBezTo>
                <a:moveTo>
                  <a:pt x="5919" y="15648"/>
                </a:moveTo>
                <a:cubicBezTo>
                  <a:pt x="5816" y="15184"/>
                  <a:pt x="5740" y="14710"/>
                  <a:pt x="5692" y="14229"/>
                </a:cubicBezTo>
              </a:path>
            </a:pathLst>
          </a:custGeom>
          <a:noFill/>
          <a:ln w="47625">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Narrow" panose="020B0606020202030204" pitchFamily="34" charset="0"/>
              <a:cs typeface="Arial" panose="020B0604020202020204" pitchFamily="34" charset="0"/>
            </a:endParaRPr>
          </a:p>
        </p:txBody>
      </p:sp>
      <p:sp>
        <p:nvSpPr>
          <p:cNvPr id="4" name="Rectangle 3"/>
          <p:cNvSpPr/>
          <p:nvPr/>
        </p:nvSpPr>
        <p:spPr>
          <a:xfrm>
            <a:off x="1534400" y="1615841"/>
            <a:ext cx="5413864" cy="3289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latin typeface="Calibri" panose="020F0502020204030204" pitchFamily="34" charset="0"/>
                <a:cs typeface="Arial" panose="020B0604020202020204" pitchFamily="34" charset="0"/>
              </a:rPr>
              <a:t>You get a text on a Sunday evening, saying you’ve had a compulsory transfer to a new job starting the following morning.  You turn up the first morning, sign in, are told to “sit where you like”, and that’s it...  You don’t get any induction; you’re not given a job description.  The environment is completely different to what you are used to.  </a:t>
            </a:r>
          </a:p>
          <a:p>
            <a:pPr algn="ctr"/>
            <a:endParaRPr lang="en-GB" sz="1400" b="1" dirty="0">
              <a:solidFill>
                <a:schemeClr val="tx1"/>
              </a:solidFill>
              <a:latin typeface="Calibri" panose="020F0502020204030204" pitchFamily="34" charset="0"/>
              <a:cs typeface="Arial" panose="020B0604020202020204" pitchFamily="34" charset="0"/>
            </a:endParaRPr>
          </a:p>
          <a:p>
            <a:pPr algn="ctr"/>
            <a:r>
              <a:rPr lang="en-GB" sz="1400" b="1" dirty="0" smtClean="0">
                <a:solidFill>
                  <a:schemeClr val="tx1"/>
                </a:solidFill>
                <a:latin typeface="Calibri" panose="020F0502020204030204" pitchFamily="34" charset="0"/>
                <a:cs typeface="Arial" panose="020B0604020202020204" pitchFamily="34" charset="0"/>
              </a:rPr>
              <a:t>You keep being told “ask for help if you are stuck”… but you don’t even know what you might be stuck with, you don’t know who to ask.  Everyone seems really busy and unapproachable.  Everyone seems to know what they're doing but you, nobody seems to accept that you don't, they just get irritated with you.</a:t>
            </a:r>
          </a:p>
          <a:p>
            <a:pPr algn="ctr"/>
            <a:endParaRPr lang="en-GB" dirty="0"/>
          </a:p>
        </p:txBody>
      </p:sp>
      <p:sp>
        <p:nvSpPr>
          <p:cNvPr id="5" name="TextBox 4"/>
          <p:cNvSpPr txBox="1"/>
          <p:nvPr/>
        </p:nvSpPr>
        <p:spPr>
          <a:xfrm>
            <a:off x="683568" y="1246509"/>
            <a:ext cx="1512168" cy="369332"/>
          </a:xfrm>
          <a:prstGeom prst="rect">
            <a:avLst/>
          </a:prstGeom>
          <a:noFill/>
        </p:spPr>
        <p:txBody>
          <a:bodyPr wrap="square" rtlCol="0">
            <a:spAutoFit/>
          </a:bodyPr>
          <a:lstStyle/>
          <a:p>
            <a:r>
              <a:rPr lang="en-GB" dirty="0" smtClean="0"/>
              <a:t>Imagine:</a:t>
            </a:r>
            <a:endParaRPr lang="en-GB" dirty="0"/>
          </a:p>
        </p:txBody>
      </p:sp>
      <p:sp>
        <p:nvSpPr>
          <p:cNvPr id="6" name="Rectangle 5"/>
          <p:cNvSpPr/>
          <p:nvPr/>
        </p:nvSpPr>
        <p:spPr>
          <a:xfrm>
            <a:off x="2627784" y="5229200"/>
            <a:ext cx="5976664" cy="648072"/>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latin typeface="Arial" panose="020B0604020202020204" pitchFamily="34" charset="0"/>
                <a:cs typeface="Arial" panose="020B0604020202020204" pitchFamily="34" charset="0"/>
              </a:rPr>
              <a:t>Think about how you feel, and what you might do.  </a:t>
            </a:r>
          </a:p>
          <a:p>
            <a:pPr algn="ctr"/>
            <a:r>
              <a:rPr lang="en-GB" sz="1400" b="1" dirty="0" smtClean="0">
                <a:solidFill>
                  <a:schemeClr val="tx1"/>
                </a:solidFill>
                <a:latin typeface="Arial" panose="020B0604020202020204" pitchFamily="34" charset="0"/>
                <a:cs typeface="Arial" panose="020B0604020202020204" pitchFamily="34" charset="0"/>
              </a:rPr>
              <a:t>You might want to write down your thoughts.</a:t>
            </a:r>
            <a:endParaRPr lang="en-GB" sz="1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7773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5647" y="3068960"/>
            <a:ext cx="7848872" cy="648072"/>
          </a:xfrm>
          <a:ln w="28575">
            <a:solidFill>
              <a:schemeClr val="accent2">
                <a:lumMod val="75000"/>
              </a:schemeClr>
            </a:solidFill>
          </a:ln>
        </p:spPr>
        <p:txBody>
          <a:bodyPr anchor="t">
            <a:noAutofit/>
          </a:bodyPr>
          <a:lstStyle/>
          <a:p>
            <a:r>
              <a:rPr lang="en-GB" sz="1600" dirty="0" smtClean="0">
                <a:solidFill>
                  <a:schemeClr val="tx1"/>
                </a:solidFill>
                <a:effectLst/>
                <a:latin typeface="Arial" panose="020B0604020202020204" pitchFamily="34" charset="0"/>
                <a:cs typeface="Arial" panose="020B0604020202020204" pitchFamily="34" charset="0"/>
              </a:rPr>
              <a:t>This </a:t>
            </a:r>
            <a:r>
              <a:rPr lang="en-GB" sz="1600" dirty="0">
                <a:solidFill>
                  <a:schemeClr val="tx1"/>
                </a:solidFill>
                <a:effectLst/>
                <a:latin typeface="Arial" panose="020B0604020202020204" pitchFamily="34" charset="0"/>
                <a:cs typeface="Arial" panose="020B0604020202020204" pitchFamily="34" charset="0"/>
              </a:rPr>
              <a:t>scenario is an attempt of one Autistic person to give some insight into their day to day </a:t>
            </a:r>
            <a:r>
              <a:rPr lang="en-GB" sz="1600" dirty="0" smtClean="0">
                <a:solidFill>
                  <a:schemeClr val="tx1"/>
                </a:solidFill>
                <a:effectLst/>
                <a:latin typeface="Arial" panose="020B0604020202020204" pitchFamily="34" charset="0"/>
                <a:cs typeface="Arial" panose="020B0604020202020204" pitchFamily="34" charset="0"/>
              </a:rPr>
              <a:t>life.  </a:t>
            </a:r>
            <a:endParaRPr lang="en-GB" sz="1600" b="0" dirty="0">
              <a:solidFill>
                <a:schemeClr val="tx1"/>
              </a:solidFill>
              <a:latin typeface="Arial" panose="020B0604020202020204" pitchFamily="34" charset="0"/>
              <a:cs typeface="Arial" panose="020B0604020202020204" pitchFamily="34" charset="0"/>
            </a:endParaRPr>
          </a:p>
        </p:txBody>
      </p:sp>
      <p:sp>
        <p:nvSpPr>
          <p:cNvPr id="2" name="Rectangle 1"/>
          <p:cNvSpPr/>
          <p:nvPr/>
        </p:nvSpPr>
        <p:spPr>
          <a:xfrm>
            <a:off x="644557" y="548680"/>
            <a:ext cx="7776863" cy="2062103"/>
          </a:xfrm>
          <a:prstGeom prst="rect">
            <a:avLst/>
          </a:prstGeom>
        </p:spPr>
        <p:txBody>
          <a:bodyPr wrap="square">
            <a:spAutoFit/>
          </a:bodyPr>
          <a:lstStyle/>
          <a:p>
            <a:r>
              <a:rPr lang="en-GB" sz="1600" dirty="0">
                <a:solidFill>
                  <a:prstClr val="black"/>
                </a:solidFill>
                <a:latin typeface="Arial" panose="020B0604020202020204" pitchFamily="34" charset="0"/>
                <a:ea typeface="+mj-ea"/>
                <a:cs typeface="Arial" panose="020B0604020202020204" pitchFamily="34" charset="0"/>
              </a:rPr>
              <a:t>Everyone has a different response to these questions.  </a:t>
            </a:r>
            <a:br>
              <a:rPr lang="en-GB" sz="1600" dirty="0">
                <a:solidFill>
                  <a:prstClr val="black"/>
                </a:solidFill>
                <a:latin typeface="Arial" panose="020B0604020202020204" pitchFamily="34" charset="0"/>
                <a:ea typeface="+mj-ea"/>
                <a:cs typeface="Arial" panose="020B0604020202020204" pitchFamily="34" charset="0"/>
              </a:rPr>
            </a:br>
            <a:r>
              <a:rPr lang="en-GB" sz="1600" dirty="0">
                <a:solidFill>
                  <a:prstClr val="black"/>
                </a:solidFill>
                <a:latin typeface="Arial" panose="020B0604020202020204" pitchFamily="34" charset="0"/>
                <a:ea typeface="+mj-ea"/>
                <a:cs typeface="Arial" panose="020B0604020202020204" pitchFamily="34" charset="0"/>
              </a:rPr>
              <a:t/>
            </a:r>
            <a:br>
              <a:rPr lang="en-GB" sz="1600" dirty="0">
                <a:solidFill>
                  <a:prstClr val="black"/>
                </a:solidFill>
                <a:latin typeface="Arial" panose="020B0604020202020204" pitchFamily="34" charset="0"/>
                <a:ea typeface="+mj-ea"/>
                <a:cs typeface="Arial" panose="020B0604020202020204" pitchFamily="34" charset="0"/>
              </a:rPr>
            </a:br>
            <a:r>
              <a:rPr lang="en-GB" sz="1600" dirty="0">
                <a:solidFill>
                  <a:prstClr val="black"/>
                </a:solidFill>
                <a:latin typeface="Arial" panose="020B0604020202020204" pitchFamily="34" charset="0"/>
                <a:ea typeface="+mj-ea"/>
                <a:cs typeface="Arial" panose="020B0604020202020204" pitchFamily="34" charset="0"/>
              </a:rPr>
              <a:t>You might have described feelings like “lost, frustrated, angry, anxious, lonely, inadequate” or “determined, curious, excited”.  </a:t>
            </a:r>
            <a:br>
              <a:rPr lang="en-GB" sz="1600" dirty="0">
                <a:solidFill>
                  <a:prstClr val="black"/>
                </a:solidFill>
                <a:latin typeface="Arial" panose="020B0604020202020204" pitchFamily="34" charset="0"/>
                <a:ea typeface="+mj-ea"/>
                <a:cs typeface="Arial" panose="020B0604020202020204" pitchFamily="34" charset="0"/>
              </a:rPr>
            </a:br>
            <a:r>
              <a:rPr lang="en-GB" sz="1600" dirty="0">
                <a:solidFill>
                  <a:prstClr val="black"/>
                </a:solidFill>
                <a:latin typeface="Arial" panose="020B0604020202020204" pitchFamily="34" charset="0"/>
                <a:ea typeface="+mj-ea"/>
                <a:cs typeface="Arial" panose="020B0604020202020204" pitchFamily="34" charset="0"/>
              </a:rPr>
              <a:t/>
            </a:r>
            <a:br>
              <a:rPr lang="en-GB" sz="1600" dirty="0">
                <a:solidFill>
                  <a:prstClr val="black"/>
                </a:solidFill>
                <a:latin typeface="Arial" panose="020B0604020202020204" pitchFamily="34" charset="0"/>
                <a:ea typeface="+mj-ea"/>
                <a:cs typeface="Arial" panose="020B0604020202020204" pitchFamily="34" charset="0"/>
              </a:rPr>
            </a:br>
            <a:r>
              <a:rPr lang="en-GB" sz="1600" dirty="0">
                <a:solidFill>
                  <a:prstClr val="black"/>
                </a:solidFill>
                <a:latin typeface="Arial" panose="020B0604020202020204" pitchFamily="34" charset="0"/>
                <a:ea typeface="+mj-ea"/>
                <a:cs typeface="Arial" panose="020B0604020202020204" pitchFamily="34" charset="0"/>
              </a:rPr>
              <a:t>You might have thought you would “go home; shout at people until you get their attention; copy what you see others doing and hope for the best; make up your own job description and do that”.</a:t>
            </a:r>
            <a:endParaRPr lang="en-GB" sz="2000" dirty="0"/>
          </a:p>
        </p:txBody>
      </p:sp>
      <p:sp>
        <p:nvSpPr>
          <p:cNvPr id="7" name="Rectangle 6"/>
          <p:cNvSpPr/>
          <p:nvPr/>
        </p:nvSpPr>
        <p:spPr>
          <a:xfrm>
            <a:off x="644556" y="4167664"/>
            <a:ext cx="7887883" cy="830997"/>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As you go through the module, learning about what Autism is, and how it may impact on a person’s experience and understanding, try to relate back to your responses to this thought experiment</a:t>
            </a:r>
            <a:r>
              <a:rPr lang="en-GB" sz="1600" dirty="0" smtClean="0">
                <a:latin typeface="Arial" panose="020B0604020202020204" pitchFamily="34" charset="0"/>
                <a:cs typeface="Arial" panose="020B0604020202020204" pitchFamily="34" charset="0"/>
              </a:rPr>
              <a:t>.  Remember how you felt in this scenario.</a:t>
            </a:r>
            <a:endParaRPr lang="en-GB" sz="1600" dirty="0"/>
          </a:p>
        </p:txBody>
      </p:sp>
    </p:spTree>
    <p:extLst>
      <p:ext uri="{BB962C8B-B14F-4D97-AF65-F5344CB8AC3E}">
        <p14:creationId xmlns:p14="http://schemas.microsoft.com/office/powerpoint/2010/main" val="416627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548680"/>
            <a:ext cx="8183880" cy="576064"/>
          </a:xfrm>
        </p:spPr>
        <p:txBody>
          <a:bodyPr>
            <a:normAutofit/>
          </a:bodyPr>
          <a:lstStyle/>
          <a:p>
            <a:r>
              <a:rPr lang="en-GB" sz="2800" dirty="0" smtClean="0">
                <a:solidFill>
                  <a:schemeClr val="accent2">
                    <a:lumMod val="75000"/>
                  </a:schemeClr>
                </a:solidFill>
                <a:effectLst/>
                <a:latin typeface="Arial" panose="020B0604020202020204" pitchFamily="34" charset="0"/>
                <a:cs typeface="Arial" panose="020B0604020202020204" pitchFamily="34" charset="0"/>
              </a:rPr>
              <a:t>What is Autism?</a:t>
            </a:r>
            <a:endParaRPr lang="en-GB" sz="2800" dirty="0">
              <a:solidFill>
                <a:schemeClr val="accent2">
                  <a:lumMod val="75000"/>
                </a:schemeClr>
              </a:solidFill>
              <a:effectLst/>
              <a:latin typeface="Arial" panose="020B0604020202020204" pitchFamily="34" charset="0"/>
              <a:cs typeface="Arial" panose="020B0604020202020204" pitchFamily="34" charset="0"/>
            </a:endParaRPr>
          </a:p>
        </p:txBody>
      </p:sp>
      <p:sp>
        <p:nvSpPr>
          <p:cNvPr id="3" name="TextBox 2"/>
          <p:cNvSpPr txBox="1"/>
          <p:nvPr/>
        </p:nvSpPr>
        <p:spPr>
          <a:xfrm>
            <a:off x="611560" y="1757289"/>
            <a:ext cx="7920880" cy="1877437"/>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Autism </a:t>
            </a:r>
            <a:r>
              <a:rPr lang="en-GB" sz="1600" dirty="0">
                <a:latin typeface="Arial" panose="020B0604020202020204" pitchFamily="34" charset="0"/>
                <a:cs typeface="Arial" panose="020B0604020202020204" pitchFamily="34" charset="0"/>
              </a:rPr>
              <a:t>is not an illness, or a disease that can be cured.  Nor is it something that people “grow out of”.  It is not caused by poor parenting or </a:t>
            </a:r>
            <a:r>
              <a:rPr lang="en-GB" sz="1600" dirty="0" smtClean="0">
                <a:latin typeface="Arial" panose="020B0604020202020204" pitchFamily="34" charset="0"/>
                <a:cs typeface="Arial" panose="020B0604020202020204" pitchFamily="34" charset="0"/>
              </a:rPr>
              <a:t>vaccines, and can’t be diagnosed by a blood-test or simple examination.</a:t>
            </a: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 </a:t>
            </a:r>
          </a:p>
          <a:p>
            <a:r>
              <a:rPr lang="en-GB" sz="1600" dirty="0" smtClean="0">
                <a:latin typeface="Arial" panose="020B0604020202020204" pitchFamily="34" charset="0"/>
                <a:cs typeface="Arial" panose="020B0604020202020204" pitchFamily="34" charset="0"/>
              </a:rPr>
              <a:t>Autism </a:t>
            </a:r>
            <a:r>
              <a:rPr lang="en-GB" sz="1600" dirty="0">
                <a:latin typeface="Arial" panose="020B0604020202020204" pitchFamily="34" charset="0"/>
                <a:cs typeface="Arial" panose="020B0604020202020204" pitchFamily="34" charset="0"/>
              </a:rPr>
              <a:t>is estimated to affect between 1 and 1.5% of the UK population.  This is roughly 700,000 people in the UK, and about the same number of people who:</a:t>
            </a:r>
          </a:p>
          <a:p>
            <a:endParaRPr lang="en-GB" sz="2000" dirty="0"/>
          </a:p>
        </p:txBody>
      </p:sp>
      <p:sp>
        <p:nvSpPr>
          <p:cNvPr id="5" name="TextBox 4"/>
          <p:cNvSpPr txBox="1"/>
          <p:nvPr/>
        </p:nvSpPr>
        <p:spPr>
          <a:xfrm>
            <a:off x="1422365" y="4742458"/>
            <a:ext cx="2232248" cy="307777"/>
          </a:xfrm>
          <a:prstGeom prst="rect">
            <a:avLst/>
          </a:prstGeom>
          <a:noFill/>
        </p:spPr>
        <p:txBody>
          <a:bodyPr wrap="square" rtlCol="0">
            <a:spAutoFit/>
          </a:bodyPr>
          <a:lstStyle/>
          <a:p>
            <a:pPr algn="ctr"/>
            <a:r>
              <a:rPr lang="en-GB" sz="1400" dirty="0" smtClean="0">
                <a:latin typeface="Arial" panose="020B0604020202020204" pitchFamily="34" charset="0"/>
                <a:cs typeface="Arial" panose="020B0604020202020204" pitchFamily="34" charset="0"/>
              </a:rPr>
              <a:t>Have red hair</a:t>
            </a:r>
            <a:endParaRPr lang="en-GB" sz="1400" dirty="0">
              <a:latin typeface="Arial" panose="020B0604020202020204" pitchFamily="34" charset="0"/>
              <a:cs typeface="Arial" panose="020B0604020202020204" pitchFamily="34" charset="0"/>
            </a:endParaRPr>
          </a:p>
        </p:txBody>
      </p:sp>
      <p:sp>
        <p:nvSpPr>
          <p:cNvPr id="9" name="TextBox 8"/>
          <p:cNvSpPr txBox="1"/>
          <p:nvPr/>
        </p:nvSpPr>
        <p:spPr>
          <a:xfrm>
            <a:off x="3366710" y="4717427"/>
            <a:ext cx="1908298" cy="307777"/>
          </a:xfrm>
          <a:prstGeom prst="rect">
            <a:avLst/>
          </a:prstGeom>
          <a:noFill/>
        </p:spPr>
        <p:txBody>
          <a:bodyPr wrap="square" rtlCol="0">
            <a:spAutoFit/>
          </a:bodyPr>
          <a:lstStyle/>
          <a:p>
            <a:pPr algn="ctr"/>
            <a:r>
              <a:rPr lang="en-GB" sz="1400" dirty="0" smtClean="0">
                <a:latin typeface="Arial" panose="020B0604020202020204" pitchFamily="34" charset="0"/>
                <a:cs typeface="Arial" panose="020B0604020202020204" pitchFamily="34" charset="0"/>
              </a:rPr>
              <a:t>Use a wheelchair</a:t>
            </a:r>
            <a:endParaRPr lang="en-GB" sz="1400" dirty="0">
              <a:latin typeface="Arial" panose="020B0604020202020204" pitchFamily="34" charset="0"/>
              <a:cs typeface="Arial" panose="020B0604020202020204" pitchFamily="34" charset="0"/>
            </a:endParaRPr>
          </a:p>
        </p:txBody>
      </p:sp>
      <p:sp>
        <p:nvSpPr>
          <p:cNvPr id="10" name="TextBox 9"/>
          <p:cNvSpPr txBox="1"/>
          <p:nvPr/>
        </p:nvSpPr>
        <p:spPr>
          <a:xfrm>
            <a:off x="5323879" y="4752630"/>
            <a:ext cx="1751200" cy="307777"/>
          </a:xfrm>
          <a:prstGeom prst="rect">
            <a:avLst/>
          </a:prstGeom>
          <a:noFill/>
        </p:spPr>
        <p:txBody>
          <a:bodyPr wrap="square" rtlCol="0">
            <a:spAutoFit/>
          </a:bodyPr>
          <a:lstStyle/>
          <a:p>
            <a:pPr algn="ctr"/>
            <a:r>
              <a:rPr lang="en-GB" sz="1400" dirty="0" smtClean="0">
                <a:latin typeface="Arial" panose="020B0604020202020204" pitchFamily="34" charset="0"/>
                <a:cs typeface="Arial" panose="020B0604020202020204" pitchFamily="34" charset="0"/>
              </a:rPr>
              <a:t>Have green eyes</a:t>
            </a:r>
            <a:endParaRPr lang="en-GB" sz="1400" dirty="0">
              <a:latin typeface="Arial" panose="020B0604020202020204" pitchFamily="34" charset="0"/>
              <a:cs typeface="Arial" panose="020B0604020202020204" pitchFamily="34" charset="0"/>
            </a:endParaRPr>
          </a:p>
        </p:txBody>
      </p:sp>
      <p:pic>
        <p:nvPicPr>
          <p:cNvPr id="1029"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62511" y="3420711"/>
            <a:ext cx="1008112" cy="132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23879" y="3429000"/>
            <a:ext cx="195262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4613" y="3419282"/>
            <a:ext cx="1332493" cy="1313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78226" y="5060407"/>
            <a:ext cx="7854214" cy="830997"/>
          </a:xfrm>
          <a:prstGeom prst="rect">
            <a:avLst/>
          </a:prstGeom>
        </p:spPr>
        <p:txBody>
          <a:bodyPr wrap="square">
            <a:spAutoFit/>
          </a:bodyPr>
          <a:lstStyle/>
          <a:p>
            <a:r>
              <a:rPr lang="en-GB" sz="1600" dirty="0" smtClean="0">
                <a:latin typeface="Arial" panose="020B0604020202020204" pitchFamily="34" charset="0"/>
                <a:cs typeface="Arial" panose="020B0604020202020204" pitchFamily="34" charset="0"/>
              </a:rPr>
              <a:t>Autism </a:t>
            </a:r>
            <a:r>
              <a:rPr lang="en-GB" sz="1600" dirty="0">
                <a:latin typeface="Arial" panose="020B0604020202020204" pitchFamily="34" charset="0"/>
                <a:cs typeface="Arial" panose="020B0604020202020204" pitchFamily="34" charset="0"/>
              </a:rPr>
              <a:t>is often referred to as a “hidden </a:t>
            </a:r>
            <a:r>
              <a:rPr lang="en-GB" sz="1600" dirty="0" smtClean="0">
                <a:latin typeface="Arial" panose="020B0604020202020204" pitchFamily="34" charset="0"/>
                <a:cs typeface="Arial" panose="020B0604020202020204" pitchFamily="34" charset="0"/>
              </a:rPr>
              <a:t>impairment” or “invisible disability”.  It’s not a characteristic that is immediately </a:t>
            </a:r>
            <a:r>
              <a:rPr lang="en-GB" sz="1600" dirty="0">
                <a:latin typeface="Arial" panose="020B0604020202020204" pitchFamily="34" charset="0"/>
                <a:cs typeface="Arial" panose="020B0604020202020204" pitchFamily="34" charset="0"/>
              </a:rPr>
              <a:t>obvious to others, unlike someone having red hair or using a </a:t>
            </a:r>
            <a:r>
              <a:rPr lang="en-GB" sz="1600" dirty="0" smtClean="0">
                <a:latin typeface="Arial" panose="020B0604020202020204" pitchFamily="34" charset="0"/>
                <a:cs typeface="Arial" panose="020B0604020202020204" pitchFamily="34" charset="0"/>
              </a:rPr>
              <a:t>wheelchair.</a:t>
            </a:r>
            <a:r>
              <a:rPr lang="en-GB" sz="1600" dirty="0" smtClean="0">
                <a:effectLst/>
                <a:latin typeface="Arial" panose="020B0604020202020204" pitchFamily="34" charset="0"/>
                <a:cs typeface="Arial" panose="020B0604020202020204" pitchFamily="34" charset="0"/>
              </a:rPr>
              <a:t> </a:t>
            </a:r>
            <a:r>
              <a:rPr lang="en-GB" sz="1600" dirty="0"/>
              <a:t> </a:t>
            </a:r>
          </a:p>
        </p:txBody>
      </p:sp>
      <p:sp>
        <p:nvSpPr>
          <p:cNvPr id="4" name="Rectangle 3"/>
          <p:cNvSpPr/>
          <p:nvPr/>
        </p:nvSpPr>
        <p:spPr>
          <a:xfrm>
            <a:off x="611560" y="1157124"/>
            <a:ext cx="7920880" cy="584775"/>
          </a:xfrm>
          <a:prstGeom prst="rect">
            <a:avLst/>
          </a:prstGeom>
          <a:solidFill>
            <a:schemeClr val="accent4">
              <a:lumMod val="75000"/>
            </a:schemeClr>
          </a:solidFill>
        </p:spPr>
        <p:txBody>
          <a:bodyPr wrap="square">
            <a:spAutoFit/>
          </a:bodyPr>
          <a:lstStyle/>
          <a:p>
            <a:pPr algn="ctr"/>
            <a:r>
              <a:rPr lang="en-GB" sz="1600" b="1" dirty="0">
                <a:solidFill>
                  <a:schemeClr val="bg1">
                    <a:lumMod val="85000"/>
                  </a:schemeClr>
                </a:solidFill>
                <a:latin typeface="Arial" panose="020B0604020202020204" pitchFamily="34" charset="0"/>
                <a:cs typeface="Arial" panose="020B0604020202020204" pitchFamily="34" charset="0"/>
              </a:rPr>
              <a:t>Autism is a lifelong, neuro-developmental condition which affects the way that a person experiences the world around them and communicates with others.  </a:t>
            </a:r>
          </a:p>
        </p:txBody>
      </p:sp>
    </p:spTree>
    <p:extLst>
      <p:ext uri="{BB962C8B-B14F-4D97-AF65-F5344CB8AC3E}">
        <p14:creationId xmlns:p14="http://schemas.microsoft.com/office/powerpoint/2010/main" val="306660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620688"/>
            <a:ext cx="5400600" cy="923330"/>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There are lots of different theories that attempt to explain the differences between Autistic and </a:t>
            </a:r>
            <a:r>
              <a:rPr lang="en-GB" b="1" dirty="0" smtClean="0">
                <a:solidFill>
                  <a:schemeClr val="accent4">
                    <a:lumMod val="50000"/>
                  </a:schemeClr>
                </a:solidFill>
                <a:latin typeface="Arial" panose="020B0604020202020204" pitchFamily="34" charset="0"/>
                <a:cs typeface="Arial" panose="020B0604020202020204" pitchFamily="34" charset="0"/>
              </a:rPr>
              <a:t>neurotypical</a:t>
            </a:r>
            <a:r>
              <a:rPr lang="en-GB" dirty="0" smtClean="0">
                <a:solidFill>
                  <a:schemeClr val="accent4">
                    <a:lumMod val="50000"/>
                  </a:schemeClr>
                </a:solidFill>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brains.  </a:t>
            </a:r>
          </a:p>
        </p:txBody>
      </p:sp>
      <p:sp>
        <p:nvSpPr>
          <p:cNvPr id="4" name="Rounded Rectangle 3"/>
          <p:cNvSpPr/>
          <p:nvPr/>
        </p:nvSpPr>
        <p:spPr>
          <a:xfrm>
            <a:off x="6228184" y="620688"/>
            <a:ext cx="2358516" cy="923330"/>
          </a:xfrm>
          <a:prstGeom prst="roundRect">
            <a:avLst/>
          </a:prstGeom>
          <a:solidFill>
            <a:schemeClr val="accent5">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smtClean="0">
                <a:solidFill>
                  <a:schemeClr val="tx1"/>
                </a:solidFill>
                <a:latin typeface="Arial" panose="020B0604020202020204" pitchFamily="34" charset="0"/>
                <a:cs typeface="Arial" panose="020B0604020202020204" pitchFamily="34" charset="0"/>
              </a:rPr>
              <a:t>“Neurotypical”  means:  thinking, perceiving and behaving like the majority of the general population.  </a:t>
            </a:r>
            <a:endParaRPr lang="en-GB" sz="1300" b="1"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592567" y="2426820"/>
            <a:ext cx="7916013" cy="646331"/>
          </a:xfrm>
          <a:prstGeom prst="rect">
            <a:avLst/>
          </a:prstGeom>
          <a:ln w="28575">
            <a:solidFill>
              <a:schemeClr val="accent2">
                <a:lumMod val="75000"/>
              </a:schemeClr>
            </a:solidFill>
          </a:ln>
        </p:spPr>
        <p:txBody>
          <a:bodyPr wrap="square">
            <a:spAutoFit/>
          </a:bodyPr>
          <a:lstStyle/>
          <a:p>
            <a:pPr algn="ctr"/>
            <a:r>
              <a:rPr lang="en-GB" b="1" dirty="0">
                <a:solidFill>
                  <a:schemeClr val="accent2">
                    <a:lumMod val="75000"/>
                  </a:schemeClr>
                </a:solidFill>
                <a:latin typeface="Arial" panose="020B0604020202020204" pitchFamily="34" charset="0"/>
                <a:cs typeface="Arial" panose="020B0604020202020204" pitchFamily="34" charset="0"/>
              </a:rPr>
              <a:t>Recent thinking  suggests that Autism may be a difference in the way that the brain processes information.  </a:t>
            </a:r>
          </a:p>
        </p:txBody>
      </p:sp>
      <p:sp>
        <p:nvSpPr>
          <p:cNvPr id="10" name="Rounded Rectangle 9"/>
          <p:cNvSpPr/>
          <p:nvPr/>
        </p:nvSpPr>
        <p:spPr>
          <a:xfrm>
            <a:off x="3635896" y="3212976"/>
            <a:ext cx="4932548" cy="2448272"/>
          </a:xfrm>
          <a:prstGeom prst="roundRect">
            <a:avLst/>
          </a:prstGeom>
          <a:solidFill>
            <a:schemeClr val="accent5">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latin typeface="Arial" panose="020B0604020202020204" pitchFamily="34" charset="0"/>
                <a:cs typeface="Arial" panose="020B0604020202020204" pitchFamily="34" charset="0"/>
              </a:rPr>
              <a:t>You might think </a:t>
            </a:r>
            <a:r>
              <a:rPr lang="en-GB" sz="1600" b="1" dirty="0">
                <a:solidFill>
                  <a:schemeClr val="tx1"/>
                </a:solidFill>
                <a:latin typeface="Arial" panose="020B0604020202020204" pitchFamily="34" charset="0"/>
                <a:cs typeface="Arial" panose="020B0604020202020204" pitchFamily="34" charset="0"/>
              </a:rPr>
              <a:t>of </a:t>
            </a:r>
            <a:r>
              <a:rPr lang="en-GB" sz="1600" b="1" dirty="0" smtClean="0">
                <a:solidFill>
                  <a:schemeClr val="tx1"/>
                </a:solidFill>
                <a:latin typeface="Arial" panose="020B0604020202020204" pitchFamily="34" charset="0"/>
                <a:cs typeface="Arial" panose="020B0604020202020204" pitchFamily="34" charset="0"/>
              </a:rPr>
              <a:t>it a bit </a:t>
            </a:r>
            <a:r>
              <a:rPr lang="en-GB" sz="1600" b="1" dirty="0">
                <a:solidFill>
                  <a:schemeClr val="tx1"/>
                </a:solidFill>
                <a:latin typeface="Arial" panose="020B0604020202020204" pitchFamily="34" charset="0"/>
                <a:cs typeface="Arial" panose="020B0604020202020204" pitchFamily="34" charset="0"/>
              </a:rPr>
              <a:t>like different </a:t>
            </a:r>
            <a:r>
              <a:rPr lang="en-GB" sz="1600" b="1" dirty="0" smtClean="0">
                <a:solidFill>
                  <a:schemeClr val="tx1"/>
                </a:solidFill>
                <a:latin typeface="Arial" panose="020B0604020202020204" pitchFamily="34" charset="0"/>
                <a:cs typeface="Arial" panose="020B0604020202020204" pitchFamily="34" charset="0"/>
              </a:rPr>
              <a:t>computer, or mobile </a:t>
            </a:r>
            <a:r>
              <a:rPr lang="en-GB" sz="1600" b="1" dirty="0">
                <a:solidFill>
                  <a:schemeClr val="tx1"/>
                </a:solidFill>
                <a:latin typeface="Arial" panose="020B0604020202020204" pitchFamily="34" charset="0"/>
                <a:cs typeface="Arial" panose="020B0604020202020204" pitchFamily="34" charset="0"/>
              </a:rPr>
              <a:t>processing systems.  It’s difficult to get a MAC and a </a:t>
            </a:r>
            <a:r>
              <a:rPr lang="en-GB" sz="1600" b="1" dirty="0" smtClean="0">
                <a:solidFill>
                  <a:schemeClr val="tx1"/>
                </a:solidFill>
                <a:latin typeface="Arial" panose="020B0604020202020204" pitchFamily="34" charset="0"/>
                <a:cs typeface="Arial" panose="020B0604020202020204" pitchFamily="34" charset="0"/>
              </a:rPr>
              <a:t>PC to </a:t>
            </a:r>
            <a:r>
              <a:rPr lang="en-GB" sz="1600" b="1" dirty="0">
                <a:solidFill>
                  <a:schemeClr val="tx1"/>
                </a:solidFill>
                <a:latin typeface="Arial" panose="020B0604020202020204" pitchFamily="34" charset="0"/>
                <a:cs typeface="Arial" panose="020B0604020202020204" pitchFamily="34" charset="0"/>
              </a:rPr>
              <a:t>interact with each </a:t>
            </a:r>
            <a:r>
              <a:rPr lang="en-GB" sz="1600" b="1" dirty="0" smtClean="0">
                <a:solidFill>
                  <a:schemeClr val="tx1"/>
                </a:solidFill>
                <a:latin typeface="Arial" panose="020B0604020202020204" pitchFamily="34" charset="0"/>
                <a:cs typeface="Arial" panose="020B0604020202020204" pitchFamily="34" charset="0"/>
              </a:rPr>
              <a:t>other.  You need a different version of apps for an iPhone and an Android phone.  </a:t>
            </a:r>
          </a:p>
          <a:p>
            <a:pPr algn="ctr"/>
            <a:r>
              <a:rPr lang="en-GB" sz="1600" b="1" dirty="0" smtClean="0">
                <a:solidFill>
                  <a:schemeClr val="tx1"/>
                </a:solidFill>
                <a:latin typeface="Arial" panose="020B0604020202020204" pitchFamily="34" charset="0"/>
                <a:cs typeface="Arial" panose="020B0604020202020204" pitchFamily="34" charset="0"/>
              </a:rPr>
              <a:t>This is </a:t>
            </a:r>
            <a:r>
              <a:rPr lang="en-GB" sz="1600" b="1" dirty="0">
                <a:solidFill>
                  <a:schemeClr val="tx1"/>
                </a:solidFill>
                <a:latin typeface="Arial" panose="020B0604020202020204" pitchFamily="34" charset="0"/>
                <a:cs typeface="Arial" panose="020B0604020202020204" pitchFamily="34" charset="0"/>
              </a:rPr>
              <a:t>because they process information differently.  Neither is right or wrong.  </a:t>
            </a:r>
            <a:endParaRPr lang="en-GB" sz="1600" b="1" dirty="0" smtClean="0">
              <a:solidFill>
                <a:schemeClr val="tx1"/>
              </a:solidFill>
              <a:latin typeface="Arial" panose="020B0604020202020204" pitchFamily="34" charset="0"/>
              <a:cs typeface="Arial" panose="020B0604020202020204" pitchFamily="34" charset="0"/>
            </a:endParaRPr>
          </a:p>
          <a:p>
            <a:pPr algn="ctr"/>
            <a:r>
              <a:rPr lang="en-GB" sz="1600" b="1" dirty="0" smtClean="0">
                <a:solidFill>
                  <a:schemeClr val="tx1"/>
                </a:solidFill>
                <a:latin typeface="Arial" panose="020B0604020202020204" pitchFamily="34" charset="0"/>
                <a:cs typeface="Arial" panose="020B0604020202020204" pitchFamily="34" charset="0"/>
              </a:rPr>
              <a:t>Both </a:t>
            </a:r>
            <a:r>
              <a:rPr lang="en-GB" sz="1600" b="1" dirty="0">
                <a:solidFill>
                  <a:schemeClr val="tx1"/>
                </a:solidFill>
                <a:latin typeface="Arial" panose="020B0604020202020204" pitchFamily="34" charset="0"/>
                <a:cs typeface="Arial" panose="020B0604020202020204" pitchFamily="34" charset="0"/>
              </a:rPr>
              <a:t>have </a:t>
            </a:r>
            <a:r>
              <a:rPr lang="en-GB" sz="1600" b="1" u="sng" dirty="0">
                <a:solidFill>
                  <a:schemeClr val="tx1"/>
                </a:solidFill>
                <a:latin typeface="Arial" panose="020B0604020202020204" pitchFamily="34" charset="0"/>
                <a:cs typeface="Arial" panose="020B0604020202020204" pitchFamily="34" charset="0"/>
              </a:rPr>
              <a:t>advantages </a:t>
            </a:r>
            <a:r>
              <a:rPr lang="en-GB" sz="1600" b="1" dirty="0">
                <a:solidFill>
                  <a:schemeClr val="tx1"/>
                </a:solidFill>
                <a:latin typeface="Arial" panose="020B0604020202020204" pitchFamily="34" charset="0"/>
                <a:cs typeface="Arial" panose="020B0604020202020204" pitchFamily="34" charset="0"/>
              </a:rPr>
              <a:t> and </a:t>
            </a:r>
            <a:r>
              <a:rPr lang="en-GB" sz="1600" b="1" u="sng" dirty="0">
                <a:solidFill>
                  <a:schemeClr val="tx1"/>
                </a:solidFill>
                <a:latin typeface="Arial" panose="020B0604020202020204" pitchFamily="34" charset="0"/>
                <a:cs typeface="Arial" panose="020B0604020202020204" pitchFamily="34" charset="0"/>
              </a:rPr>
              <a:t>disadvantages</a:t>
            </a:r>
            <a:r>
              <a:rPr lang="en-GB" sz="1600" b="1" dirty="0">
                <a:solidFill>
                  <a:schemeClr val="tx1"/>
                </a:solidFill>
                <a:latin typeface="Arial" panose="020B0604020202020204" pitchFamily="34" charset="0"/>
                <a:cs typeface="Arial" panose="020B0604020202020204" pitchFamily="34" charset="0"/>
              </a:rPr>
              <a:t>.  They are just different</a:t>
            </a:r>
            <a:r>
              <a:rPr lang="en-GB" sz="1600" b="1" dirty="0" smtClean="0">
                <a:solidFill>
                  <a:schemeClr val="tx1"/>
                </a:solidFill>
                <a:effectLst/>
                <a:latin typeface="Arial" panose="020B0604020202020204" pitchFamily="34" charset="0"/>
                <a:cs typeface="Arial" panose="020B0604020202020204" pitchFamily="34" charset="0"/>
              </a:rPr>
              <a:t> .</a:t>
            </a:r>
            <a:r>
              <a:rPr lang="en-GB" sz="1600" b="1" dirty="0">
                <a:solidFill>
                  <a:schemeClr val="tx1"/>
                </a:solidFill>
                <a:latin typeface="Arial" panose="020B0604020202020204" pitchFamily="34" charset="0"/>
                <a:cs typeface="Arial" panose="020B0604020202020204" pitchFamily="34" charset="0"/>
              </a:rPr>
              <a:t> </a:t>
            </a:r>
          </a:p>
        </p:txBody>
      </p:sp>
      <p:sp>
        <p:nvSpPr>
          <p:cNvPr id="12" name="Rectangle 11"/>
          <p:cNvSpPr/>
          <p:nvPr/>
        </p:nvSpPr>
        <p:spPr>
          <a:xfrm>
            <a:off x="611560" y="1590312"/>
            <a:ext cx="7897020" cy="584775"/>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We explore some of </a:t>
            </a:r>
            <a:r>
              <a:rPr lang="en-GB" sz="1600" dirty="0" smtClean="0">
                <a:latin typeface="Arial" panose="020B0604020202020204" pitchFamily="34" charset="0"/>
                <a:cs typeface="Arial" panose="020B0604020202020204" pitchFamily="34" charset="0"/>
              </a:rPr>
              <a:t>these theories </a:t>
            </a:r>
            <a:r>
              <a:rPr lang="en-GB" sz="1600" dirty="0">
                <a:latin typeface="Arial" panose="020B0604020202020204" pitchFamily="34" charset="0"/>
                <a:cs typeface="Arial" panose="020B0604020202020204" pitchFamily="34" charset="0"/>
              </a:rPr>
              <a:t>in the Autism Informed modules.  For now, let’s look at one of the most recent attempts.</a:t>
            </a:r>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25420" y="3212976"/>
            <a:ext cx="2880320" cy="2320721"/>
          </a:xfrm>
          <a:prstGeom prst="rect">
            <a:avLst/>
          </a:prstGeom>
        </p:spPr>
      </p:pic>
      <p:sp>
        <p:nvSpPr>
          <p:cNvPr id="14" name="TextBox 13"/>
          <p:cNvSpPr txBox="1"/>
          <p:nvPr/>
        </p:nvSpPr>
        <p:spPr>
          <a:xfrm>
            <a:off x="625420" y="5583848"/>
            <a:ext cx="3154492" cy="230832"/>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Image by </a:t>
            </a:r>
            <a:r>
              <a:rPr lang="en-GB" sz="900" b="1" dirty="0" err="1">
                <a:hlinkClick r:id="rId4"/>
              </a:rPr>
              <a:t>Tsahi</a:t>
            </a:r>
            <a:r>
              <a:rPr lang="en-GB" sz="900" b="1" dirty="0">
                <a:hlinkClick r:id="rId4"/>
              </a:rPr>
              <a:t> </a:t>
            </a:r>
            <a:r>
              <a:rPr lang="en-GB" sz="900" b="1" dirty="0" err="1">
                <a:hlinkClick r:id="rId4"/>
              </a:rPr>
              <a:t>Levent</a:t>
            </a:r>
            <a:r>
              <a:rPr lang="en-GB" sz="900" b="1" dirty="0">
                <a:hlinkClick r:id="rId4"/>
              </a:rPr>
              <a:t>-Levi</a:t>
            </a:r>
            <a:endParaRPr lang="en-GB"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701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2" grpId="0"/>
      <p:bldP spid="1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Custom 4">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214043"/>
      </a:hlink>
      <a:folHlink>
        <a:srgbClr val="C2A874"/>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txDef>
      <a:spPr>
        <a:noFill/>
      </a:spPr>
      <a:bodyPr wrap="square" rtlCol="0">
        <a:spAutoFit/>
      </a:bodyPr>
      <a:lstStyle>
        <a:defPPr>
          <a:defRPr sz="1400" dirty="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7013</TotalTime>
  <Words>5550</Words>
  <Application>Microsoft Office PowerPoint</Application>
  <PresentationFormat>On-screen Show (4:3)</PresentationFormat>
  <Paragraphs>360</Paragraphs>
  <Slides>33</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Arial Narrow</vt:lpstr>
      <vt:lpstr>Calibri</vt:lpstr>
      <vt:lpstr>Comic Sans MS</vt:lpstr>
      <vt:lpstr>Times New Roman</vt:lpstr>
      <vt:lpstr>Verdana</vt:lpstr>
      <vt:lpstr>Wingdings</vt:lpstr>
      <vt:lpstr>Wingdings 2</vt:lpstr>
      <vt:lpstr>Aspect</vt:lpstr>
      <vt:lpstr>Scottish Borders Autism Strategy</vt:lpstr>
      <vt:lpstr>PowerPoint Presentation</vt:lpstr>
      <vt:lpstr>PowerPoint Presentation</vt:lpstr>
      <vt:lpstr>First:  Some words about language</vt:lpstr>
      <vt:lpstr>PowerPoint Presentation</vt:lpstr>
      <vt:lpstr>Let’s try a thought experiment.</vt:lpstr>
      <vt:lpstr>This scenario is an attempt of one Autistic person to give some insight into their day to day life.  </vt:lpstr>
      <vt:lpstr>What is Autism?</vt:lpstr>
      <vt:lpstr>PowerPoint Presentation</vt:lpstr>
      <vt:lpstr>PowerPoint Presentation</vt:lpstr>
      <vt:lpstr>PowerPoint Presentation</vt:lpstr>
      <vt:lpstr>How is Autism diagnosed?</vt:lpstr>
      <vt:lpstr>MYTH:  Because Autism is a spectrum, someone can be “a bit autistic”.</vt:lpstr>
      <vt:lpstr>Social Communication</vt:lpstr>
      <vt:lpstr>PowerPoint Presentation</vt:lpstr>
      <vt:lpstr>PowerPoint Presentation</vt:lpstr>
      <vt:lpstr>Social Interaction</vt:lpstr>
      <vt:lpstr>Before you greet someone, you need to understand the context – to have the answers to a whole raft of questions, such as:</vt:lpstr>
      <vt:lpstr>PowerPoint Presentation</vt:lpstr>
      <vt:lpstr>For neuro-typical people, the ability to adapt behaviour to context is usually learned through being taught basic rules and adapting them by imitating others, and picking up on subtle clues of the approval or disapproval of those around us.  It becomes so rapid that it’s generally undetectable.  </vt:lpstr>
      <vt:lpstr>Social Imagination</vt:lpstr>
      <vt:lpstr>• Social imagination is used in planning; organising; understanding language; managing change; understanding past, present and future; problem solving; and relating to others. </vt:lpstr>
      <vt:lpstr>Many Autistic people use repetitive behaviours (known as “stimming”) to cope when feeling overwhelmed.</vt:lpstr>
      <vt:lpstr> A special interest can: Be essential to supporting someone’s wellbeing and happiness Provide structure, predictability and order to daily life Help someone to feel more confident in starting conversations. Special interests can help Autistic people to find social groups, and build friendships. They can also be problematic in social interactions, as Autistic people can find it difficult to recognise that other people are not always as interested in the subject as they are.</vt:lpstr>
      <vt:lpstr>Sensory Processing Differences</vt:lpstr>
      <vt:lpstr>PowerPoint Presentation</vt:lpstr>
      <vt:lpstr>. </vt:lpstr>
      <vt:lpstr>PowerPoint Presentation</vt:lpstr>
      <vt:lpstr>Simple ways to make a difference</vt:lpstr>
      <vt:lpstr>PowerPoint Presentation</vt:lpstr>
      <vt:lpstr>PowerPoint Presentation</vt:lpstr>
      <vt:lpstr>PowerPoint Presentation</vt:lpstr>
      <vt:lpstr>PowerPoint Presentation</vt:lpstr>
    </vt:vector>
  </TitlesOfParts>
  <Company>Scottish Borders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Scottish Borders Autism Strategy</dc:title>
  <dc:creator>Hurding, Anita</dc:creator>
  <cp:lastModifiedBy>Hurding, Anita</cp:lastModifiedBy>
  <cp:revision>156</cp:revision>
  <cp:lastPrinted>2017-11-14T15:03:52Z</cp:lastPrinted>
  <dcterms:created xsi:type="dcterms:W3CDTF">2017-10-31T10:48:11Z</dcterms:created>
  <dcterms:modified xsi:type="dcterms:W3CDTF">2019-07-08T12:05:42Z</dcterms:modified>
  <cp:contentStatus/>
</cp:coreProperties>
</file>