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90" r:id="rId3"/>
    <p:sldId id="256" r:id="rId4"/>
    <p:sldId id="259" r:id="rId5"/>
    <p:sldId id="264" r:id="rId6"/>
    <p:sldId id="266" r:id="rId7"/>
    <p:sldId id="293" r:id="rId8"/>
    <p:sldId id="294" r:id="rId9"/>
    <p:sldId id="295" r:id="rId10"/>
    <p:sldId id="260" r:id="rId11"/>
    <p:sldId id="281" r:id="rId12"/>
    <p:sldId id="282" r:id="rId13"/>
    <p:sldId id="274" r:id="rId14"/>
    <p:sldId id="275" r:id="rId15"/>
    <p:sldId id="276" r:id="rId16"/>
    <p:sldId id="283" r:id="rId17"/>
    <p:sldId id="288" r:id="rId18"/>
    <p:sldId id="289" r:id="rId19"/>
    <p:sldId id="291"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bhpgHnNYCQC0tV0yeCMbw==" hashData="WWLGe+UwowyxrYMH5QthHSL+0URrIoD/FqSUpKbid9XNl/XKAsz85JZJX27XMoTtK9KSsp1xb5/9IcQZgHsTA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411"/>
    <a:srgbClr val="00A000"/>
    <a:srgbClr val="CC0066"/>
    <a:srgbClr val="FF0066"/>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84919" autoAdjust="0"/>
  </p:normalViewPr>
  <p:slideViewPr>
    <p:cSldViewPr showGuides="1">
      <p:cViewPr varScale="1">
        <p:scale>
          <a:sx n="43" d="100"/>
          <a:sy n="43" d="100"/>
        </p:scale>
        <p:origin x="1338" y="60"/>
      </p:cViewPr>
      <p:guideLst>
        <p:guide orient="horz" pos="2160"/>
        <p:guide pos="2880"/>
      </p:guideLst>
    </p:cSldViewPr>
  </p:slideViewPr>
  <p:notesTextViewPr>
    <p:cViewPr>
      <p:scale>
        <a:sx n="3" d="2"/>
        <a:sy n="3" d="2"/>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68FC32-89AA-4AE0-A11A-1346AEE2E1F2}" type="datetimeFigureOut">
              <a:rPr lang="en-GB" smtClean="0"/>
              <a:t>21/08/2019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54136-1BC5-42E6-BFC2-4BD9705FAB6F}" type="slidenum">
              <a:rPr lang="en-GB" smtClean="0"/>
              <a:t>‹#›</a:t>
            </a:fld>
            <a:endParaRPr lang="en-GB"/>
          </a:p>
        </p:txBody>
      </p:sp>
    </p:spTree>
    <p:extLst>
      <p:ext uri="{BB962C8B-B14F-4D97-AF65-F5344CB8AC3E}">
        <p14:creationId xmlns:p14="http://schemas.microsoft.com/office/powerpoint/2010/main" val="396159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2</a:t>
            </a:fld>
            <a:endParaRPr lang="en-GB"/>
          </a:p>
        </p:txBody>
      </p:sp>
    </p:spTree>
    <p:extLst>
      <p:ext uri="{BB962C8B-B14F-4D97-AF65-F5344CB8AC3E}">
        <p14:creationId xmlns:p14="http://schemas.microsoft.com/office/powerpoint/2010/main" val="266957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11</a:t>
            </a:fld>
            <a:endParaRPr lang="en-GB"/>
          </a:p>
        </p:txBody>
      </p:sp>
    </p:spTree>
    <p:extLst>
      <p:ext uri="{BB962C8B-B14F-4D97-AF65-F5344CB8AC3E}">
        <p14:creationId xmlns:p14="http://schemas.microsoft.com/office/powerpoint/2010/main" val="90023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12</a:t>
            </a:fld>
            <a:endParaRPr lang="en-GB"/>
          </a:p>
        </p:txBody>
      </p:sp>
    </p:spTree>
    <p:extLst>
      <p:ext uri="{BB962C8B-B14F-4D97-AF65-F5344CB8AC3E}">
        <p14:creationId xmlns:p14="http://schemas.microsoft.com/office/powerpoint/2010/main" val="576640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13</a:t>
            </a:fld>
            <a:endParaRPr lang="en-GB"/>
          </a:p>
        </p:txBody>
      </p:sp>
    </p:spTree>
    <p:extLst>
      <p:ext uri="{BB962C8B-B14F-4D97-AF65-F5344CB8AC3E}">
        <p14:creationId xmlns:p14="http://schemas.microsoft.com/office/powerpoint/2010/main" val="217388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14</a:t>
            </a:fld>
            <a:endParaRPr lang="en-GB"/>
          </a:p>
        </p:txBody>
      </p:sp>
    </p:spTree>
    <p:extLst>
      <p:ext uri="{BB962C8B-B14F-4D97-AF65-F5344CB8AC3E}">
        <p14:creationId xmlns:p14="http://schemas.microsoft.com/office/powerpoint/2010/main" val="110682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15</a:t>
            </a:fld>
            <a:endParaRPr lang="en-GB"/>
          </a:p>
        </p:txBody>
      </p:sp>
    </p:spTree>
    <p:extLst>
      <p:ext uri="{BB962C8B-B14F-4D97-AF65-F5344CB8AC3E}">
        <p14:creationId xmlns:p14="http://schemas.microsoft.com/office/powerpoint/2010/main" val="18508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p:txBody>
      </p:sp>
      <p:sp>
        <p:nvSpPr>
          <p:cNvPr id="4" name="Slide Number Placeholder 3"/>
          <p:cNvSpPr>
            <a:spLocks noGrp="1"/>
          </p:cNvSpPr>
          <p:nvPr>
            <p:ph type="sldNum" sz="quarter" idx="10"/>
          </p:nvPr>
        </p:nvSpPr>
        <p:spPr/>
        <p:txBody>
          <a:bodyPr/>
          <a:lstStyle/>
          <a:p>
            <a:fld id="{B8954136-1BC5-42E6-BFC2-4BD9705FAB6F}" type="slidenum">
              <a:rPr lang="en-GB" smtClean="0"/>
              <a:t>16</a:t>
            </a:fld>
            <a:endParaRPr lang="en-GB"/>
          </a:p>
        </p:txBody>
      </p:sp>
    </p:spTree>
    <p:extLst>
      <p:ext uri="{BB962C8B-B14F-4D97-AF65-F5344CB8AC3E}">
        <p14:creationId xmlns:p14="http://schemas.microsoft.com/office/powerpoint/2010/main" val="275330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B8954136-1BC5-42E6-BFC2-4BD9705FAB6F}" type="slidenum">
              <a:rPr lang="en-GB" smtClean="0"/>
              <a:t>17</a:t>
            </a:fld>
            <a:endParaRPr lang="en-GB"/>
          </a:p>
        </p:txBody>
      </p:sp>
    </p:spTree>
    <p:extLst>
      <p:ext uri="{BB962C8B-B14F-4D97-AF65-F5344CB8AC3E}">
        <p14:creationId xmlns:p14="http://schemas.microsoft.com/office/powerpoint/2010/main" val="397368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18</a:t>
            </a:fld>
            <a:endParaRPr lang="en-GB"/>
          </a:p>
        </p:txBody>
      </p:sp>
    </p:spTree>
    <p:extLst>
      <p:ext uri="{BB962C8B-B14F-4D97-AF65-F5344CB8AC3E}">
        <p14:creationId xmlns:p14="http://schemas.microsoft.com/office/powerpoint/2010/main" val="340199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3</a:t>
            </a:fld>
            <a:endParaRPr lang="en-GB"/>
          </a:p>
        </p:txBody>
      </p:sp>
    </p:spTree>
    <p:extLst>
      <p:ext uri="{BB962C8B-B14F-4D97-AF65-F5344CB8AC3E}">
        <p14:creationId xmlns:p14="http://schemas.microsoft.com/office/powerpoint/2010/main" val="241576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4</a:t>
            </a:fld>
            <a:endParaRPr lang="en-GB"/>
          </a:p>
        </p:txBody>
      </p:sp>
    </p:spTree>
    <p:extLst>
      <p:ext uri="{BB962C8B-B14F-4D97-AF65-F5344CB8AC3E}">
        <p14:creationId xmlns:p14="http://schemas.microsoft.com/office/powerpoint/2010/main" val="62103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5</a:t>
            </a:fld>
            <a:endParaRPr lang="en-GB"/>
          </a:p>
        </p:txBody>
      </p:sp>
    </p:spTree>
    <p:extLst>
      <p:ext uri="{BB962C8B-B14F-4D97-AF65-F5344CB8AC3E}">
        <p14:creationId xmlns:p14="http://schemas.microsoft.com/office/powerpoint/2010/main" val="37135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954136-1BC5-42E6-BFC2-4BD9705FAB6F}" type="slidenum">
              <a:rPr lang="en-GB" smtClean="0"/>
              <a:t>6</a:t>
            </a:fld>
            <a:endParaRPr lang="en-GB"/>
          </a:p>
        </p:txBody>
      </p:sp>
    </p:spTree>
    <p:extLst>
      <p:ext uri="{BB962C8B-B14F-4D97-AF65-F5344CB8AC3E}">
        <p14:creationId xmlns:p14="http://schemas.microsoft.com/office/powerpoint/2010/main" val="343457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32139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https://the-art-of-autism.com/understanding-the-spectrum-a-comic-strip-explanation/ </a:t>
            </a:r>
          </a:p>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B8954136-1BC5-42E6-BFC2-4BD9705FAB6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02792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34181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10</a:t>
            </a:fld>
            <a:endParaRPr lang="en-GB"/>
          </a:p>
        </p:txBody>
      </p:sp>
    </p:spTree>
    <p:extLst>
      <p:ext uri="{BB962C8B-B14F-4D97-AF65-F5344CB8AC3E}">
        <p14:creationId xmlns:p14="http://schemas.microsoft.com/office/powerpoint/2010/main" val="345934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8" name="Footer Placeholder 7"/>
          <p:cNvSpPr>
            <a:spLocks noGrp="1"/>
          </p:cNvSpPr>
          <p:nvPr>
            <p:ph type="ftr" sz="quarter" idx="11"/>
          </p:nvPr>
        </p:nvSpPr>
        <p:spPr/>
        <p:txBody>
          <a:bodyPr/>
          <a:lstStyle>
            <a:extLst/>
          </a:lstStyle>
          <a:p>
            <a:endParaRPr lang="en-GB">
              <a:solidFill>
                <a:srgbClr val="DEDEDE">
                  <a:shade val="50000"/>
                </a:srgbClr>
              </a:solidFill>
            </a:endParaRPr>
          </a:p>
        </p:txBody>
      </p:sp>
      <p:sp>
        <p:nvSpPr>
          <p:cNvPr id="11" name="Slide Number Placeholder 10"/>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27825650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3439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58788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99731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01021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DEDEDE">
                  <a:shade val="50000"/>
                </a:srgbClr>
              </a:solidFill>
            </a:endParaRPr>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9380763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8" name="Footer Placeholder 7"/>
          <p:cNvSpPr>
            <a:spLocks noGrp="1"/>
          </p:cNvSpPr>
          <p:nvPr>
            <p:ph type="ftr" sz="quarter" idx="11"/>
          </p:nvPr>
        </p:nvSpPr>
        <p:spPr/>
        <p:txBody>
          <a:bodyPr/>
          <a:lstStyle>
            <a:extLst/>
          </a:lstStyle>
          <a:p>
            <a:endParaRPr lang="en-GB">
              <a:solidFill>
                <a:srgbClr val="DEDEDE">
                  <a:shade val="50000"/>
                </a:srgbClr>
              </a:solidFill>
            </a:endParaRPr>
          </a:p>
        </p:txBody>
      </p:sp>
      <p:sp>
        <p:nvSpPr>
          <p:cNvPr id="9" name="Slide Number Placeholder 8"/>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14694131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4" name="Footer Placeholder 3"/>
          <p:cNvSpPr>
            <a:spLocks noGrp="1"/>
          </p:cNvSpPr>
          <p:nvPr>
            <p:ph type="ftr" sz="quarter" idx="11"/>
          </p:nvPr>
        </p:nvSpPr>
        <p:spPr/>
        <p:txBody>
          <a:bodyPr/>
          <a:lstStyle>
            <a:extLst/>
          </a:lstStyle>
          <a:p>
            <a:endParaRPr lang="en-GB">
              <a:solidFill>
                <a:srgbClr val="DEDEDE">
                  <a:shade val="50000"/>
                </a:srgbClr>
              </a:solidFill>
            </a:endParaRPr>
          </a:p>
        </p:txBody>
      </p:sp>
      <p:sp>
        <p:nvSpPr>
          <p:cNvPr id="5" name="Slide Number Placeholder 4"/>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6994692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3" name="Footer Placeholder 2"/>
          <p:cNvSpPr>
            <a:spLocks noGrp="1"/>
          </p:cNvSpPr>
          <p:nvPr>
            <p:ph type="ftr" sz="quarter" idx="11"/>
          </p:nvPr>
        </p:nvSpPr>
        <p:spPr/>
        <p:txBody>
          <a:bodyPr/>
          <a:lstStyle>
            <a:extLst/>
          </a:lstStyle>
          <a:p>
            <a:endParaRPr lang="en-GB">
              <a:solidFill>
                <a:srgbClr val="DEDEDE">
                  <a:shade val="50000"/>
                </a:srgbClr>
              </a:solidFill>
            </a:endParaRPr>
          </a:p>
        </p:txBody>
      </p:sp>
      <p:sp>
        <p:nvSpPr>
          <p:cNvPr id="4" name="Slide Number Placeholder 3"/>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178088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DEDEDE">
                  <a:shade val="50000"/>
                </a:srgbClr>
              </a:solidFill>
            </a:endParaRPr>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202319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DEDEDE">
                  <a:shade val="50000"/>
                </a:srgbClr>
              </a:solidFill>
            </a:endParaRPr>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7204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solidFill>
                <a:srgbClr val="DEDEDE">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1905813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hyperlink" Target="https://www.nice.org.uk/guidance/qs51/chapter/Quality-statement-2-Assessment-and-diagnosi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www.gov.scot/Publications/2011/11/01120340/4" TargetMode="External"/><Relationship Id="rId4" Type="http://schemas.openxmlformats.org/officeDocument/2006/relationships/hyperlink" Target="https://www.guidelines.co.uk/mental-health/sign-autism-guideline/252812.articl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autism.org.uk/" TargetMode="External"/><Relationship Id="rId7" Type="http://schemas.openxmlformats.org/officeDocument/2006/relationships/hyperlink" Target="http://www.asdinfowales.co.uk/home/" TargetMode="External"/><Relationship Id="rId2" Type="http://schemas.openxmlformats.org/officeDocument/2006/relationships/hyperlink" Target="http://www.autismnetworkscotland.org.uk/" TargetMode="External"/><Relationship Id="rId1" Type="http://schemas.openxmlformats.org/officeDocument/2006/relationships/slideLayout" Target="../slideLayouts/slideLayout6.xml"/><Relationship Id="rId6" Type="http://schemas.openxmlformats.org/officeDocument/2006/relationships/hyperlink" Target="http://www.autismstrategyscotland.org.uk/" TargetMode="External"/><Relationship Id="rId5" Type="http://schemas.openxmlformats.org/officeDocument/2006/relationships/hyperlink" Target="http://www.autismtoolbox.co.uk/" TargetMode="External"/><Relationship Id="rId4" Type="http://schemas.openxmlformats.org/officeDocument/2006/relationships/hyperlink" Target="http://www.scottishautis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the-art-of-autism.com/understanding-the-spectrum-a-comic-strip-explanation/"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950" y="1628800"/>
            <a:ext cx="7772400" cy="1828800"/>
          </a:xfrm>
        </p:spPr>
        <p:txBody>
          <a:bodyPr>
            <a:normAutofit/>
          </a:bodyPr>
          <a:lstStyle/>
          <a:p>
            <a:r>
              <a:rPr lang="en-GB" sz="5400" dirty="0" smtClean="0">
                <a:solidFill>
                  <a:schemeClr val="bg2">
                    <a:lumMod val="25000"/>
                  </a:schemeClr>
                </a:solidFill>
                <a:latin typeface="Arial" panose="020B0604020202020204" pitchFamily="34" charset="0"/>
                <a:cs typeface="Arial" panose="020B0604020202020204" pitchFamily="34" charset="0"/>
              </a:rPr>
              <a:t>Scottish Borders Autism Strategy</a:t>
            </a:r>
            <a:endParaRPr lang="en-GB" sz="5400" dirty="0">
              <a:solidFill>
                <a:schemeClr val="bg2">
                  <a:lumMod val="2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50950" y="3786030"/>
            <a:ext cx="7772400" cy="1760192"/>
          </a:xfrm>
        </p:spPr>
        <p:txBody>
          <a:bodyPr>
            <a:normAutofit/>
          </a:bodyPr>
          <a:lstStyle/>
          <a:p>
            <a:r>
              <a:rPr lang="en-GB" sz="3600" b="1" dirty="0" smtClean="0">
                <a:latin typeface="Arial" panose="020B0604020202020204" pitchFamily="34" charset="0"/>
                <a:cs typeface="Arial" panose="020B0604020202020204" pitchFamily="34" charset="0"/>
              </a:rPr>
              <a:t>Level 2a: Autism Informed</a:t>
            </a:r>
          </a:p>
          <a:p>
            <a:r>
              <a:rPr lang="en-GB" sz="3600" b="1" dirty="0" smtClean="0">
                <a:latin typeface="Arial" panose="020B0604020202020204" pitchFamily="34" charset="0"/>
                <a:cs typeface="Arial" panose="020B0604020202020204" pitchFamily="34" charset="0"/>
              </a:rPr>
              <a:t>Diagnosis</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50950" y="908720"/>
            <a:ext cx="1895475" cy="222885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949" y="5085184"/>
            <a:ext cx="1268967" cy="1152128"/>
          </a:xfrm>
          <a:prstGeom prst="rect">
            <a:avLst/>
          </a:prstGeom>
          <a:solidFill>
            <a:schemeClr val="bg1"/>
          </a:solidFill>
        </p:spPr>
      </p:pic>
    </p:spTree>
    <p:extLst>
      <p:ext uri="{BB962C8B-B14F-4D97-AF65-F5344CB8AC3E}">
        <p14:creationId xmlns:p14="http://schemas.microsoft.com/office/powerpoint/2010/main" val="331310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0689" y="3139924"/>
            <a:ext cx="8107814" cy="1169551"/>
          </a:xfrm>
          <a:prstGeom prst="rect">
            <a:avLst/>
          </a:prstGeom>
          <a:solidFill>
            <a:schemeClr val="accent5">
              <a:lumMod val="40000"/>
              <a:lumOff val="60000"/>
            </a:schemeClr>
          </a:solidFill>
          <a:ln w="38100">
            <a:solidFill>
              <a:srgbClr val="C4652D"/>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To be a bird a species has to have six characteristics:  feathers;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wings; two legs; lay eggs; backbone and warm-blooded.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 human has two legs and a backbone, but isn’t “a little bit bird”.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 creature either is, or isn’t a bird.  </a:t>
            </a:r>
          </a:p>
        </p:txBody>
      </p:sp>
      <p:sp>
        <p:nvSpPr>
          <p:cNvPr id="5" name="Title 4"/>
          <p:cNvSpPr>
            <a:spLocks noGrp="1"/>
          </p:cNvSpPr>
          <p:nvPr>
            <p:ph type="title"/>
          </p:nvPr>
        </p:nvSpPr>
        <p:spPr>
          <a:xfrm>
            <a:off x="480060" y="548680"/>
            <a:ext cx="8183880" cy="576064"/>
          </a:xfrm>
        </p:spPr>
        <p:txBody>
          <a:bodyPr>
            <a:normAutofit fontScale="90000"/>
          </a:bodyPr>
          <a:lstStyle/>
          <a:p>
            <a:r>
              <a:rPr lang="en-GB" dirty="0" smtClean="0">
                <a:solidFill>
                  <a:schemeClr val="bg2">
                    <a:lumMod val="25000"/>
                  </a:schemeClr>
                </a:solidFill>
                <a:effectLst/>
              </a:rPr>
              <a:t>Identifying and Diagnosing Autism</a:t>
            </a:r>
            <a:endParaRPr lang="en-GB" dirty="0">
              <a:solidFill>
                <a:schemeClr val="bg2">
                  <a:lumMod val="25000"/>
                </a:schemeClr>
              </a:solidFill>
              <a:effectLst/>
            </a:endParaRPr>
          </a:p>
        </p:txBody>
      </p:sp>
      <p:sp>
        <p:nvSpPr>
          <p:cNvPr id="7" name="TextBox 6"/>
          <p:cNvSpPr txBox="1"/>
          <p:nvPr/>
        </p:nvSpPr>
        <p:spPr>
          <a:xfrm>
            <a:off x="540689" y="2799447"/>
            <a:ext cx="7912992"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Do you remember this analogy, from the Autism Aware module?</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5389" y="3158398"/>
            <a:ext cx="1224136" cy="123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18093" y="4461466"/>
            <a:ext cx="8107814" cy="147732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A diagnosis of Autism means that an individual fulfils a number of formal criteria. When someone fits those criteria, we can say they are Autistic.</a:t>
            </a:r>
          </a:p>
          <a:p>
            <a:r>
              <a:rPr lang="en-GB" sz="1500" dirty="0" smtClean="0">
                <a:latin typeface="Arial" panose="020B0604020202020204" pitchFamily="34" charset="0"/>
                <a:cs typeface="Arial" panose="020B0604020202020204" pitchFamily="34" charset="0"/>
              </a:rPr>
              <a:t>But when you were describing the </a:t>
            </a:r>
            <a:r>
              <a:rPr lang="en-GB" sz="1500" b="1" dirty="0" smtClean="0">
                <a:solidFill>
                  <a:schemeClr val="tx2">
                    <a:lumMod val="75000"/>
                  </a:schemeClr>
                </a:solidFill>
                <a:latin typeface="Arial" panose="020B0604020202020204" pitchFamily="34" charset="0"/>
                <a:cs typeface="Arial" panose="020B0604020202020204" pitchFamily="34" charset="0"/>
              </a:rPr>
              <a:t>individual</a:t>
            </a:r>
            <a:r>
              <a:rPr lang="en-GB" sz="1500" dirty="0" smtClean="0">
                <a:latin typeface="Arial" panose="020B0604020202020204" pitchFamily="34" charset="0"/>
                <a:cs typeface="Arial" panose="020B0604020202020204" pitchFamily="34" charset="0"/>
              </a:rPr>
              <a:t>  bird above, you needed more than the simple criteria.  You needed to describe the colour of the feathers; the shape of the beak; where it lives; and maybe more.</a:t>
            </a:r>
          </a:p>
          <a:p>
            <a:r>
              <a:rPr lang="en-GB" sz="1500" dirty="0" smtClean="0">
                <a:latin typeface="Arial" panose="020B0604020202020204" pitchFamily="34" charset="0"/>
                <a:cs typeface="Arial" panose="020B0604020202020204" pitchFamily="34" charset="0"/>
              </a:rPr>
              <a:t>Same with Autism – the criteria don’t describe an individual person.</a:t>
            </a:r>
            <a:endParaRPr lang="en-GB" sz="1500" dirty="0">
              <a:latin typeface="Arial" panose="020B0604020202020204" pitchFamily="34" charset="0"/>
              <a:cs typeface="Arial" panose="020B0604020202020204" pitchFamily="34" charset="0"/>
            </a:endParaRPr>
          </a:p>
        </p:txBody>
      </p:sp>
      <p:sp>
        <p:nvSpPr>
          <p:cNvPr id="13" name="TextBox 12"/>
          <p:cNvSpPr txBox="1"/>
          <p:nvPr/>
        </p:nvSpPr>
        <p:spPr>
          <a:xfrm>
            <a:off x="2987824" y="1282451"/>
            <a:ext cx="5182322" cy="1077218"/>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Take a look at the photo.</a:t>
            </a:r>
          </a:p>
          <a:p>
            <a:endParaRPr lang="en-GB" sz="1600" b="1" dirty="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How would you describe this creature to someone who can’t see the photo?</a:t>
            </a:r>
            <a:endParaRPr lang="en-GB" sz="1600" b="1" dirty="0">
              <a:latin typeface="Arial" panose="020B0604020202020204" pitchFamily="34" charset="0"/>
              <a:cs typeface="Arial" panose="020B0604020202020204" pitchFamily="34" charset="0"/>
            </a:endParaRPr>
          </a:p>
        </p:txBody>
      </p:sp>
      <p:grpSp>
        <p:nvGrpSpPr>
          <p:cNvPr id="2" name="Group 1"/>
          <p:cNvGrpSpPr/>
          <p:nvPr/>
        </p:nvGrpSpPr>
        <p:grpSpPr>
          <a:xfrm>
            <a:off x="999007" y="1189640"/>
            <a:ext cx="1987721" cy="1493737"/>
            <a:chOff x="5995432" y="1305622"/>
            <a:chExt cx="1740892" cy="1306054"/>
          </a:xfrm>
        </p:grpSpPr>
        <p:pic>
          <p:nvPicPr>
            <p:cNvPr id="4105" name="Picture 9" descr="C:\Users\anita.hurding\AppData\Local\Microsoft\Windows\Temporary Internet Files\Content.IE5\TSBDRF47\ID-100709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305622"/>
              <a:ext cx="1724164" cy="130605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995432" y="2442399"/>
              <a:ext cx="1724164" cy="169277"/>
            </a:xfrm>
            <a:prstGeom prst="rect">
              <a:avLst/>
            </a:prstGeom>
          </p:spPr>
          <p:txBody>
            <a:bodyPr wrap="square">
              <a:spAutoFit/>
            </a:bodyPr>
            <a:lstStyle/>
            <a:p>
              <a:r>
                <a:rPr lang="en-GB" sz="500" dirty="0">
                  <a:solidFill>
                    <a:schemeClr val="bg1"/>
                  </a:solidFill>
                  <a:latin typeface="Arial" panose="020B0604020202020204" pitchFamily="34" charset="0"/>
                  <a:cs typeface="Arial" panose="020B0604020202020204" pitchFamily="34" charset="0"/>
                </a:rPr>
                <a:t>Image </a:t>
              </a:r>
              <a:r>
                <a:rPr lang="en-GB" sz="500" dirty="0" smtClean="0">
                  <a:solidFill>
                    <a:schemeClr val="bg1"/>
                  </a:solidFill>
                  <a:latin typeface="Arial" panose="020B0604020202020204" pitchFamily="34" charset="0"/>
                  <a:cs typeface="Arial" panose="020B0604020202020204" pitchFamily="34" charset="0"/>
                </a:rPr>
                <a:t>by </a:t>
              </a:r>
              <a:r>
                <a:rPr lang="en-GB" sz="500" dirty="0" err="1" smtClean="0">
                  <a:solidFill>
                    <a:schemeClr val="bg1"/>
                  </a:solidFill>
                  <a:latin typeface="Arial" panose="020B0604020202020204" pitchFamily="34" charset="0"/>
                  <a:cs typeface="Arial" panose="020B0604020202020204" pitchFamily="34" charset="0"/>
                </a:rPr>
                <a:t>mapichai</a:t>
              </a:r>
              <a:r>
                <a:rPr lang="en-GB" sz="500" dirty="0" smtClean="0">
                  <a:solidFill>
                    <a:schemeClr val="bg1"/>
                  </a:solidFill>
                  <a:latin typeface="Arial" panose="020B0604020202020204" pitchFamily="34" charset="0"/>
                  <a:cs typeface="Arial" panose="020B0604020202020204" pitchFamily="34" charset="0"/>
                </a:rPr>
                <a:t> at </a:t>
              </a:r>
              <a:r>
                <a:rPr lang="en-GB" sz="500" dirty="0">
                  <a:solidFill>
                    <a:schemeClr val="bg1"/>
                  </a:solidFill>
                  <a:latin typeface="Arial" panose="020B0604020202020204" pitchFamily="34" charset="0"/>
                  <a:cs typeface="Arial" panose="020B0604020202020204" pitchFamily="34" charset="0"/>
                </a:rPr>
                <a:t>FreeDigitalPhotos.net</a:t>
              </a:r>
            </a:p>
          </p:txBody>
        </p:sp>
      </p:grpSp>
    </p:spTree>
    <p:extLst>
      <p:ext uri="{BB962C8B-B14F-4D97-AF65-F5344CB8AC3E}">
        <p14:creationId xmlns:p14="http://schemas.microsoft.com/office/powerpoint/2010/main" val="5752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08" y="864272"/>
            <a:ext cx="2057319" cy="2725932"/>
          </a:xfrm>
          <a:prstGeom prst="rect">
            <a:avLst/>
          </a:prstGeom>
          <a:noFill/>
          <a:ln w="22225">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60687" y="556495"/>
            <a:ext cx="5577319" cy="323165"/>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Click on to answer the medic’s question.</a:t>
            </a:r>
            <a:endParaRPr lang="en-GB" sz="1500" dirty="0">
              <a:latin typeface="Arial" panose="020B0604020202020204" pitchFamily="34" charset="0"/>
              <a:cs typeface="Arial" panose="020B0604020202020204" pitchFamily="34" charset="0"/>
            </a:endParaRPr>
          </a:p>
        </p:txBody>
      </p:sp>
      <p:sp>
        <p:nvSpPr>
          <p:cNvPr id="8" name="TextBox 7"/>
          <p:cNvSpPr txBox="1"/>
          <p:nvPr/>
        </p:nvSpPr>
        <p:spPr>
          <a:xfrm>
            <a:off x="2738263" y="864272"/>
            <a:ext cx="5688632" cy="2862322"/>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The characteristics of Autism are defined in Diagnostic Manuals that medical professionals use.</a:t>
            </a:r>
          </a:p>
          <a:p>
            <a:endParaRPr lang="en-GB" sz="1500" dirty="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The International Classification of Diseases, tenth edition (referred to as ICD-10) is the main manual used in the UK.</a:t>
            </a:r>
          </a:p>
          <a:p>
            <a:endParaRPr lang="en-GB" sz="1500" dirty="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The Diagnostic and Statistical Manual, fifth edition (DSM-V) is less commonly used in the UK, but has a significant influence on the ICD.</a:t>
            </a:r>
          </a:p>
          <a:p>
            <a:endParaRPr lang="en-GB" sz="1500" dirty="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As understanding of Autism changes, the definitions in the manuals change, too.</a:t>
            </a:r>
            <a:endParaRPr lang="en-GB" sz="1500" dirty="0">
              <a:latin typeface="Arial" panose="020B0604020202020204" pitchFamily="34" charset="0"/>
              <a:cs typeface="Arial" panose="020B0604020202020204" pitchFamily="34" charset="0"/>
            </a:endParaRPr>
          </a:p>
        </p:txBody>
      </p:sp>
      <p:sp>
        <p:nvSpPr>
          <p:cNvPr id="9" name="TextBox 8"/>
          <p:cNvSpPr txBox="1"/>
          <p:nvPr/>
        </p:nvSpPr>
        <p:spPr>
          <a:xfrm>
            <a:off x="650864" y="3803538"/>
            <a:ext cx="7776031" cy="738664"/>
          </a:xfrm>
          <a:prstGeom prst="rect">
            <a:avLst/>
          </a:prstGeom>
          <a:solidFill>
            <a:schemeClr val="accent2">
              <a:lumMod val="60000"/>
              <a:lumOff val="40000"/>
            </a:schemeClr>
          </a:solidFill>
          <a:ln w="22225">
            <a:solidFill>
              <a:schemeClr val="accent1">
                <a:lumMod val="50000"/>
              </a:schemeClr>
            </a:solidFill>
          </a:ln>
        </p:spPr>
        <p:txBody>
          <a:bodyPr wrap="square" rtlCol="0">
            <a:spAutoFit/>
          </a:bodyPr>
          <a:lstStyle/>
          <a:p>
            <a:r>
              <a:rPr lang="en-GB" sz="1400" dirty="0" smtClean="0">
                <a:latin typeface="Arial" panose="020B0604020202020204" pitchFamily="34" charset="0"/>
                <a:cs typeface="Arial" panose="020B0604020202020204" pitchFamily="34" charset="0"/>
              </a:rPr>
              <a:t>ICD-10, first published in 1991, classifies Autism among a number of “Pervasive Developmental Disorders”, which include Childhood Autism, Atypical Autism, </a:t>
            </a:r>
            <a:r>
              <a:rPr lang="en-GB" sz="1400" dirty="0" err="1" smtClean="0">
                <a:latin typeface="Arial" panose="020B0604020202020204" pitchFamily="34" charset="0"/>
                <a:cs typeface="Arial" panose="020B0604020202020204" pitchFamily="34" charset="0"/>
              </a:rPr>
              <a:t>Rett</a:t>
            </a:r>
            <a:r>
              <a:rPr lang="en-GB" sz="1400" dirty="0" smtClean="0">
                <a:latin typeface="Arial" panose="020B0604020202020204" pitchFamily="34" charset="0"/>
                <a:cs typeface="Arial" panose="020B0604020202020204" pitchFamily="34" charset="0"/>
              </a:rPr>
              <a:t> syndrome, Aspergers Syndrome and Pervasive Developmental Disorder – Not Otherwise Specified (PDD-NOS). </a:t>
            </a:r>
            <a:endParaRPr lang="en-GB" sz="1400" dirty="0">
              <a:latin typeface="Arial" panose="020B0604020202020204" pitchFamily="34" charset="0"/>
              <a:cs typeface="Arial" panose="020B0604020202020204" pitchFamily="34" charset="0"/>
            </a:endParaRPr>
          </a:p>
        </p:txBody>
      </p:sp>
      <p:sp>
        <p:nvSpPr>
          <p:cNvPr id="2" name="TextBox 1"/>
          <p:cNvSpPr txBox="1"/>
          <p:nvPr/>
        </p:nvSpPr>
        <p:spPr>
          <a:xfrm>
            <a:off x="650031" y="4755536"/>
            <a:ext cx="7776864" cy="307777"/>
          </a:xfrm>
          <a:prstGeom prst="rect">
            <a:avLst/>
          </a:prstGeom>
          <a:solidFill>
            <a:schemeClr val="accent5">
              <a:lumMod val="60000"/>
              <a:lumOff val="40000"/>
            </a:schemeClr>
          </a:solidFill>
          <a:ln w="22225">
            <a:solidFill>
              <a:schemeClr val="accent5">
                <a:lumMod val="50000"/>
              </a:schemeClr>
            </a:solidFill>
          </a:ln>
        </p:spPr>
        <p:txBody>
          <a:bodyPr wrap="square" rtlCol="0">
            <a:spAutoFit/>
          </a:bodyPr>
          <a:lstStyle/>
          <a:p>
            <a:r>
              <a:rPr lang="en-GB" sz="1400" dirty="0" smtClean="0">
                <a:latin typeface="Arial" panose="020B0604020202020204" pitchFamily="34" charset="0"/>
                <a:cs typeface="Arial" panose="020B0604020202020204" pitchFamily="34" charset="0"/>
              </a:rPr>
              <a:t>DSM-V, published in 2013, identifies Autism Spectrum Disorder as one umbrella diagnosis. </a:t>
            </a:r>
            <a:endParaRPr lang="en-GB" sz="1400" dirty="0">
              <a:latin typeface="Arial" panose="020B0604020202020204" pitchFamily="34" charset="0"/>
              <a:cs typeface="Arial" panose="020B0604020202020204" pitchFamily="34" charset="0"/>
            </a:endParaRPr>
          </a:p>
        </p:txBody>
      </p:sp>
      <p:sp>
        <p:nvSpPr>
          <p:cNvPr id="3" name="TextBox 2"/>
          <p:cNvSpPr txBox="1"/>
          <p:nvPr/>
        </p:nvSpPr>
        <p:spPr>
          <a:xfrm>
            <a:off x="650865" y="5229200"/>
            <a:ext cx="7776030" cy="738664"/>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(A revision of the ICD (ICD-11) was published in 2018, and has significant changes to the way Autism is defined.  It’s not expected to be in general use for a few years, so we’ll continue to look at ICD-10.) </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3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12269" y="714219"/>
            <a:ext cx="3931920" cy="4278942"/>
          </a:xfrm>
          <a:solidFill>
            <a:schemeClr val="accent2">
              <a:lumMod val="60000"/>
              <a:lumOff val="40000"/>
            </a:schemeClr>
          </a:solidFill>
          <a:ln w="22225">
            <a:solidFill>
              <a:schemeClr val="accent2">
                <a:lumMod val="50000"/>
              </a:schemeClr>
            </a:solidFill>
          </a:ln>
        </p:spPr>
        <p:txBody>
          <a:bodyPr>
            <a:normAutofit fontScale="70000" lnSpcReduction="20000"/>
          </a:bodyPr>
          <a:lstStyle/>
          <a:p>
            <a:pPr marL="0" indent="0" algn="ctr">
              <a:buNone/>
            </a:pPr>
            <a:r>
              <a:rPr lang="en-GB" b="1" dirty="0" smtClean="0">
                <a:solidFill>
                  <a:schemeClr val="tx2">
                    <a:lumMod val="75000"/>
                  </a:schemeClr>
                </a:solidFill>
                <a:latin typeface="Arial" panose="020B0604020202020204" pitchFamily="34" charset="0"/>
                <a:cs typeface="Arial" panose="020B0604020202020204" pitchFamily="34" charset="0"/>
              </a:rPr>
              <a:t>ICD-10</a:t>
            </a:r>
          </a:p>
          <a:p>
            <a:pPr>
              <a:buFont typeface="Wingdings" panose="05000000000000000000" pitchFamily="2" charset="2"/>
              <a:buChar char="Ø"/>
            </a:pPr>
            <a:r>
              <a:rPr lang="en-GB" sz="1900" dirty="0" smtClean="0">
                <a:latin typeface="Arial" panose="020B0604020202020204" pitchFamily="34" charset="0"/>
                <a:cs typeface="Arial" panose="020B0604020202020204" pitchFamily="34" charset="0"/>
              </a:rPr>
              <a:t>Listed under Pervasive Developmental Disorders, alongside other conditions.</a:t>
            </a:r>
          </a:p>
          <a:p>
            <a:pPr>
              <a:buFont typeface="Wingdings" panose="05000000000000000000" pitchFamily="2" charset="2"/>
              <a:buChar char="Ø"/>
            </a:pPr>
            <a:endParaRPr lang="en-GB" sz="1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1900" dirty="0" smtClean="0">
                <a:latin typeface="Arial" panose="020B0604020202020204" pitchFamily="34" charset="0"/>
                <a:cs typeface="Arial" panose="020B0604020202020204" pitchFamily="34" charset="0"/>
              </a:rPr>
              <a:t>Characterised by a triad of impairments: 1) </a:t>
            </a:r>
            <a:r>
              <a:rPr lang="en-GB" sz="1900" b="1" dirty="0" smtClean="0">
                <a:latin typeface="Arial" panose="020B0604020202020204" pitchFamily="34" charset="0"/>
                <a:cs typeface="Arial" panose="020B0604020202020204" pitchFamily="34" charset="0"/>
              </a:rPr>
              <a:t>social interactions, </a:t>
            </a:r>
            <a:r>
              <a:rPr lang="en-GB" sz="1900" dirty="0" smtClean="0">
                <a:latin typeface="Arial" panose="020B0604020202020204" pitchFamily="34" charset="0"/>
                <a:cs typeface="Arial" panose="020B0604020202020204" pitchFamily="34" charset="0"/>
              </a:rPr>
              <a:t>2) patterns </a:t>
            </a:r>
            <a:r>
              <a:rPr lang="en-GB" sz="1900" dirty="0">
                <a:latin typeface="Arial" panose="020B0604020202020204" pitchFamily="34" charset="0"/>
                <a:cs typeface="Arial" panose="020B0604020202020204" pitchFamily="34" charset="0"/>
              </a:rPr>
              <a:t>of </a:t>
            </a:r>
            <a:r>
              <a:rPr lang="en-GB" sz="1900" b="1" dirty="0">
                <a:latin typeface="Arial" panose="020B0604020202020204" pitchFamily="34" charset="0"/>
                <a:cs typeface="Arial" panose="020B0604020202020204" pitchFamily="34" charset="0"/>
              </a:rPr>
              <a:t>communication</a:t>
            </a:r>
            <a:r>
              <a:rPr lang="en-GB" sz="1900" dirty="0">
                <a:latin typeface="Arial" panose="020B0604020202020204" pitchFamily="34" charset="0"/>
                <a:cs typeface="Arial" panose="020B0604020202020204" pitchFamily="34" charset="0"/>
              </a:rPr>
              <a:t>, </a:t>
            </a:r>
            <a:r>
              <a:rPr lang="en-GB" sz="1900" dirty="0" smtClean="0">
                <a:latin typeface="Arial" panose="020B0604020202020204" pitchFamily="34" charset="0"/>
                <a:cs typeface="Arial" panose="020B0604020202020204" pitchFamily="34" charset="0"/>
              </a:rPr>
              <a:t>and 3)  </a:t>
            </a:r>
            <a:r>
              <a:rPr lang="en-GB" sz="1900" b="1" dirty="0" smtClean="0">
                <a:latin typeface="Arial" panose="020B0604020202020204" pitchFamily="34" charset="0"/>
                <a:cs typeface="Arial" panose="020B0604020202020204" pitchFamily="34" charset="0"/>
              </a:rPr>
              <a:t>restricted</a:t>
            </a:r>
            <a:r>
              <a:rPr lang="en-GB" sz="1900" b="1" dirty="0">
                <a:latin typeface="Arial" panose="020B0604020202020204" pitchFamily="34" charset="0"/>
                <a:cs typeface="Arial" panose="020B0604020202020204" pitchFamily="34" charset="0"/>
              </a:rPr>
              <a:t>, stereotyped, repetitive repertoire of interests and activities</a:t>
            </a:r>
            <a:r>
              <a:rPr lang="en-GB" sz="1900" dirty="0">
                <a:latin typeface="Arial" panose="020B0604020202020204" pitchFamily="34" charset="0"/>
                <a:cs typeface="Arial" panose="020B0604020202020204" pitchFamily="34" charset="0"/>
              </a:rPr>
              <a:t>. </a:t>
            </a:r>
            <a:endParaRPr lang="en-GB" sz="1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1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1900" dirty="0" smtClean="0">
                <a:latin typeface="Arial" panose="020B0604020202020204" pitchFamily="34" charset="0"/>
                <a:cs typeface="Arial" panose="020B0604020202020204" pitchFamily="34" charset="0"/>
              </a:rPr>
              <a:t>a </a:t>
            </a:r>
            <a:r>
              <a:rPr lang="en-GB" sz="1900" dirty="0">
                <a:latin typeface="Arial" panose="020B0604020202020204" pitchFamily="34" charset="0"/>
                <a:cs typeface="Arial" panose="020B0604020202020204" pitchFamily="34" charset="0"/>
              </a:rPr>
              <a:t>pervasive feature of the individual's functioning in </a:t>
            </a:r>
            <a:r>
              <a:rPr lang="en-GB" sz="1900" b="1" dirty="0">
                <a:latin typeface="Arial" panose="020B0604020202020204" pitchFamily="34" charset="0"/>
                <a:cs typeface="Arial" panose="020B0604020202020204" pitchFamily="34" charset="0"/>
              </a:rPr>
              <a:t>all situations</a:t>
            </a:r>
            <a:r>
              <a:rPr lang="en-GB" sz="1900" dirty="0" smtClean="0">
                <a:latin typeface="Arial" panose="020B0604020202020204" pitchFamily="34" charset="0"/>
                <a:cs typeface="Arial" panose="020B0604020202020204" pitchFamily="34" charset="0"/>
              </a:rPr>
              <a:t>.</a:t>
            </a:r>
          </a:p>
          <a:p>
            <a:pPr>
              <a:buFont typeface="Wingdings" panose="05000000000000000000" pitchFamily="2" charset="2"/>
              <a:buChar char="Ø"/>
            </a:pPr>
            <a:endParaRPr lang="en-GB" sz="1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1900" b="1" dirty="0" smtClean="0">
                <a:latin typeface="Arial" panose="020B0604020202020204" pitchFamily="34" charset="0"/>
                <a:cs typeface="Arial" panose="020B0604020202020204" pitchFamily="34" charset="0"/>
              </a:rPr>
              <a:t>Separate diagnoses </a:t>
            </a:r>
            <a:r>
              <a:rPr lang="en-GB" sz="1900" dirty="0" smtClean="0">
                <a:latin typeface="Arial" panose="020B0604020202020204" pitchFamily="34" charset="0"/>
                <a:cs typeface="Arial" panose="020B0604020202020204" pitchFamily="34" charset="0"/>
              </a:rPr>
              <a:t>for:</a:t>
            </a:r>
          </a:p>
          <a:p>
            <a:pPr marL="0" indent="0">
              <a:buNone/>
            </a:pPr>
            <a:r>
              <a:rPr lang="en-GB" sz="1900" b="1" dirty="0" smtClean="0">
                <a:latin typeface="Arial" panose="020B0604020202020204" pitchFamily="34" charset="0"/>
                <a:cs typeface="Arial" panose="020B0604020202020204" pitchFamily="34" charset="0"/>
              </a:rPr>
              <a:t>Childhood Autism: </a:t>
            </a:r>
            <a:r>
              <a:rPr lang="en-GB" sz="1900" dirty="0" smtClean="0">
                <a:latin typeface="Arial" panose="020B0604020202020204" pitchFamily="34" charset="0"/>
                <a:cs typeface="Arial" panose="020B0604020202020204" pitchFamily="34" charset="0"/>
              </a:rPr>
              <a:t>with onset before 3 years.</a:t>
            </a:r>
          </a:p>
          <a:p>
            <a:pPr marL="0" indent="0">
              <a:buNone/>
            </a:pPr>
            <a:r>
              <a:rPr lang="en-GB" sz="1900" b="1" dirty="0" smtClean="0">
                <a:latin typeface="Arial" panose="020B0604020202020204" pitchFamily="34" charset="0"/>
                <a:cs typeface="Arial" panose="020B0604020202020204" pitchFamily="34" charset="0"/>
              </a:rPr>
              <a:t>Atypical Autism: </a:t>
            </a:r>
            <a:r>
              <a:rPr lang="en-GB" sz="1900" dirty="0" smtClean="0">
                <a:latin typeface="Arial" panose="020B0604020202020204" pitchFamily="34" charset="0"/>
                <a:cs typeface="Arial" panose="020B0604020202020204" pitchFamily="34" charset="0"/>
              </a:rPr>
              <a:t>onset after 3 years.</a:t>
            </a:r>
          </a:p>
          <a:p>
            <a:pPr marL="0" indent="0">
              <a:buNone/>
            </a:pPr>
            <a:r>
              <a:rPr lang="en-GB" sz="1900" b="1" dirty="0" smtClean="0">
                <a:latin typeface="Arial" panose="020B0604020202020204" pitchFamily="34" charset="0"/>
                <a:cs typeface="Arial" panose="020B0604020202020204" pitchFamily="34" charset="0"/>
              </a:rPr>
              <a:t>Asperger Syndrome</a:t>
            </a:r>
            <a:r>
              <a:rPr lang="en-GB" sz="1900" dirty="0" smtClean="0">
                <a:latin typeface="Arial" panose="020B0604020202020204" pitchFamily="34" charset="0"/>
                <a:cs typeface="Arial" panose="020B0604020202020204" pitchFamily="34" charset="0"/>
              </a:rPr>
              <a:t>: differs from Autism in that there is no cognitive or language delay.</a:t>
            </a:r>
          </a:p>
          <a:p>
            <a:pPr marL="0" indent="0">
              <a:buNone/>
            </a:pPr>
            <a:endParaRPr lang="en-GB" sz="14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4656616" y="721228"/>
            <a:ext cx="3931920" cy="4271933"/>
          </a:xfrm>
          <a:solidFill>
            <a:schemeClr val="accent5">
              <a:lumMod val="60000"/>
              <a:lumOff val="40000"/>
            </a:schemeClr>
          </a:solidFill>
          <a:ln w="22225">
            <a:solidFill>
              <a:schemeClr val="accent5">
                <a:lumMod val="50000"/>
              </a:schemeClr>
            </a:solidFill>
          </a:ln>
        </p:spPr>
        <p:txBody>
          <a:bodyPr>
            <a:normAutofit fontScale="70000" lnSpcReduction="20000"/>
          </a:bodyPr>
          <a:lstStyle/>
          <a:p>
            <a:pPr marL="0" indent="0" algn="ctr">
              <a:buNone/>
            </a:pPr>
            <a:r>
              <a:rPr lang="en-GB" b="1" dirty="0" smtClean="0">
                <a:latin typeface="Arial" panose="020B0604020202020204" pitchFamily="34" charset="0"/>
                <a:cs typeface="Arial" panose="020B0604020202020204" pitchFamily="34" charset="0"/>
              </a:rPr>
              <a:t>DSM-V</a:t>
            </a:r>
          </a:p>
          <a:p>
            <a:pPr>
              <a:buFont typeface="Wingdings" panose="05000000000000000000" pitchFamily="2" charset="2"/>
              <a:buChar char="Ø"/>
            </a:pPr>
            <a:r>
              <a:rPr lang="en-GB" sz="1900" dirty="0" smtClean="0">
                <a:latin typeface="Arial" panose="020B0604020202020204" pitchFamily="34" charset="0"/>
                <a:cs typeface="Arial" panose="020B0604020202020204" pitchFamily="34" charset="0"/>
              </a:rPr>
              <a:t>Specific listing for Autism Spectrum Disorder.</a:t>
            </a:r>
          </a:p>
          <a:p>
            <a:pPr>
              <a:buFont typeface="Wingdings" panose="05000000000000000000" pitchFamily="2" charset="2"/>
              <a:buChar char="Ø"/>
            </a:pPr>
            <a:endParaRPr lang="en-GB" sz="1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1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1900" dirty="0" smtClean="0">
                <a:latin typeface="Arial" panose="020B0604020202020204" pitchFamily="34" charset="0"/>
                <a:cs typeface="Arial" panose="020B0604020202020204" pitchFamily="34" charset="0"/>
              </a:rPr>
              <a:t>Characterised by a dyad of impairments:  1) </a:t>
            </a:r>
            <a:r>
              <a:rPr lang="en-GB" sz="1900" b="1" dirty="0" smtClean="0">
                <a:latin typeface="Arial" panose="020B0604020202020204" pitchFamily="34" charset="0"/>
                <a:cs typeface="Arial" panose="020B0604020202020204" pitchFamily="34" charset="0"/>
              </a:rPr>
              <a:t>social communication and interaction</a:t>
            </a:r>
            <a:r>
              <a:rPr lang="en-GB" sz="1900" dirty="0" smtClean="0">
                <a:latin typeface="Arial" panose="020B0604020202020204" pitchFamily="34" charset="0"/>
                <a:cs typeface="Arial" panose="020B0604020202020204" pitchFamily="34" charset="0"/>
              </a:rPr>
              <a:t>, and 2) </a:t>
            </a:r>
            <a:r>
              <a:rPr lang="en-GB" sz="1900" b="1" dirty="0" smtClean="0">
                <a:latin typeface="Arial" panose="020B0604020202020204" pitchFamily="34" charset="0"/>
                <a:cs typeface="Arial" panose="020B0604020202020204" pitchFamily="34" charset="0"/>
              </a:rPr>
              <a:t>restricted, repetitive patterns of behaviour</a:t>
            </a:r>
            <a:r>
              <a:rPr lang="en-GB" sz="1900" dirty="0" smtClean="0">
                <a:latin typeface="Arial" panose="020B0604020202020204" pitchFamily="34" charset="0"/>
                <a:cs typeface="Arial" panose="020B0604020202020204" pitchFamily="34" charset="0"/>
              </a:rPr>
              <a:t>.</a:t>
            </a:r>
          </a:p>
          <a:p>
            <a:pPr>
              <a:buFont typeface="Wingdings" panose="05000000000000000000" pitchFamily="2" charset="2"/>
              <a:buChar char="Ø"/>
            </a:pPr>
            <a:endParaRPr lang="en-GB" sz="1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1900" dirty="0" smtClean="0">
                <a:latin typeface="Arial" panose="020B0604020202020204" pitchFamily="34" charset="0"/>
                <a:cs typeface="Arial" panose="020B0604020202020204" pitchFamily="34" charset="0"/>
              </a:rPr>
              <a:t>A feature of the individual’s functioning across </a:t>
            </a:r>
            <a:r>
              <a:rPr lang="en-GB" sz="1900" b="1" dirty="0" smtClean="0">
                <a:latin typeface="Arial" panose="020B0604020202020204" pitchFamily="34" charset="0"/>
                <a:cs typeface="Arial" panose="020B0604020202020204" pitchFamily="34" charset="0"/>
              </a:rPr>
              <a:t>multiple situations</a:t>
            </a:r>
          </a:p>
          <a:p>
            <a:pPr>
              <a:buFont typeface="Wingdings" panose="05000000000000000000" pitchFamily="2" charset="2"/>
              <a:buChar char="Ø"/>
            </a:pPr>
            <a:endParaRPr lang="en-GB" sz="19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19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1900" b="1" dirty="0" smtClean="0">
                <a:latin typeface="Arial" panose="020B0604020202020204" pitchFamily="34" charset="0"/>
                <a:cs typeface="Arial" panose="020B0604020202020204" pitchFamily="34" charset="0"/>
              </a:rPr>
              <a:t>One diagnosis.</a:t>
            </a:r>
          </a:p>
          <a:p>
            <a:endParaRPr lang="en-GB" sz="1900" dirty="0" smtClean="0">
              <a:latin typeface="Arial" panose="020B0604020202020204" pitchFamily="34" charset="0"/>
              <a:cs typeface="Arial" panose="020B0604020202020204" pitchFamily="34" charset="0"/>
            </a:endParaRPr>
          </a:p>
          <a:p>
            <a:endParaRPr lang="en-GB" sz="1900" dirty="0" smtClean="0">
              <a:latin typeface="Arial" panose="020B0604020202020204" pitchFamily="34" charset="0"/>
              <a:cs typeface="Arial" panose="020B0604020202020204" pitchFamily="34" charset="0"/>
            </a:endParaRPr>
          </a:p>
          <a:p>
            <a:pPr marL="0" indent="0">
              <a:buNone/>
            </a:pPr>
            <a:r>
              <a:rPr lang="en-GB" sz="1900" dirty="0" smtClean="0">
                <a:latin typeface="Arial" panose="020B0604020202020204" pitchFamily="34" charset="0"/>
                <a:cs typeface="Arial" panose="020B0604020202020204" pitchFamily="34" charset="0"/>
              </a:rPr>
              <a:t>DSM-V includes </a:t>
            </a:r>
            <a:r>
              <a:rPr lang="en-GB" sz="1900" b="1" dirty="0" smtClean="0">
                <a:latin typeface="Arial" panose="020B0604020202020204" pitchFamily="34" charset="0"/>
                <a:cs typeface="Arial" panose="020B0604020202020204" pitchFamily="34" charset="0"/>
              </a:rPr>
              <a:t>sensory differences </a:t>
            </a:r>
            <a:r>
              <a:rPr lang="en-GB" sz="1900" dirty="0" smtClean="0">
                <a:latin typeface="Arial" panose="020B0604020202020204" pitchFamily="34" charset="0"/>
                <a:cs typeface="Arial" panose="020B0604020202020204" pitchFamily="34" charset="0"/>
              </a:rPr>
              <a:t>as one of the criteria relating to patterns of behaviour.</a:t>
            </a:r>
          </a:p>
          <a:p>
            <a:pPr marL="0" indent="0">
              <a:buNone/>
            </a:pPr>
            <a:r>
              <a:rPr lang="en-GB" sz="1900" dirty="0" smtClean="0">
                <a:latin typeface="Arial" panose="020B0604020202020204" pitchFamily="34" charset="0"/>
                <a:cs typeface="Arial" panose="020B0604020202020204" pitchFamily="34" charset="0"/>
              </a:rPr>
              <a:t>Diagnosticians are required to specific the severity of the impact of the characteristics on the individual.</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a:off x="512269" y="4993296"/>
            <a:ext cx="8064896"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What do you think might be the benefits, or drawbacks of this change in diagnostic criteria?</a:t>
            </a:r>
            <a:endParaRPr lang="en-GB" sz="1400" b="1" dirty="0">
              <a:latin typeface="Arial" panose="020B0604020202020204" pitchFamily="34" charset="0"/>
              <a:cs typeface="Arial" panose="020B0604020202020204" pitchFamily="34" charset="0"/>
            </a:endParaRPr>
          </a:p>
        </p:txBody>
      </p:sp>
      <p:sp>
        <p:nvSpPr>
          <p:cNvPr id="3" name="TextBox 2"/>
          <p:cNvSpPr txBox="1"/>
          <p:nvPr/>
        </p:nvSpPr>
        <p:spPr>
          <a:xfrm>
            <a:off x="512269" y="5301208"/>
            <a:ext cx="8020171" cy="55399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On the next slide you’ll see some thoughts from professionals and members of the Autistic community on the changes.</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7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223" y="5631383"/>
            <a:ext cx="7920880"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Next, we’ll look at how the diagnostic process works in the Borders.</a:t>
            </a:r>
            <a:endParaRPr lang="en-GB" sz="1400" b="1" dirty="0">
              <a:latin typeface="Arial" panose="020B0604020202020204" pitchFamily="34" charset="0"/>
              <a:cs typeface="Arial" panose="020B0604020202020204" pitchFamily="34" charset="0"/>
            </a:endParaRPr>
          </a:p>
        </p:txBody>
      </p:sp>
      <p:sp>
        <p:nvSpPr>
          <p:cNvPr id="3" name="TextBox 2"/>
          <p:cNvSpPr txBox="1"/>
          <p:nvPr/>
        </p:nvSpPr>
        <p:spPr>
          <a:xfrm>
            <a:off x="1929430" y="504415"/>
            <a:ext cx="6747027" cy="2631490"/>
          </a:xfrm>
          <a:prstGeom prst="rect">
            <a:avLst/>
          </a:prstGeom>
          <a:noFill/>
          <a:ln w="38100">
            <a:noFill/>
          </a:ln>
        </p:spPr>
        <p:txBody>
          <a:bodyPr wrap="square" rtlCol="0">
            <a:spAutoFit/>
          </a:bodyPr>
          <a:lstStyle/>
          <a:p>
            <a:r>
              <a:rPr lang="en-GB" sz="1500" dirty="0" smtClean="0">
                <a:latin typeface="Arial" panose="020B0604020202020204" pitchFamily="34" charset="0"/>
                <a:cs typeface="Arial" panose="020B0604020202020204" pitchFamily="34" charset="0"/>
              </a:rPr>
              <a:t>Focus on the shared characteristics of the Autism Spectrum.</a:t>
            </a:r>
          </a:p>
          <a:p>
            <a:r>
              <a:rPr lang="en-GB" sz="1500" dirty="0" smtClean="0">
                <a:latin typeface="Arial" panose="020B0604020202020204" pitchFamily="34" charset="0"/>
                <a:cs typeface="Arial" panose="020B0604020202020204" pitchFamily="34" charset="0"/>
              </a:rPr>
              <a:t>Description of the individual within this spectrum, rather than assigning them to a specific category that may not necessarily be a good fit.</a:t>
            </a:r>
          </a:p>
          <a:p>
            <a:r>
              <a:rPr lang="en-GB" sz="1500" dirty="0" smtClean="0">
                <a:latin typeface="Arial" panose="020B0604020202020204" pitchFamily="34" charset="0"/>
                <a:cs typeface="Arial" panose="020B0604020202020204" pitchFamily="34" charset="0"/>
              </a:rPr>
              <a:t>Focus on the impact of the characteristics on an individual, and the areas in which they may need additional support.</a:t>
            </a:r>
          </a:p>
          <a:p>
            <a:r>
              <a:rPr lang="en-GB" sz="1500" dirty="0" smtClean="0">
                <a:latin typeface="Arial" panose="020B0604020202020204" pitchFamily="34" charset="0"/>
                <a:cs typeface="Arial" panose="020B0604020202020204" pitchFamily="34" charset="0"/>
              </a:rPr>
              <a:t>Recognition that individuals are not impacted to the same degree in all aspects of their lives.</a:t>
            </a:r>
          </a:p>
          <a:p>
            <a:r>
              <a:rPr lang="en-GB" sz="1500" dirty="0" smtClean="0">
                <a:latin typeface="Arial" panose="020B0604020202020204" pitchFamily="34" charset="0"/>
                <a:cs typeface="Arial" panose="020B0604020202020204" pitchFamily="34" charset="0"/>
              </a:rPr>
              <a:t>Raises the profile of sensory differences.</a:t>
            </a:r>
          </a:p>
          <a:p>
            <a:r>
              <a:rPr lang="en-GB" sz="1500" dirty="0" smtClean="0">
                <a:latin typeface="Arial" panose="020B0604020202020204" pitchFamily="34" charset="0"/>
                <a:cs typeface="Arial" panose="020B0604020202020204" pitchFamily="34" charset="0"/>
              </a:rPr>
              <a:t>Makes recognition and diagnosis more straightforward.</a:t>
            </a:r>
          </a:p>
          <a:p>
            <a:r>
              <a:rPr lang="en-GB" sz="1500" dirty="0" smtClean="0">
                <a:latin typeface="Arial" panose="020B0604020202020204" pitchFamily="34" charset="0"/>
                <a:cs typeface="Arial" panose="020B0604020202020204" pitchFamily="34" charset="0"/>
              </a:rPr>
              <a:t>Removes arbitrary distinctions between social communication and social interaction.</a:t>
            </a:r>
            <a:endParaRPr lang="en-GB" sz="1500" dirty="0">
              <a:latin typeface="Arial" panose="020B0604020202020204" pitchFamily="34" charset="0"/>
              <a:cs typeface="Arial" panose="020B0604020202020204" pitchFamily="34" charset="0"/>
            </a:endParaRPr>
          </a:p>
        </p:txBody>
      </p:sp>
      <p:sp>
        <p:nvSpPr>
          <p:cNvPr id="5" name="TextBox 4"/>
          <p:cNvSpPr txBox="1"/>
          <p:nvPr/>
        </p:nvSpPr>
        <p:spPr>
          <a:xfrm>
            <a:off x="1947011" y="3247119"/>
            <a:ext cx="6264696" cy="1015663"/>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Difficulties with social imagination are not given enough prominence.</a:t>
            </a:r>
          </a:p>
          <a:p>
            <a:r>
              <a:rPr lang="en-GB" sz="1500" dirty="0" smtClean="0">
                <a:latin typeface="Arial" panose="020B0604020202020204" pitchFamily="34" charset="0"/>
                <a:cs typeface="Arial" panose="020B0604020202020204" pitchFamily="34" charset="0"/>
              </a:rPr>
              <a:t>The criteria are difficult to apply to very young children, which may lead to loss of early diagnoses.</a:t>
            </a:r>
          </a:p>
          <a:p>
            <a:r>
              <a:rPr lang="en-GB" sz="1500" dirty="0" smtClean="0">
                <a:latin typeface="Arial" panose="020B0604020202020204" pitchFamily="34" charset="0"/>
                <a:cs typeface="Arial" panose="020B0604020202020204" pitchFamily="34" charset="0"/>
              </a:rPr>
              <a:t>The severity levels remain somewhat general.</a:t>
            </a:r>
            <a:endParaRPr lang="en-GB" sz="1500" dirty="0">
              <a:latin typeface="Arial" panose="020B0604020202020204" pitchFamily="34" charset="0"/>
              <a:cs typeface="Arial" panose="020B0604020202020204" pitchFamily="34" charset="0"/>
            </a:endParaRPr>
          </a:p>
        </p:txBody>
      </p:sp>
      <p:pic>
        <p:nvPicPr>
          <p:cNvPr id="1026" name="Picture 2" descr="C:\Users\anita.hurding\AppData\Local\Microsoft\Windows\Temporary Internet Files\Content.IE5\TSBDRF47\Circle-Thum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29" y="980728"/>
            <a:ext cx="1307301" cy="13073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ita.hurding\AppData\Local\Microsoft\Windows\Temporary Internet Files\Content.IE5\Z17R7PDD\Circle-Thumb-Dow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147" y="3560062"/>
            <a:ext cx="1312992" cy="13129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72867" y="4281759"/>
            <a:ext cx="6588000" cy="1169551"/>
          </a:xfrm>
          <a:prstGeom prst="rect">
            <a:avLst/>
          </a:prstGeom>
          <a:solidFill>
            <a:schemeClr val="accent5">
              <a:lumMod val="40000"/>
              <a:lumOff val="60000"/>
            </a:schemeClr>
          </a:solidFill>
          <a:ln w="22225">
            <a:noFill/>
          </a:ln>
        </p:spPr>
        <p:txBody>
          <a:bodyPr wrap="square">
            <a:spAutoFit/>
          </a:bodyPr>
          <a:lstStyle/>
          <a:p>
            <a:pPr lvl="0"/>
            <a:r>
              <a:rPr lang="en-GB" sz="1400" dirty="0">
                <a:solidFill>
                  <a:prstClr val="black"/>
                </a:solidFill>
                <a:latin typeface="Arial" panose="020B0604020202020204" pitchFamily="34" charset="0"/>
                <a:cs typeface="Arial" panose="020B0604020202020204" pitchFamily="34" charset="0"/>
              </a:rPr>
              <a:t>In recent years, many people who have a diagnosis of Asperger’s Syndrome have been active in forging and promoting a positive identity for themselves – often choosing to proudly call themselves “Aspies”.  No-one will have an Asperger’s diagnosis removed, but this community criticises the changes for removing </a:t>
            </a:r>
            <a:r>
              <a:rPr lang="en-GB" sz="1400" dirty="0" smtClean="0">
                <a:solidFill>
                  <a:prstClr val="black"/>
                </a:solidFill>
                <a:latin typeface="Arial" panose="020B0604020202020204" pitchFamily="34" charset="0"/>
                <a:cs typeface="Arial" panose="020B0604020202020204" pitchFamily="34" charset="0"/>
              </a:rPr>
              <a:t>their </a:t>
            </a:r>
            <a:r>
              <a:rPr lang="en-GB" sz="1400" dirty="0">
                <a:solidFill>
                  <a:prstClr val="black"/>
                </a:solidFill>
                <a:latin typeface="Arial" panose="020B0604020202020204" pitchFamily="34" charset="0"/>
                <a:cs typeface="Arial" panose="020B0604020202020204" pitchFamily="34" charset="0"/>
              </a:rPr>
              <a:t>positive identity.</a:t>
            </a:r>
          </a:p>
        </p:txBody>
      </p:sp>
      <p:sp>
        <p:nvSpPr>
          <p:cNvPr id="9" name="Rectangle 8"/>
          <p:cNvSpPr/>
          <p:nvPr/>
        </p:nvSpPr>
        <p:spPr>
          <a:xfrm>
            <a:off x="542343" y="494387"/>
            <a:ext cx="8134113" cy="2621793"/>
          </a:xfrm>
          <a:prstGeom prst="rect">
            <a:avLst/>
          </a:prstGeom>
          <a:noFill/>
          <a:ln>
            <a:solidFill>
              <a:srgbClr val="00A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42343" y="3205020"/>
            <a:ext cx="8134113" cy="2308324"/>
          </a:xfrm>
          <a:prstGeom prst="rect">
            <a:avLst/>
          </a:prstGeom>
          <a:noFill/>
          <a:ln>
            <a:solidFill>
              <a:srgbClr val="C81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520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0432"/>
            <a:ext cx="8183880" cy="648072"/>
          </a:xfrm>
        </p:spPr>
        <p:txBody>
          <a:bodyPr>
            <a:normAutofit/>
          </a:bodyPr>
          <a:lstStyle/>
          <a:p>
            <a:r>
              <a:rPr lang="en-GB" sz="3200" dirty="0" smtClean="0">
                <a:solidFill>
                  <a:schemeClr val="bg2">
                    <a:lumMod val="25000"/>
                  </a:schemeClr>
                </a:solidFill>
                <a:effectLst/>
              </a:rPr>
              <a:t>Getting a Diagnosis</a:t>
            </a:r>
            <a:endParaRPr lang="en-GB" sz="3200" dirty="0">
              <a:solidFill>
                <a:schemeClr val="bg2">
                  <a:lumMod val="25000"/>
                </a:schemeClr>
              </a:solidFill>
              <a:effectLst/>
            </a:endParaRPr>
          </a:p>
        </p:txBody>
      </p:sp>
      <p:sp>
        <p:nvSpPr>
          <p:cNvPr id="4" name="TextBox 3"/>
          <p:cNvSpPr txBox="1"/>
          <p:nvPr/>
        </p:nvSpPr>
        <p:spPr>
          <a:xfrm>
            <a:off x="467544" y="1026098"/>
            <a:ext cx="8208912" cy="95410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In the Autism Aware module, we noted that there isn’t a simple way of diagnosing Autism:  there is no blood-test, scan, or simple test that can determine whether someone is Autistic or not.  Because Autism impacts on each individual in a different way, diagnosis needs to be a thorough process, which explores many different aspects of an individual’s experience.</a:t>
            </a:r>
            <a:endParaRPr lang="en-GB" sz="1400" dirty="0">
              <a:latin typeface="Arial" panose="020B0604020202020204" pitchFamily="34" charset="0"/>
              <a:cs typeface="Arial" panose="020B0604020202020204" pitchFamily="34" charset="0"/>
            </a:endParaRPr>
          </a:p>
        </p:txBody>
      </p:sp>
      <p:sp>
        <p:nvSpPr>
          <p:cNvPr id="6" name="TextBox 5"/>
          <p:cNvSpPr txBox="1"/>
          <p:nvPr/>
        </p:nvSpPr>
        <p:spPr>
          <a:xfrm>
            <a:off x="599299" y="5373216"/>
            <a:ext cx="7776864"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The flow-charts on the next page illustrate the diagnostic pathways for adults and children in the Borders, as of December 2018.</a:t>
            </a:r>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a:off x="481066" y="1955741"/>
            <a:ext cx="7714299"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A quality diagnostic pathway has three parts:</a:t>
            </a:r>
            <a:endParaRPr lang="en-GB" sz="1400" dirty="0">
              <a:latin typeface="Arial" panose="020B0604020202020204" pitchFamily="34" charset="0"/>
              <a:cs typeface="Arial" panose="020B0604020202020204" pitchFamily="34" charset="0"/>
            </a:endParaRPr>
          </a:p>
        </p:txBody>
      </p:sp>
      <p:sp>
        <p:nvSpPr>
          <p:cNvPr id="10" name="Right Arrow 9"/>
          <p:cNvSpPr/>
          <p:nvPr/>
        </p:nvSpPr>
        <p:spPr>
          <a:xfrm>
            <a:off x="587602" y="2305505"/>
            <a:ext cx="2112190" cy="916359"/>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Referral and screening</a:t>
            </a:r>
            <a:endParaRPr lang="en-GB" sz="1600" dirty="0">
              <a:latin typeface="Arial" panose="020B0604020202020204" pitchFamily="34" charset="0"/>
              <a:cs typeface="Arial" panose="020B0604020202020204" pitchFamily="34" charset="0"/>
            </a:endParaRPr>
          </a:p>
        </p:txBody>
      </p:sp>
      <p:sp>
        <p:nvSpPr>
          <p:cNvPr id="11" name="Right Arrow 10"/>
          <p:cNvSpPr/>
          <p:nvPr/>
        </p:nvSpPr>
        <p:spPr>
          <a:xfrm>
            <a:off x="602116" y="3383394"/>
            <a:ext cx="2083162" cy="936104"/>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Assessment and diagnosis</a:t>
            </a:r>
            <a:endParaRPr lang="en-GB" sz="1600" dirty="0">
              <a:latin typeface="Arial" panose="020B0604020202020204" pitchFamily="34" charset="0"/>
              <a:cs typeface="Arial" panose="020B0604020202020204" pitchFamily="34" charset="0"/>
            </a:endParaRPr>
          </a:p>
        </p:txBody>
      </p:sp>
      <p:sp>
        <p:nvSpPr>
          <p:cNvPr id="12" name="Right Arrow 11"/>
          <p:cNvSpPr/>
          <p:nvPr/>
        </p:nvSpPr>
        <p:spPr>
          <a:xfrm>
            <a:off x="616630" y="4419982"/>
            <a:ext cx="2083162" cy="1008112"/>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Post-diagnostic support</a:t>
            </a:r>
            <a:endParaRPr lang="en-GB" sz="1600" dirty="0">
              <a:latin typeface="Arial" panose="020B0604020202020204" pitchFamily="34" charset="0"/>
              <a:cs typeface="Arial" panose="020B0604020202020204" pitchFamily="34" charset="0"/>
            </a:endParaRPr>
          </a:p>
        </p:txBody>
      </p:sp>
      <p:sp>
        <p:nvSpPr>
          <p:cNvPr id="13" name="TextBox 12"/>
          <p:cNvSpPr txBox="1"/>
          <p:nvPr/>
        </p:nvSpPr>
        <p:spPr>
          <a:xfrm>
            <a:off x="2699792" y="2305505"/>
            <a:ext cx="5832648" cy="954107"/>
          </a:xfrm>
          <a:prstGeom prst="rect">
            <a:avLst/>
          </a:prstGeom>
          <a:solidFill>
            <a:schemeClr val="accent6">
              <a:lumMod val="20000"/>
              <a:lumOff val="80000"/>
            </a:schemeClr>
          </a:solidFill>
          <a:ln w="22225">
            <a:solidFill>
              <a:schemeClr val="accent6">
                <a:lumMod val="50000"/>
              </a:schemeClr>
            </a:solidFill>
          </a:ln>
        </p:spPr>
        <p:txBody>
          <a:bodyPr wrap="square" rtlCol="0">
            <a:spAutoFit/>
          </a:bodyPr>
          <a:lstStyle/>
          <a:p>
            <a:r>
              <a:rPr lang="en-GB" sz="1400" dirty="0" smtClean="0">
                <a:latin typeface="Arial" panose="020B0604020202020204" pitchFamily="34" charset="0"/>
                <a:cs typeface="Arial" panose="020B0604020202020204" pitchFamily="34" charset="0"/>
              </a:rPr>
              <a:t>A concern about possible Autism is raised by professionals, family, or the individual themselves.  A request for an assessment is made to the appropriate service and an initial assessment is carried out, to rule out any other obvious causes of difficulties.</a:t>
            </a:r>
            <a:endParaRPr lang="en-GB" sz="1400" dirty="0">
              <a:latin typeface="Arial" panose="020B0604020202020204" pitchFamily="34" charset="0"/>
              <a:cs typeface="Arial" panose="020B0604020202020204" pitchFamily="34" charset="0"/>
            </a:endParaRPr>
          </a:p>
        </p:txBody>
      </p:sp>
      <p:sp>
        <p:nvSpPr>
          <p:cNvPr id="15" name="TextBox 14"/>
          <p:cNvSpPr txBox="1"/>
          <p:nvPr/>
        </p:nvSpPr>
        <p:spPr>
          <a:xfrm>
            <a:off x="2699792" y="3405199"/>
            <a:ext cx="5832648" cy="954107"/>
          </a:xfrm>
          <a:prstGeom prst="rect">
            <a:avLst/>
          </a:prstGeom>
          <a:solidFill>
            <a:schemeClr val="accent6">
              <a:lumMod val="20000"/>
              <a:lumOff val="80000"/>
            </a:schemeClr>
          </a:solidFill>
          <a:ln w="22225">
            <a:solidFill>
              <a:schemeClr val="accent6">
                <a:lumMod val="50000"/>
              </a:schemeClr>
            </a:solidFill>
          </a:ln>
        </p:spPr>
        <p:txBody>
          <a:bodyPr wrap="square" rtlCol="0">
            <a:spAutoFit/>
          </a:bodyPr>
          <a:lstStyle/>
          <a:p>
            <a:r>
              <a:rPr lang="en-GB" sz="1400" dirty="0" smtClean="0">
                <a:latin typeface="Arial" panose="020B0604020202020204" pitchFamily="34" charset="0"/>
                <a:cs typeface="Arial" panose="020B0604020202020204" pitchFamily="34" charset="0"/>
              </a:rPr>
              <a:t>A team of professionals from different disciplines carry out assessments of the individual.  They use a range of different techniques (such as observations, questionnaires and information from family) which they then discuss and decide whether the person fits the diagnostic criteria.</a:t>
            </a:r>
            <a:endParaRPr lang="en-GB" sz="1400" dirty="0">
              <a:latin typeface="Arial" panose="020B0604020202020204" pitchFamily="34" charset="0"/>
              <a:cs typeface="Arial" panose="020B0604020202020204" pitchFamily="34" charset="0"/>
            </a:endParaRPr>
          </a:p>
        </p:txBody>
      </p:sp>
      <p:sp>
        <p:nvSpPr>
          <p:cNvPr id="16" name="TextBox 15"/>
          <p:cNvSpPr txBox="1"/>
          <p:nvPr/>
        </p:nvSpPr>
        <p:spPr>
          <a:xfrm>
            <a:off x="2699792" y="4554706"/>
            <a:ext cx="5832648" cy="738664"/>
          </a:xfrm>
          <a:prstGeom prst="rect">
            <a:avLst/>
          </a:prstGeom>
          <a:solidFill>
            <a:schemeClr val="accent6">
              <a:lumMod val="20000"/>
              <a:lumOff val="80000"/>
            </a:schemeClr>
          </a:solidFill>
          <a:ln w="22225">
            <a:solidFill>
              <a:schemeClr val="accent6">
                <a:lumMod val="50000"/>
              </a:schemeClr>
            </a:solidFill>
          </a:ln>
        </p:spPr>
        <p:txBody>
          <a:bodyPr wrap="square" rtlCol="0">
            <a:spAutoFit/>
          </a:bodyPr>
          <a:lstStyle/>
          <a:p>
            <a:r>
              <a:rPr lang="en-GB" sz="1400" dirty="0" smtClean="0">
                <a:latin typeface="Arial" panose="020B0604020202020204" pitchFamily="34" charset="0"/>
                <a:cs typeface="Arial" panose="020B0604020202020204" pitchFamily="34" charset="0"/>
              </a:rPr>
              <a:t>The individual (and possibly family) is informed of the diagnosis, and it is discussed with them.  They are signposted to support</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to fulfil their needs, whether they have received an Autism diagnosis or not.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39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548680"/>
            <a:ext cx="3672408" cy="51659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574968"/>
            <a:ext cx="3544302" cy="5139615"/>
          </a:xfrm>
          <a:prstGeom prst="rect">
            <a:avLst/>
          </a:prstGeom>
        </p:spPr>
      </p:pic>
    </p:spTree>
    <p:extLst>
      <p:ext uri="{BB962C8B-B14F-4D97-AF65-F5344CB8AC3E}">
        <p14:creationId xmlns:p14="http://schemas.microsoft.com/office/powerpoint/2010/main" val="4004701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622" y="2224028"/>
            <a:ext cx="8064896" cy="3108543"/>
          </a:xfrm>
          <a:prstGeom prst="rect">
            <a:avLst/>
          </a:prstGeom>
          <a:solidFill>
            <a:schemeClr val="accent6">
              <a:lumMod val="20000"/>
              <a:lumOff val="80000"/>
            </a:schemeClr>
          </a:solidFill>
          <a:ln w="22225">
            <a:solidFill>
              <a:schemeClr val="accent6">
                <a:lumMod val="50000"/>
              </a:schemeClr>
            </a:solidFill>
          </a:ln>
        </p:spPr>
        <p:txBody>
          <a:bodyPr wrap="square" rtlCol="0">
            <a:spAutoFit/>
          </a:bodyPr>
          <a:lstStyle/>
          <a:p>
            <a:pPr marL="171450" indent="-171450">
              <a:spcAft>
                <a:spcPts val="6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rPr>
              <a:t>multi-disciplinary AND multi-agency service involving professionals with ASD training;</a:t>
            </a:r>
          </a:p>
          <a:p>
            <a:pPr marL="171450" indent="-171450">
              <a:spcAft>
                <a:spcPts val="6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Diagnosis ought </a:t>
            </a:r>
            <a:r>
              <a:rPr lang="en-GB" sz="1200" dirty="0">
                <a:latin typeface="Arial" panose="020B0604020202020204" pitchFamily="34" charset="0"/>
                <a:cs typeface="Arial" panose="020B0604020202020204" pitchFamily="34" charset="0"/>
              </a:rPr>
              <a:t>to be a process which supports the development and progress of an individual;</a:t>
            </a:r>
          </a:p>
          <a:p>
            <a:pPr marL="171450" indent="-171450">
              <a:spcAft>
                <a:spcPts val="6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Involve both </a:t>
            </a:r>
            <a:r>
              <a:rPr lang="en-GB" sz="1200" dirty="0">
                <a:latin typeface="Arial" panose="020B0604020202020204" pitchFamily="34" charset="0"/>
                <a:cs typeface="Arial" panose="020B0604020202020204" pitchFamily="34" charset="0"/>
              </a:rPr>
              <a:t>the person with ASD, and parent/carer/partner/independent advocate if applicable, in the assessment and explanations;</a:t>
            </a:r>
          </a:p>
          <a:p>
            <a:pPr marL="171450" indent="-171450">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Recognise and acknowledge cultural differences of all individuals and families;</a:t>
            </a:r>
          </a:p>
          <a:p>
            <a:pPr marL="171450" indent="-171450">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Dedicate sufficient time for assessment in keeping with consensus timeframes;</a:t>
            </a:r>
          </a:p>
          <a:p>
            <a:pPr marL="171450" indent="-171450">
              <a:spcAft>
                <a:spcPts val="6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Use </a:t>
            </a:r>
            <a:r>
              <a:rPr lang="en-GB" sz="1200" dirty="0">
                <a:latin typeface="Arial" panose="020B0604020202020204" pitchFamily="34" charset="0"/>
                <a:cs typeface="Arial" panose="020B0604020202020204" pitchFamily="34" charset="0"/>
              </a:rPr>
              <a:t>information drawn from observation, standardised interview and clinical experience in a variety of contexts such as home, school, workplace and the community</a:t>
            </a:r>
            <a:r>
              <a:rPr lang="en-GB" sz="1200" dirty="0" smtClean="0">
                <a:latin typeface="Arial" panose="020B0604020202020204" pitchFamily="34" charset="0"/>
                <a:cs typeface="Arial" panose="020B0604020202020204" pitchFamily="34" charset="0"/>
              </a:rPr>
              <a:t>; include a developmental (childhood) history where possible.</a:t>
            </a:r>
            <a:endParaRPr lang="en-GB" sz="120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Identify psychological, physical, social and other needs of the individual as well as making practical suggestions through joint planning of health, education, social work and the voluntary sector, to ameliorate any particular difficulties the individual is facing;</a:t>
            </a:r>
          </a:p>
          <a:p>
            <a:pPr marL="171450" indent="-171450">
              <a:spcAft>
                <a:spcPts val="6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Give </a:t>
            </a:r>
            <a:r>
              <a:rPr lang="en-GB" sz="1200" dirty="0">
                <a:latin typeface="Arial" panose="020B0604020202020204" pitchFamily="34" charset="0"/>
                <a:cs typeface="Arial" panose="020B0604020202020204" pitchFamily="34" charset="0"/>
              </a:rPr>
              <a:t>clear sensitive verbal explanations of the syndrome and provide quality written information;</a:t>
            </a:r>
          </a:p>
          <a:p>
            <a:pPr marL="171450" indent="-171450">
              <a:spcAft>
                <a:spcPts val="6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Provide </a:t>
            </a:r>
            <a:r>
              <a:rPr lang="en-GB" sz="1200" dirty="0">
                <a:latin typeface="Arial" panose="020B0604020202020204" pitchFamily="34" charset="0"/>
                <a:cs typeface="Arial" panose="020B0604020202020204" pitchFamily="34" charset="0"/>
              </a:rPr>
              <a:t>information about post-diagnostic services such as support groups</a:t>
            </a:r>
            <a:r>
              <a:rPr lang="en-GB" sz="1200" dirty="0" smtClean="0">
                <a:latin typeface="Arial" panose="020B0604020202020204" pitchFamily="34" charset="0"/>
                <a:cs typeface="Arial" panose="020B0604020202020204" pitchFamily="34" charset="0"/>
              </a:rPr>
              <a:t>.</a:t>
            </a:r>
          </a:p>
        </p:txBody>
      </p:sp>
      <p:sp>
        <p:nvSpPr>
          <p:cNvPr id="9" name="TextBox 8"/>
          <p:cNvSpPr txBox="1"/>
          <p:nvPr/>
        </p:nvSpPr>
        <p:spPr>
          <a:xfrm>
            <a:off x="539552" y="558569"/>
            <a:ext cx="8064896" cy="95410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Professionals involved in diagnosis are expected to keep to certain standards, to make sure that people get an accurate diagnosis, are treated with respect, and don’t have to wait too long.  In Scotland, guidelines for a good quality service are published by the National Institute for Health and Care Excellence (</a:t>
            </a:r>
            <a:r>
              <a:rPr lang="en-GB" sz="1400" dirty="0" smtClean="0">
                <a:latin typeface="Arial" panose="020B0604020202020204" pitchFamily="34" charset="0"/>
                <a:cs typeface="Arial" panose="020B0604020202020204" pitchFamily="34" charset="0"/>
                <a:hlinkClick r:id="rId3"/>
              </a:rPr>
              <a:t>NICE</a:t>
            </a:r>
            <a:r>
              <a:rPr lang="en-GB" sz="1400" dirty="0" smtClean="0">
                <a:latin typeface="Arial" panose="020B0604020202020204" pitchFamily="34" charset="0"/>
                <a:cs typeface="Arial" panose="020B0604020202020204" pitchFamily="34" charset="0"/>
              </a:rPr>
              <a:t>) and the Scottish Intercollegiate Guidelines Network (</a:t>
            </a:r>
            <a:r>
              <a:rPr lang="en-GB" sz="1400" dirty="0" smtClean="0">
                <a:latin typeface="Arial" panose="020B0604020202020204" pitchFamily="34" charset="0"/>
                <a:cs typeface="Arial" panose="020B0604020202020204" pitchFamily="34" charset="0"/>
                <a:hlinkClick r:id="rId4"/>
              </a:rPr>
              <a:t>SIGN</a:t>
            </a:r>
            <a:r>
              <a:rPr lang="en-GB" sz="1400" dirty="0" smtClean="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555622" y="1700808"/>
            <a:ext cx="8053627"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The diagnosis sub-group of the ASD Reference Group for the Scottish Autism Strategy also published a </a:t>
            </a:r>
            <a:r>
              <a:rPr lang="en-GB" sz="1400" dirty="0">
                <a:latin typeface="Arial" panose="020B0604020202020204" pitchFamily="34" charset="0"/>
                <a:cs typeface="Arial" panose="020B0604020202020204" pitchFamily="34" charset="0"/>
                <a:hlinkClick r:id="rId5"/>
              </a:rPr>
              <a:t>quality standard for ASD diagnostic services</a:t>
            </a:r>
            <a:r>
              <a:rPr lang="en-GB" sz="1400" dirty="0">
                <a:latin typeface="Arial" panose="020B0604020202020204" pitchFamily="34" charset="0"/>
                <a:cs typeface="Arial" panose="020B0604020202020204" pitchFamily="34" charset="0"/>
              </a:rPr>
              <a:t>.  Here are some of  </a:t>
            </a:r>
            <a:r>
              <a:rPr lang="en-GB" sz="1400" dirty="0" smtClean="0">
                <a:latin typeface="Arial" panose="020B0604020202020204" pitchFamily="34" charset="0"/>
                <a:cs typeface="Arial" panose="020B0604020202020204" pitchFamily="34" charset="0"/>
              </a:rPr>
              <a:t>their standards:</a:t>
            </a:r>
            <a:endParaRPr lang="en-GB" sz="1400" dirty="0">
              <a:latin typeface="Arial" panose="020B0604020202020204" pitchFamily="34" charset="0"/>
              <a:cs typeface="Arial" panose="020B0604020202020204" pitchFamily="34" charset="0"/>
            </a:endParaRPr>
          </a:p>
        </p:txBody>
      </p:sp>
      <p:sp>
        <p:nvSpPr>
          <p:cNvPr id="6" name="TextBox 5"/>
          <p:cNvSpPr txBox="1"/>
          <p:nvPr/>
        </p:nvSpPr>
        <p:spPr>
          <a:xfrm>
            <a:off x="555622" y="5442237"/>
            <a:ext cx="8064896"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Diagnostic services in the Borders are continually improving to meet these standards.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49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060" y="476672"/>
            <a:ext cx="8183880" cy="648072"/>
          </a:xfrm>
        </p:spPr>
        <p:txBody>
          <a:bodyPr>
            <a:normAutofit/>
          </a:bodyPr>
          <a:lstStyle/>
          <a:p>
            <a:r>
              <a:rPr lang="en-GB" sz="3200" dirty="0" smtClean="0"/>
              <a:t>Impact of diagnosis</a:t>
            </a:r>
            <a:endParaRPr lang="en-GB" sz="3200" dirty="0"/>
          </a:p>
        </p:txBody>
      </p:sp>
      <p:sp>
        <p:nvSpPr>
          <p:cNvPr id="3" name="Rounded Rectangular Callout 2"/>
          <p:cNvSpPr/>
          <p:nvPr/>
        </p:nvSpPr>
        <p:spPr>
          <a:xfrm>
            <a:off x="580413" y="1204620"/>
            <a:ext cx="3744416" cy="2728436"/>
          </a:xfrm>
          <a:custGeom>
            <a:avLst/>
            <a:gdLst>
              <a:gd name="connsiteX0" fmla="*/ 0 w 3744416"/>
              <a:gd name="connsiteY0" fmla="*/ 359322 h 2155887"/>
              <a:gd name="connsiteX1" fmla="*/ 359322 w 3744416"/>
              <a:gd name="connsiteY1" fmla="*/ 0 h 2155887"/>
              <a:gd name="connsiteX2" fmla="*/ 624069 w 3744416"/>
              <a:gd name="connsiteY2" fmla="*/ 0 h 2155887"/>
              <a:gd name="connsiteX3" fmla="*/ 624069 w 3744416"/>
              <a:gd name="connsiteY3" fmla="*/ 0 h 2155887"/>
              <a:gd name="connsiteX4" fmla="*/ 1560173 w 3744416"/>
              <a:gd name="connsiteY4" fmla="*/ 0 h 2155887"/>
              <a:gd name="connsiteX5" fmla="*/ 3385094 w 3744416"/>
              <a:gd name="connsiteY5" fmla="*/ 0 h 2155887"/>
              <a:gd name="connsiteX6" fmla="*/ 3744416 w 3744416"/>
              <a:gd name="connsiteY6" fmla="*/ 359322 h 2155887"/>
              <a:gd name="connsiteX7" fmla="*/ 3744416 w 3744416"/>
              <a:gd name="connsiteY7" fmla="*/ 1257601 h 2155887"/>
              <a:gd name="connsiteX8" fmla="*/ 3744416 w 3744416"/>
              <a:gd name="connsiteY8" fmla="*/ 1257601 h 2155887"/>
              <a:gd name="connsiteX9" fmla="*/ 3744416 w 3744416"/>
              <a:gd name="connsiteY9" fmla="*/ 1796573 h 2155887"/>
              <a:gd name="connsiteX10" fmla="*/ 3744416 w 3744416"/>
              <a:gd name="connsiteY10" fmla="*/ 1796565 h 2155887"/>
              <a:gd name="connsiteX11" fmla="*/ 3385094 w 3744416"/>
              <a:gd name="connsiteY11" fmla="*/ 2155887 h 2155887"/>
              <a:gd name="connsiteX12" fmla="*/ 1560173 w 3744416"/>
              <a:gd name="connsiteY12" fmla="*/ 2155887 h 2155887"/>
              <a:gd name="connsiteX13" fmla="*/ 1251796 w 3744416"/>
              <a:gd name="connsiteY13" fmla="*/ 2870262 h 2155887"/>
              <a:gd name="connsiteX14" fmla="*/ 624069 w 3744416"/>
              <a:gd name="connsiteY14" fmla="*/ 2155887 h 2155887"/>
              <a:gd name="connsiteX15" fmla="*/ 359322 w 3744416"/>
              <a:gd name="connsiteY15" fmla="*/ 2155887 h 2155887"/>
              <a:gd name="connsiteX16" fmla="*/ 0 w 3744416"/>
              <a:gd name="connsiteY16" fmla="*/ 1796565 h 2155887"/>
              <a:gd name="connsiteX17" fmla="*/ 0 w 3744416"/>
              <a:gd name="connsiteY17" fmla="*/ 1796573 h 2155887"/>
              <a:gd name="connsiteX18" fmla="*/ 0 w 3744416"/>
              <a:gd name="connsiteY18" fmla="*/ 1257601 h 2155887"/>
              <a:gd name="connsiteX19" fmla="*/ 0 w 3744416"/>
              <a:gd name="connsiteY19" fmla="*/ 1257601 h 2155887"/>
              <a:gd name="connsiteX20" fmla="*/ 0 w 3744416"/>
              <a:gd name="connsiteY20" fmla="*/ 359322 h 2155887"/>
              <a:gd name="connsiteX0" fmla="*/ 0 w 3744416"/>
              <a:gd name="connsiteY0" fmla="*/ 359322 h 2870262"/>
              <a:gd name="connsiteX1" fmla="*/ 359322 w 3744416"/>
              <a:gd name="connsiteY1" fmla="*/ 0 h 2870262"/>
              <a:gd name="connsiteX2" fmla="*/ 624069 w 3744416"/>
              <a:gd name="connsiteY2" fmla="*/ 0 h 2870262"/>
              <a:gd name="connsiteX3" fmla="*/ 624069 w 3744416"/>
              <a:gd name="connsiteY3" fmla="*/ 0 h 2870262"/>
              <a:gd name="connsiteX4" fmla="*/ 1560173 w 3744416"/>
              <a:gd name="connsiteY4" fmla="*/ 0 h 2870262"/>
              <a:gd name="connsiteX5" fmla="*/ 3385094 w 3744416"/>
              <a:gd name="connsiteY5" fmla="*/ 0 h 2870262"/>
              <a:gd name="connsiteX6" fmla="*/ 3744416 w 3744416"/>
              <a:gd name="connsiteY6" fmla="*/ 359322 h 2870262"/>
              <a:gd name="connsiteX7" fmla="*/ 3744416 w 3744416"/>
              <a:gd name="connsiteY7" fmla="*/ 1257601 h 2870262"/>
              <a:gd name="connsiteX8" fmla="*/ 3744416 w 3744416"/>
              <a:gd name="connsiteY8" fmla="*/ 1257601 h 2870262"/>
              <a:gd name="connsiteX9" fmla="*/ 3744416 w 3744416"/>
              <a:gd name="connsiteY9" fmla="*/ 1796573 h 2870262"/>
              <a:gd name="connsiteX10" fmla="*/ 3744416 w 3744416"/>
              <a:gd name="connsiteY10" fmla="*/ 1796565 h 2870262"/>
              <a:gd name="connsiteX11" fmla="*/ 3385094 w 3744416"/>
              <a:gd name="connsiteY11" fmla="*/ 2155887 h 2870262"/>
              <a:gd name="connsiteX12" fmla="*/ 892515 w 3744416"/>
              <a:gd name="connsiteY12" fmla="*/ 2112344 h 2870262"/>
              <a:gd name="connsiteX13" fmla="*/ 1251796 w 3744416"/>
              <a:gd name="connsiteY13" fmla="*/ 2870262 h 2870262"/>
              <a:gd name="connsiteX14" fmla="*/ 624069 w 3744416"/>
              <a:gd name="connsiteY14" fmla="*/ 2155887 h 2870262"/>
              <a:gd name="connsiteX15" fmla="*/ 359322 w 3744416"/>
              <a:gd name="connsiteY15" fmla="*/ 2155887 h 2870262"/>
              <a:gd name="connsiteX16" fmla="*/ 0 w 3744416"/>
              <a:gd name="connsiteY16" fmla="*/ 1796565 h 2870262"/>
              <a:gd name="connsiteX17" fmla="*/ 0 w 3744416"/>
              <a:gd name="connsiteY17" fmla="*/ 1796573 h 2870262"/>
              <a:gd name="connsiteX18" fmla="*/ 0 w 3744416"/>
              <a:gd name="connsiteY18" fmla="*/ 1257601 h 2870262"/>
              <a:gd name="connsiteX19" fmla="*/ 0 w 3744416"/>
              <a:gd name="connsiteY19" fmla="*/ 1257601 h 2870262"/>
              <a:gd name="connsiteX20" fmla="*/ 0 w 3744416"/>
              <a:gd name="connsiteY20" fmla="*/ 359322 h 2870262"/>
              <a:gd name="connsiteX0" fmla="*/ 0 w 3744416"/>
              <a:gd name="connsiteY0" fmla="*/ 359322 h 2870262"/>
              <a:gd name="connsiteX1" fmla="*/ 359322 w 3744416"/>
              <a:gd name="connsiteY1" fmla="*/ 0 h 2870262"/>
              <a:gd name="connsiteX2" fmla="*/ 624069 w 3744416"/>
              <a:gd name="connsiteY2" fmla="*/ 0 h 2870262"/>
              <a:gd name="connsiteX3" fmla="*/ 624069 w 3744416"/>
              <a:gd name="connsiteY3" fmla="*/ 0 h 2870262"/>
              <a:gd name="connsiteX4" fmla="*/ 1560173 w 3744416"/>
              <a:gd name="connsiteY4" fmla="*/ 0 h 2870262"/>
              <a:gd name="connsiteX5" fmla="*/ 3385094 w 3744416"/>
              <a:gd name="connsiteY5" fmla="*/ 0 h 2870262"/>
              <a:gd name="connsiteX6" fmla="*/ 3744416 w 3744416"/>
              <a:gd name="connsiteY6" fmla="*/ 359322 h 2870262"/>
              <a:gd name="connsiteX7" fmla="*/ 3744416 w 3744416"/>
              <a:gd name="connsiteY7" fmla="*/ 1257601 h 2870262"/>
              <a:gd name="connsiteX8" fmla="*/ 3744416 w 3744416"/>
              <a:gd name="connsiteY8" fmla="*/ 1257601 h 2870262"/>
              <a:gd name="connsiteX9" fmla="*/ 3744416 w 3744416"/>
              <a:gd name="connsiteY9" fmla="*/ 1796573 h 2870262"/>
              <a:gd name="connsiteX10" fmla="*/ 3744416 w 3744416"/>
              <a:gd name="connsiteY10" fmla="*/ 1796565 h 2870262"/>
              <a:gd name="connsiteX11" fmla="*/ 3385094 w 3744416"/>
              <a:gd name="connsiteY11" fmla="*/ 2155887 h 2870262"/>
              <a:gd name="connsiteX12" fmla="*/ 892515 w 3744416"/>
              <a:gd name="connsiteY12" fmla="*/ 2184916 h 2870262"/>
              <a:gd name="connsiteX13" fmla="*/ 1251796 w 3744416"/>
              <a:gd name="connsiteY13" fmla="*/ 2870262 h 2870262"/>
              <a:gd name="connsiteX14" fmla="*/ 624069 w 3744416"/>
              <a:gd name="connsiteY14" fmla="*/ 2155887 h 2870262"/>
              <a:gd name="connsiteX15" fmla="*/ 359322 w 3744416"/>
              <a:gd name="connsiteY15" fmla="*/ 2155887 h 2870262"/>
              <a:gd name="connsiteX16" fmla="*/ 0 w 3744416"/>
              <a:gd name="connsiteY16" fmla="*/ 1796565 h 2870262"/>
              <a:gd name="connsiteX17" fmla="*/ 0 w 3744416"/>
              <a:gd name="connsiteY17" fmla="*/ 1796573 h 2870262"/>
              <a:gd name="connsiteX18" fmla="*/ 0 w 3744416"/>
              <a:gd name="connsiteY18" fmla="*/ 1257601 h 2870262"/>
              <a:gd name="connsiteX19" fmla="*/ 0 w 3744416"/>
              <a:gd name="connsiteY19" fmla="*/ 1257601 h 2870262"/>
              <a:gd name="connsiteX20" fmla="*/ 0 w 3744416"/>
              <a:gd name="connsiteY20" fmla="*/ 359322 h 28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4416" h="2870262">
                <a:moveTo>
                  <a:pt x="0" y="359322"/>
                </a:moveTo>
                <a:cubicBezTo>
                  <a:pt x="0" y="160874"/>
                  <a:pt x="160874" y="0"/>
                  <a:pt x="359322" y="0"/>
                </a:cubicBezTo>
                <a:lnTo>
                  <a:pt x="624069" y="0"/>
                </a:lnTo>
                <a:lnTo>
                  <a:pt x="624069" y="0"/>
                </a:lnTo>
                <a:lnTo>
                  <a:pt x="1560173" y="0"/>
                </a:lnTo>
                <a:lnTo>
                  <a:pt x="3385094" y="0"/>
                </a:lnTo>
                <a:cubicBezTo>
                  <a:pt x="3583542" y="0"/>
                  <a:pt x="3744416" y="160874"/>
                  <a:pt x="3744416" y="359322"/>
                </a:cubicBezTo>
                <a:lnTo>
                  <a:pt x="3744416" y="1257601"/>
                </a:lnTo>
                <a:lnTo>
                  <a:pt x="3744416" y="1257601"/>
                </a:lnTo>
                <a:lnTo>
                  <a:pt x="3744416" y="1796573"/>
                </a:lnTo>
                <a:lnTo>
                  <a:pt x="3744416" y="1796565"/>
                </a:lnTo>
                <a:cubicBezTo>
                  <a:pt x="3744416" y="1995013"/>
                  <a:pt x="3583542" y="2155887"/>
                  <a:pt x="3385094" y="2155887"/>
                </a:cubicBezTo>
                <a:lnTo>
                  <a:pt x="892515" y="2184916"/>
                </a:lnTo>
                <a:lnTo>
                  <a:pt x="1251796" y="2870262"/>
                </a:lnTo>
                <a:lnTo>
                  <a:pt x="624069" y="2155887"/>
                </a:lnTo>
                <a:lnTo>
                  <a:pt x="359322" y="2155887"/>
                </a:lnTo>
                <a:cubicBezTo>
                  <a:pt x="160874" y="2155887"/>
                  <a:pt x="0" y="1995013"/>
                  <a:pt x="0" y="1796565"/>
                </a:cubicBezTo>
                <a:lnTo>
                  <a:pt x="0" y="1796573"/>
                </a:lnTo>
                <a:lnTo>
                  <a:pt x="0" y="1257601"/>
                </a:lnTo>
                <a:lnTo>
                  <a:pt x="0" y="1257601"/>
                </a:lnTo>
                <a:lnTo>
                  <a:pt x="0" y="359322"/>
                </a:lnTo>
                <a:close/>
              </a:path>
            </a:pathLst>
          </a:custGeom>
          <a:solidFill>
            <a:schemeClr val="accent2">
              <a:lumMod val="60000"/>
              <a:lumOff val="40000"/>
            </a:schemeClr>
          </a:solid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dirty="0" smtClean="0">
                <a:solidFill>
                  <a:schemeClr val="bg2">
                    <a:lumMod val="25000"/>
                  </a:schemeClr>
                </a:solidFill>
                <a:latin typeface="Arial" panose="020B0604020202020204" pitchFamily="34" charset="0"/>
                <a:cs typeface="Arial" panose="020B0604020202020204" pitchFamily="34" charset="0"/>
              </a:rPr>
              <a:t>I was so </a:t>
            </a:r>
            <a:r>
              <a:rPr lang="en-GB" sz="1300" dirty="0">
                <a:solidFill>
                  <a:schemeClr val="bg2">
                    <a:lumMod val="25000"/>
                  </a:schemeClr>
                </a:solidFill>
                <a:latin typeface="Arial" panose="020B0604020202020204" pitchFamily="34" charset="0"/>
                <a:cs typeface="Arial" panose="020B0604020202020204" pitchFamily="34" charset="0"/>
              </a:rPr>
              <a:t>pleased to have </a:t>
            </a:r>
            <a:r>
              <a:rPr lang="en-GB" sz="1300" dirty="0" smtClean="0">
                <a:solidFill>
                  <a:schemeClr val="bg2">
                    <a:lumMod val="25000"/>
                  </a:schemeClr>
                </a:solidFill>
                <a:latin typeface="Arial" panose="020B0604020202020204" pitchFamily="34" charset="0"/>
                <a:cs typeface="Arial" panose="020B0604020202020204" pitchFamily="34" charset="0"/>
              </a:rPr>
              <a:t>the explanation </a:t>
            </a:r>
            <a:r>
              <a:rPr lang="en-GB" sz="1300" dirty="0">
                <a:solidFill>
                  <a:schemeClr val="bg2">
                    <a:lumMod val="25000"/>
                  </a:schemeClr>
                </a:solidFill>
                <a:latin typeface="Arial" panose="020B0604020202020204" pitchFamily="34" charset="0"/>
                <a:cs typeface="Arial" panose="020B0604020202020204" pitchFamily="34" charset="0"/>
              </a:rPr>
              <a:t>for all the difficulties I </a:t>
            </a:r>
            <a:r>
              <a:rPr lang="en-GB" sz="1300" dirty="0" smtClean="0">
                <a:solidFill>
                  <a:schemeClr val="bg2">
                    <a:lumMod val="25000"/>
                  </a:schemeClr>
                </a:solidFill>
                <a:latin typeface="Arial" panose="020B0604020202020204" pitchFamily="34" charset="0"/>
                <a:cs typeface="Arial" panose="020B0604020202020204" pitchFamily="34" charset="0"/>
              </a:rPr>
              <a:t>had experienced </a:t>
            </a:r>
            <a:r>
              <a:rPr lang="en-GB" sz="1300" dirty="0">
                <a:solidFill>
                  <a:schemeClr val="bg2">
                    <a:lumMod val="25000"/>
                  </a:schemeClr>
                </a:solidFill>
                <a:latin typeface="Arial" panose="020B0604020202020204" pitchFamily="34" charset="0"/>
                <a:cs typeface="Arial" panose="020B0604020202020204" pitchFamily="34" charset="0"/>
              </a:rPr>
              <a:t>up to this point. I had found the reason for </a:t>
            </a:r>
            <a:r>
              <a:rPr lang="en-GB" sz="1300" dirty="0" smtClean="0">
                <a:solidFill>
                  <a:schemeClr val="bg2">
                    <a:lumMod val="25000"/>
                  </a:schemeClr>
                </a:solidFill>
                <a:latin typeface="Arial" panose="020B0604020202020204" pitchFamily="34" charset="0"/>
                <a:cs typeface="Arial" panose="020B0604020202020204" pitchFamily="34" charset="0"/>
              </a:rPr>
              <a:t>the things </a:t>
            </a:r>
            <a:r>
              <a:rPr lang="en-GB" sz="1300" dirty="0">
                <a:solidFill>
                  <a:schemeClr val="bg2">
                    <a:lumMod val="25000"/>
                  </a:schemeClr>
                </a:solidFill>
                <a:latin typeface="Arial" panose="020B0604020202020204" pitchFamily="34" charset="0"/>
                <a:cs typeface="Arial" panose="020B0604020202020204" pitchFamily="34" charset="0"/>
              </a:rPr>
              <a:t>I struggled with and it made sense of my life, as well </a:t>
            </a:r>
            <a:r>
              <a:rPr lang="en-GB" sz="1300" dirty="0" smtClean="0">
                <a:solidFill>
                  <a:schemeClr val="bg2">
                    <a:lumMod val="25000"/>
                  </a:schemeClr>
                </a:solidFill>
                <a:latin typeface="Arial" panose="020B0604020202020204" pitchFamily="34" charset="0"/>
                <a:cs typeface="Arial" panose="020B0604020202020204" pitchFamily="34" charset="0"/>
              </a:rPr>
              <a:t>as changing </a:t>
            </a:r>
            <a:r>
              <a:rPr lang="en-GB" sz="1300" dirty="0">
                <a:solidFill>
                  <a:schemeClr val="bg2">
                    <a:lumMod val="25000"/>
                  </a:schemeClr>
                </a:solidFill>
                <a:latin typeface="Arial" panose="020B0604020202020204" pitchFamily="34" charset="0"/>
                <a:cs typeface="Arial" panose="020B0604020202020204" pitchFamily="34" charset="0"/>
              </a:rPr>
              <a:t>how I saw myself, so I was able to be more confident </a:t>
            </a:r>
            <a:r>
              <a:rPr lang="en-GB" sz="1300" dirty="0" smtClean="0">
                <a:solidFill>
                  <a:schemeClr val="bg2">
                    <a:lumMod val="25000"/>
                  </a:schemeClr>
                </a:solidFill>
                <a:latin typeface="Arial" panose="020B0604020202020204" pitchFamily="34" charset="0"/>
                <a:cs typeface="Arial" panose="020B0604020202020204" pitchFamily="34" charset="0"/>
              </a:rPr>
              <a:t>in my </a:t>
            </a:r>
            <a:r>
              <a:rPr lang="en-GB" sz="1300" dirty="0">
                <a:solidFill>
                  <a:schemeClr val="bg2">
                    <a:lumMod val="25000"/>
                  </a:schemeClr>
                </a:solidFill>
                <a:latin typeface="Arial" panose="020B0604020202020204" pitchFamily="34" charset="0"/>
                <a:cs typeface="Arial" panose="020B0604020202020204" pitchFamily="34" charset="0"/>
              </a:rPr>
              <a:t>position as a person with Asperger </a:t>
            </a:r>
            <a:r>
              <a:rPr lang="en-GB" sz="1300" dirty="0" smtClean="0">
                <a:solidFill>
                  <a:schemeClr val="bg2">
                    <a:lumMod val="25000"/>
                  </a:schemeClr>
                </a:solidFill>
                <a:latin typeface="Arial" panose="020B0604020202020204" pitchFamily="34" charset="0"/>
                <a:cs typeface="Arial" panose="020B0604020202020204" pitchFamily="34" charset="0"/>
              </a:rPr>
              <a:t>Syndrome</a:t>
            </a:r>
            <a:r>
              <a:rPr lang="en-GB" sz="1300" dirty="0">
                <a:solidFill>
                  <a:schemeClr val="bg2">
                    <a:lumMod val="25000"/>
                  </a:schemeClr>
                </a:solidFill>
                <a:latin typeface="Arial" panose="020B0604020202020204" pitchFamily="34" charset="0"/>
                <a:cs typeface="Arial" panose="020B0604020202020204" pitchFamily="34" charset="0"/>
              </a:rPr>
              <a:t>. I was no </a:t>
            </a:r>
            <a:r>
              <a:rPr lang="en-GB" sz="1300" dirty="0" smtClean="0">
                <a:solidFill>
                  <a:schemeClr val="bg2">
                    <a:lumMod val="25000"/>
                  </a:schemeClr>
                </a:solidFill>
                <a:latin typeface="Arial" panose="020B0604020202020204" pitchFamily="34" charset="0"/>
                <a:cs typeface="Arial" panose="020B0604020202020204" pitchFamily="34" charset="0"/>
              </a:rPr>
              <a:t>longer someone </a:t>
            </a:r>
            <a:r>
              <a:rPr lang="en-GB" sz="1300" dirty="0">
                <a:solidFill>
                  <a:schemeClr val="bg2">
                    <a:lumMod val="25000"/>
                  </a:schemeClr>
                </a:solidFill>
                <a:latin typeface="Arial" panose="020B0604020202020204" pitchFamily="34" charset="0"/>
                <a:cs typeface="Arial" panose="020B0604020202020204" pitchFamily="34" charset="0"/>
              </a:rPr>
              <a:t>who was awkward or stubborn</a:t>
            </a:r>
            <a:r>
              <a:rPr lang="en-GB" sz="1300" dirty="0" smtClean="0">
                <a:solidFill>
                  <a:schemeClr val="bg2">
                    <a:lumMod val="25000"/>
                  </a:schemeClr>
                </a:solidFill>
                <a:latin typeface="Arial" panose="020B0604020202020204" pitchFamily="34" charset="0"/>
                <a:cs typeface="Arial" panose="020B0604020202020204" pitchFamily="34" charset="0"/>
              </a:rPr>
              <a:t>.</a:t>
            </a:r>
          </a:p>
          <a:p>
            <a:pPr algn="ctr"/>
            <a:r>
              <a:rPr lang="en-GB" sz="1050" dirty="0">
                <a:solidFill>
                  <a:schemeClr val="bg2">
                    <a:lumMod val="25000"/>
                  </a:schemeClr>
                </a:solidFill>
                <a:latin typeface="Arial" panose="020B0604020202020204" pitchFamily="34" charset="0"/>
                <a:cs typeface="Arial" panose="020B0604020202020204" pitchFamily="34" charset="0"/>
              </a:rPr>
              <a:t>Asdinfowales.co.uk, Autism: A guide for adults following diagnosis</a:t>
            </a:r>
          </a:p>
        </p:txBody>
      </p:sp>
      <p:sp>
        <p:nvSpPr>
          <p:cNvPr id="4" name="TextBox 3"/>
          <p:cNvSpPr txBox="1"/>
          <p:nvPr/>
        </p:nvSpPr>
        <p:spPr>
          <a:xfrm>
            <a:off x="4324828" y="4293096"/>
            <a:ext cx="4096297" cy="1384995"/>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People react to a diagnosis of Autism for themselves, or their child, in many different ways.  Some might feel relief or hope, others grief, fear or anxiety.</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All feelings are valid, and to be respected.</a:t>
            </a:r>
            <a:endParaRPr lang="en-GB" sz="1400" dirty="0">
              <a:latin typeface="Arial" panose="020B0604020202020204" pitchFamily="34" charset="0"/>
              <a:cs typeface="Arial" panose="020B0604020202020204" pitchFamily="34" charset="0"/>
            </a:endParaRPr>
          </a:p>
        </p:txBody>
      </p:sp>
      <p:sp>
        <p:nvSpPr>
          <p:cNvPr id="6" name="Rounded Rectangular Callout 5"/>
          <p:cNvSpPr/>
          <p:nvPr/>
        </p:nvSpPr>
        <p:spPr>
          <a:xfrm>
            <a:off x="4932040" y="1204620"/>
            <a:ext cx="3384376" cy="1435131"/>
          </a:xfrm>
          <a:prstGeom prst="wedgeRoundRectCallout">
            <a:avLst>
              <a:gd name="adj1" fmla="val -58573"/>
              <a:gd name="adj2" fmla="val -57851"/>
              <a:gd name="adj3" fmla="val 16667"/>
            </a:avLst>
          </a:prstGeom>
          <a:solidFill>
            <a:schemeClr val="accent6">
              <a:lumMod val="50000"/>
            </a:schemeClr>
          </a:solidFill>
          <a:ln w="222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At first I was really angry, and I hated it.  I didn’t want to be different or disabled.  I wanted to be normal.</a:t>
            </a:r>
          </a:p>
          <a:p>
            <a:pPr algn="ctr"/>
            <a:r>
              <a:rPr lang="en-GB" sz="1000" dirty="0" smtClean="0"/>
              <a:t>Autistic teen, Borders.</a:t>
            </a:r>
            <a:endParaRPr lang="en-GB" sz="1000" dirty="0"/>
          </a:p>
        </p:txBody>
      </p:sp>
      <p:sp>
        <p:nvSpPr>
          <p:cNvPr id="7" name="Rounded Rectangular Callout 6"/>
          <p:cNvSpPr/>
          <p:nvPr/>
        </p:nvSpPr>
        <p:spPr>
          <a:xfrm>
            <a:off x="4572000" y="2780928"/>
            <a:ext cx="3384376" cy="1296144"/>
          </a:xfrm>
          <a:prstGeom prst="wedgeRoundRectCallout">
            <a:avLst>
              <a:gd name="adj1" fmla="val 61080"/>
              <a:gd name="adj2" fmla="val 54661"/>
              <a:gd name="adj3" fmla="val 16667"/>
            </a:avLst>
          </a:prstGeom>
          <a:solidFill>
            <a:schemeClr val="accent2">
              <a:lumMod val="60000"/>
              <a:lumOff val="40000"/>
            </a:schemeClr>
          </a:solid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 </a:t>
            </a:r>
            <a:r>
              <a:rPr lang="en-GB" i="1" dirty="0" smtClean="0">
                <a:solidFill>
                  <a:schemeClr val="tx1"/>
                </a:solidFill>
                <a:latin typeface="Calibri" panose="020F0502020204030204" pitchFamily="34" charset="0"/>
              </a:rPr>
              <a:t>It meant </a:t>
            </a:r>
            <a:r>
              <a:rPr lang="en-GB" i="1" dirty="0">
                <a:solidFill>
                  <a:schemeClr val="tx1"/>
                </a:solidFill>
                <a:latin typeface="Calibri" panose="020F0502020204030204" pitchFamily="34" charset="0"/>
              </a:rPr>
              <a:t>I could start to live and get the best out of life for my son</a:t>
            </a:r>
            <a:r>
              <a:rPr lang="en-GB" i="1" dirty="0" smtClean="0">
                <a:solidFill>
                  <a:schemeClr val="tx1"/>
                </a:solidFill>
              </a:rPr>
              <a:t>.</a:t>
            </a:r>
          </a:p>
          <a:p>
            <a:pPr algn="ctr"/>
            <a:r>
              <a:rPr lang="en-GB" sz="900" dirty="0">
                <a:solidFill>
                  <a:schemeClr val="tx1"/>
                </a:solidFill>
                <a:latin typeface="Arial" panose="020B0604020202020204" pitchFamily="34" charset="0"/>
                <a:cs typeface="Arial" panose="020B0604020202020204" pitchFamily="34" charset="0"/>
              </a:rPr>
              <a:t>Asdinfowales.co.uk, Autism: A </a:t>
            </a:r>
            <a:r>
              <a:rPr lang="en-GB" sz="900" dirty="0" smtClean="0">
                <a:solidFill>
                  <a:schemeClr val="tx1"/>
                </a:solidFill>
                <a:latin typeface="Arial" panose="020B0604020202020204" pitchFamily="34" charset="0"/>
                <a:cs typeface="Arial" panose="020B0604020202020204" pitchFamily="34" charset="0"/>
              </a:rPr>
              <a:t>Guide for </a:t>
            </a:r>
            <a:r>
              <a:rPr lang="en-GB" sz="900" dirty="0">
                <a:solidFill>
                  <a:schemeClr val="tx1"/>
                </a:solidFill>
                <a:latin typeface="Arial" panose="020B0604020202020204" pitchFamily="34" charset="0"/>
                <a:cs typeface="Arial" panose="020B0604020202020204" pitchFamily="34" charset="0"/>
              </a:rPr>
              <a:t>Parents </a:t>
            </a:r>
            <a:r>
              <a:rPr lang="en-GB" sz="900" dirty="0" smtClean="0">
                <a:solidFill>
                  <a:schemeClr val="tx1"/>
                </a:solidFill>
                <a:latin typeface="Arial" panose="020B0604020202020204" pitchFamily="34" charset="0"/>
                <a:cs typeface="Arial" panose="020B0604020202020204" pitchFamily="34" charset="0"/>
              </a:rPr>
              <a:t>and Carers Following Diagnosis </a:t>
            </a:r>
            <a:endParaRPr lang="en-GB" sz="900" dirty="0">
              <a:solidFill>
                <a:schemeClr val="tx1"/>
              </a:solidFill>
            </a:endParaRPr>
          </a:p>
        </p:txBody>
      </p:sp>
      <p:sp>
        <p:nvSpPr>
          <p:cNvPr id="8" name="Oval Callout 7"/>
          <p:cNvSpPr/>
          <p:nvPr/>
        </p:nvSpPr>
        <p:spPr>
          <a:xfrm>
            <a:off x="636847" y="3933056"/>
            <a:ext cx="3631547" cy="1898322"/>
          </a:xfrm>
          <a:prstGeom prst="wedgeEllipseCallout">
            <a:avLst>
              <a:gd name="adj1" fmla="val -52723"/>
              <a:gd name="adj2" fmla="val 47648"/>
            </a:avLst>
          </a:prstGeom>
          <a:solidFill>
            <a:schemeClr val="accent6">
              <a:lumMod val="50000"/>
            </a:schemeClr>
          </a:solidFill>
          <a:ln w="222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sz="1200" b="1" dirty="0" smtClean="0">
                <a:solidFill>
                  <a:schemeClr val="bg1"/>
                </a:solidFill>
              </a:rPr>
              <a:t>I was really scared.  I didn’t know whether I would cope, and wondered what I’d done wrong.  I still worry for her future, and what she’ll do when I’m no longer around.</a:t>
            </a:r>
          </a:p>
          <a:p>
            <a:pPr algn="ctr"/>
            <a:r>
              <a:rPr lang="en-GB" sz="1100" dirty="0" smtClean="0">
                <a:solidFill>
                  <a:schemeClr val="bg1"/>
                </a:solidFill>
              </a:rPr>
              <a:t>Parent, Borders</a:t>
            </a:r>
            <a:endParaRPr lang="en-GB" sz="1100" dirty="0">
              <a:solidFill>
                <a:schemeClr val="bg1"/>
              </a:solidFill>
            </a:endParaRPr>
          </a:p>
        </p:txBody>
      </p:sp>
    </p:spTree>
    <p:extLst>
      <p:ext uri="{BB962C8B-B14F-4D97-AF65-F5344CB8AC3E}">
        <p14:creationId xmlns:p14="http://schemas.microsoft.com/office/powerpoint/2010/main" val="37923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257" y="2021849"/>
            <a:ext cx="4158845" cy="2859206"/>
          </a:xfrm>
          <a:prstGeom prst="rect">
            <a:avLst/>
          </a:prstGeom>
        </p:spPr>
      </p:pic>
      <p:sp>
        <p:nvSpPr>
          <p:cNvPr id="2" name="TextBox 1"/>
          <p:cNvSpPr txBox="1"/>
          <p:nvPr/>
        </p:nvSpPr>
        <p:spPr>
          <a:xfrm>
            <a:off x="467544" y="457086"/>
            <a:ext cx="7848872"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We’re going to finish by looking at something that’s often forgotten:  the impact on the wider family.  Click on to see some of the ways this family can find things difficult.</a:t>
            </a:r>
            <a:endParaRPr lang="en-GB" sz="1400" dirty="0">
              <a:latin typeface="Arial" panose="020B0604020202020204" pitchFamily="34" charset="0"/>
              <a:cs typeface="Arial" panose="020B0604020202020204" pitchFamily="34" charset="0"/>
            </a:endParaRPr>
          </a:p>
        </p:txBody>
      </p:sp>
      <p:cxnSp>
        <p:nvCxnSpPr>
          <p:cNvPr id="4" name="Straight Arrow Connector 3"/>
          <p:cNvCxnSpPr>
            <a:stCxn id="18" idx="3"/>
          </p:cNvCxnSpPr>
          <p:nvPr/>
        </p:nvCxnSpPr>
        <p:spPr>
          <a:xfrm>
            <a:off x="1979712" y="2155976"/>
            <a:ext cx="684131" cy="448713"/>
          </a:xfrm>
          <a:prstGeom prst="straightConnector1">
            <a:avLst/>
          </a:prstGeom>
          <a:ln w="412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1" idx="3"/>
          </p:cNvCxnSpPr>
          <p:nvPr/>
        </p:nvCxnSpPr>
        <p:spPr>
          <a:xfrm>
            <a:off x="2085954" y="3713044"/>
            <a:ext cx="1549942" cy="138959"/>
          </a:xfrm>
          <a:prstGeom prst="straightConnector1">
            <a:avLst/>
          </a:prstGeom>
          <a:ln w="412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372200" y="3240669"/>
            <a:ext cx="844422" cy="19867"/>
          </a:xfrm>
          <a:prstGeom prst="straightConnector1">
            <a:avLst/>
          </a:prstGeom>
          <a:ln w="412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202219" y="1798113"/>
            <a:ext cx="935365" cy="718809"/>
          </a:xfrm>
          <a:prstGeom prst="straightConnector1">
            <a:avLst/>
          </a:prstGeom>
          <a:ln w="412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2"/>
          </p:cNvCxnSpPr>
          <p:nvPr/>
        </p:nvCxnSpPr>
        <p:spPr>
          <a:xfrm>
            <a:off x="3995936" y="1852571"/>
            <a:ext cx="160886" cy="530110"/>
          </a:xfrm>
          <a:prstGeom prst="straightConnector1">
            <a:avLst/>
          </a:prstGeom>
          <a:ln w="412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7544" y="1517339"/>
            <a:ext cx="1512168" cy="1277273"/>
          </a:xfrm>
          <a:prstGeom prst="rect">
            <a:avLst/>
          </a:prstGeom>
          <a:noFill/>
          <a:ln>
            <a:solidFill>
              <a:schemeClr val="accent2">
                <a:lumMod val="50000"/>
              </a:schemeClr>
            </a:solidFill>
          </a:ln>
        </p:spPr>
        <p:txBody>
          <a:bodyPr wrap="square" rtlCol="0">
            <a:spAutoFit/>
          </a:bodyPr>
          <a:lstStyle/>
          <a:p>
            <a:r>
              <a:rPr lang="en-GB" sz="1100" dirty="0" smtClean="0">
                <a:latin typeface="Arial" panose="020B0604020202020204" pitchFamily="34" charset="0"/>
                <a:cs typeface="Arial" panose="020B0604020202020204" pitchFamily="34" charset="0"/>
              </a:rPr>
              <a:t>Aunts and Uncles:</a:t>
            </a:r>
          </a:p>
          <a:p>
            <a:r>
              <a:rPr lang="en-GB" sz="1100" dirty="0" smtClean="0">
                <a:latin typeface="Arial" panose="020B0604020202020204" pitchFamily="34" charset="0"/>
                <a:cs typeface="Arial" panose="020B0604020202020204" pitchFamily="34" charset="0"/>
              </a:rPr>
              <a:t>I don’t believe that he really has a problem!  My sister just needs to get her act together and be firmer with him.</a:t>
            </a:r>
            <a:endParaRPr lang="en-GB" sz="1100" dirty="0">
              <a:latin typeface="Arial" panose="020B0604020202020204" pitchFamily="34" charset="0"/>
              <a:cs typeface="Arial" panose="020B0604020202020204" pitchFamily="34" charset="0"/>
            </a:endParaRPr>
          </a:p>
        </p:txBody>
      </p:sp>
      <p:sp>
        <p:nvSpPr>
          <p:cNvPr id="19" name="TextBox 18"/>
          <p:cNvSpPr txBox="1"/>
          <p:nvPr/>
        </p:nvSpPr>
        <p:spPr>
          <a:xfrm>
            <a:off x="7216621" y="2192944"/>
            <a:ext cx="1459835" cy="2462213"/>
          </a:xfrm>
          <a:prstGeom prst="rect">
            <a:avLst/>
          </a:prstGeom>
          <a:noFill/>
          <a:ln>
            <a:solidFill>
              <a:schemeClr val="accent2">
                <a:lumMod val="50000"/>
              </a:schemeClr>
            </a:solidFill>
          </a:ln>
        </p:spPr>
        <p:txBody>
          <a:bodyPr wrap="square" rtlCol="0">
            <a:spAutoFit/>
          </a:bodyPr>
          <a:lstStyle/>
          <a:p>
            <a:r>
              <a:rPr lang="en-GB" sz="1100" dirty="0" smtClean="0">
                <a:latin typeface="Arial" panose="020B0604020202020204" pitchFamily="34" charset="0"/>
                <a:cs typeface="Arial" panose="020B0604020202020204" pitchFamily="34" charset="0"/>
              </a:rPr>
              <a:t>Siblings:</a:t>
            </a:r>
          </a:p>
          <a:p>
            <a:r>
              <a:rPr lang="en-GB" sz="1100" dirty="0" smtClean="0">
                <a:latin typeface="Arial" panose="020B0604020202020204" pitchFamily="34" charset="0"/>
                <a:cs typeface="Arial" panose="020B0604020202020204" pitchFamily="34" charset="0"/>
              </a:rPr>
              <a:t>Sometimes it feels like mum and dad don’t have time for me anymore, and we don’t do the things I enjoy.  It’s hard to get peace and quiet for homework, so I sometimes fall behind, and the teachers don’t understand</a:t>
            </a:r>
            <a:endParaRPr lang="en-GB" sz="1100" dirty="0">
              <a:latin typeface="Arial" panose="020B0604020202020204" pitchFamily="34" charset="0"/>
              <a:cs typeface="Arial" panose="020B0604020202020204" pitchFamily="34" charset="0"/>
            </a:endParaRPr>
          </a:p>
        </p:txBody>
      </p:sp>
      <p:sp>
        <p:nvSpPr>
          <p:cNvPr id="21" name="TextBox 20"/>
          <p:cNvSpPr txBox="1"/>
          <p:nvPr/>
        </p:nvSpPr>
        <p:spPr>
          <a:xfrm>
            <a:off x="501778" y="3159046"/>
            <a:ext cx="1584176" cy="1107996"/>
          </a:xfrm>
          <a:prstGeom prst="rect">
            <a:avLst/>
          </a:prstGeom>
          <a:noFill/>
          <a:ln>
            <a:solidFill>
              <a:schemeClr val="accent2">
                <a:lumMod val="50000"/>
              </a:schemeClr>
            </a:solidFill>
          </a:ln>
        </p:spPr>
        <p:txBody>
          <a:bodyPr wrap="square" rtlCol="0">
            <a:spAutoFit/>
          </a:bodyPr>
          <a:lstStyle/>
          <a:p>
            <a:r>
              <a:rPr lang="en-GB" sz="1100" dirty="0" smtClean="0">
                <a:latin typeface="Arial" panose="020B0604020202020204" pitchFamily="34" charset="0"/>
                <a:cs typeface="Arial" panose="020B0604020202020204" pitchFamily="34" charset="0"/>
              </a:rPr>
              <a:t>Cousins:</a:t>
            </a:r>
          </a:p>
          <a:p>
            <a:r>
              <a:rPr lang="en-GB" sz="1100" dirty="0" smtClean="0">
                <a:latin typeface="Arial" panose="020B0604020202020204" pitchFamily="34" charset="0"/>
                <a:cs typeface="Arial" panose="020B0604020202020204" pitchFamily="34" charset="0"/>
              </a:rPr>
              <a:t>It’s a pain!  We don’t get to see our other cousins much, because everything has to be planned out. </a:t>
            </a:r>
            <a:endParaRPr lang="en-GB" sz="1100" dirty="0">
              <a:latin typeface="Arial" panose="020B0604020202020204" pitchFamily="34" charset="0"/>
              <a:cs typeface="Arial" panose="020B0604020202020204" pitchFamily="34" charset="0"/>
            </a:endParaRPr>
          </a:p>
        </p:txBody>
      </p:sp>
      <p:sp>
        <p:nvSpPr>
          <p:cNvPr id="24" name="TextBox 23"/>
          <p:cNvSpPr txBox="1"/>
          <p:nvPr/>
        </p:nvSpPr>
        <p:spPr>
          <a:xfrm>
            <a:off x="6156176" y="1083130"/>
            <a:ext cx="2376264" cy="938719"/>
          </a:xfrm>
          <a:prstGeom prst="rect">
            <a:avLst/>
          </a:prstGeom>
          <a:noFill/>
          <a:ln>
            <a:solidFill>
              <a:schemeClr val="accent2">
                <a:lumMod val="50000"/>
              </a:schemeClr>
            </a:solidFill>
          </a:ln>
        </p:spPr>
        <p:txBody>
          <a:bodyPr wrap="square" rtlCol="0">
            <a:spAutoFit/>
          </a:bodyPr>
          <a:lstStyle/>
          <a:p>
            <a:r>
              <a:rPr lang="en-GB" sz="1100" dirty="0" smtClean="0">
                <a:latin typeface="Arial" panose="020B0604020202020204" pitchFamily="34" charset="0"/>
                <a:cs typeface="Arial" panose="020B0604020202020204" pitchFamily="34" charset="0"/>
              </a:rPr>
              <a:t>Grandparents:</a:t>
            </a:r>
          </a:p>
          <a:p>
            <a:r>
              <a:rPr lang="en-GB" sz="1100" dirty="0" smtClean="0">
                <a:latin typeface="Arial" panose="020B0604020202020204" pitchFamily="34" charset="0"/>
                <a:cs typeface="Arial" panose="020B0604020202020204" pitchFamily="34" charset="0"/>
              </a:rPr>
              <a:t>We don’t feel confident that we know how to look after him properly.  I wish we could help more, but we don’t know how.</a:t>
            </a:r>
            <a:endParaRPr lang="en-GB" sz="1100" dirty="0">
              <a:latin typeface="Arial" panose="020B0604020202020204" pitchFamily="34" charset="0"/>
              <a:cs typeface="Arial" panose="020B0604020202020204" pitchFamily="34" charset="0"/>
            </a:endParaRPr>
          </a:p>
        </p:txBody>
      </p:sp>
      <p:sp>
        <p:nvSpPr>
          <p:cNvPr id="25" name="TextBox 24"/>
          <p:cNvSpPr txBox="1"/>
          <p:nvPr/>
        </p:nvSpPr>
        <p:spPr>
          <a:xfrm>
            <a:off x="2051720" y="1083130"/>
            <a:ext cx="3888432" cy="769441"/>
          </a:xfrm>
          <a:prstGeom prst="rect">
            <a:avLst/>
          </a:prstGeom>
          <a:noFill/>
          <a:ln>
            <a:solidFill>
              <a:schemeClr val="accent2">
                <a:lumMod val="50000"/>
              </a:schemeClr>
            </a:solidFill>
          </a:ln>
        </p:spPr>
        <p:txBody>
          <a:bodyPr wrap="square" rtlCol="0">
            <a:spAutoFit/>
          </a:bodyPr>
          <a:lstStyle/>
          <a:p>
            <a:r>
              <a:rPr lang="en-GB" sz="1100" dirty="0" smtClean="0">
                <a:latin typeface="Arial" panose="020B0604020202020204" pitchFamily="34" charset="0"/>
                <a:cs typeface="Arial" panose="020B0604020202020204" pitchFamily="34" charset="0"/>
              </a:rPr>
              <a:t>Mum and dad:</a:t>
            </a:r>
          </a:p>
          <a:p>
            <a:r>
              <a:rPr lang="en-GB" sz="1100" dirty="0" smtClean="0">
                <a:latin typeface="Arial" panose="020B0604020202020204" pitchFamily="34" charset="0"/>
                <a:cs typeface="Arial" panose="020B0604020202020204" pitchFamily="34" charset="0"/>
              </a:rPr>
              <a:t>We feel stressed all the time, trying to please everyone.  It can be difficult at work, cos we have to take so much time off for meetings and days when he can’t cope with school</a:t>
            </a:r>
            <a:endParaRPr lang="en-GB" sz="1100" dirty="0">
              <a:latin typeface="Arial" panose="020B0604020202020204" pitchFamily="34" charset="0"/>
              <a:cs typeface="Arial" panose="020B0604020202020204" pitchFamily="34" charset="0"/>
            </a:endParaRPr>
          </a:p>
        </p:txBody>
      </p:sp>
      <p:sp>
        <p:nvSpPr>
          <p:cNvPr id="31" name="TextBox 30"/>
          <p:cNvSpPr txBox="1"/>
          <p:nvPr/>
        </p:nvSpPr>
        <p:spPr>
          <a:xfrm>
            <a:off x="467544" y="4797152"/>
            <a:ext cx="8208912" cy="1038746"/>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Having an Autistic family member can bring a lot of added stress, and be a source of joy.  Here’s one parent’s view:</a:t>
            </a:r>
          </a:p>
          <a:p>
            <a:pPr algn="ctr"/>
            <a:r>
              <a:rPr lang="en-GB" sz="1300" b="1" i="1" dirty="0">
                <a:solidFill>
                  <a:schemeClr val="accent1">
                    <a:lumMod val="75000"/>
                  </a:schemeClr>
                </a:solidFill>
                <a:latin typeface="Arial" panose="020B0604020202020204" pitchFamily="34" charset="0"/>
                <a:cs typeface="Arial" panose="020B0604020202020204" pitchFamily="34" charset="0"/>
              </a:rPr>
              <a:t>“I am a very lucky lady to have the honour of having my son. Autism in our house stands for Always Unique</a:t>
            </a:r>
            <a:r>
              <a:rPr lang="en-GB" sz="1300" b="1" i="1" dirty="0" smtClean="0">
                <a:solidFill>
                  <a:schemeClr val="accent1">
                    <a:lumMod val="75000"/>
                  </a:schemeClr>
                </a:solidFill>
                <a:latin typeface="Arial" panose="020B0604020202020204" pitchFamily="34" charset="0"/>
                <a:cs typeface="Arial" panose="020B0604020202020204" pitchFamily="34" charset="0"/>
              </a:rPr>
              <a:t>, Thoughtful</a:t>
            </a:r>
            <a:r>
              <a:rPr lang="en-GB" sz="1300" b="1" i="1" dirty="0">
                <a:solidFill>
                  <a:schemeClr val="accent1">
                    <a:lumMod val="75000"/>
                  </a:schemeClr>
                </a:solidFill>
                <a:latin typeface="Arial" panose="020B0604020202020204" pitchFamily="34" charset="0"/>
                <a:cs typeface="Arial" panose="020B0604020202020204" pitchFamily="34" charset="0"/>
              </a:rPr>
              <a:t>, Intelligent, Smart Mam’s boy. I did not know so many qualities could be in one person. </a:t>
            </a:r>
            <a:r>
              <a:rPr lang="en-GB" sz="1300" b="1" i="1" dirty="0" smtClean="0">
                <a:solidFill>
                  <a:schemeClr val="accent1">
                    <a:lumMod val="75000"/>
                  </a:schemeClr>
                </a:solidFill>
                <a:latin typeface="Arial" panose="020B0604020202020204" pitchFamily="34" charset="0"/>
                <a:cs typeface="Arial" panose="020B0604020202020204" pitchFamily="34" charset="0"/>
              </a:rPr>
              <a:t>Autism found </a:t>
            </a:r>
            <a:r>
              <a:rPr lang="en-GB" sz="1300" b="1" i="1" dirty="0">
                <a:solidFill>
                  <a:schemeClr val="accent1">
                    <a:lumMod val="75000"/>
                  </a:schemeClr>
                </a:solidFill>
                <a:latin typeface="Arial" panose="020B0604020202020204" pitchFamily="34" charset="0"/>
                <a:cs typeface="Arial" panose="020B0604020202020204" pitchFamily="34" charset="0"/>
              </a:rPr>
              <a:t>him; he has made me a better person.”  </a:t>
            </a:r>
            <a:endParaRPr lang="en-GB" sz="1300" b="1" i="1" dirty="0" smtClean="0">
              <a:solidFill>
                <a:schemeClr val="accent1">
                  <a:lumMod val="75000"/>
                </a:schemeClr>
              </a:solidFill>
              <a:latin typeface="Arial" panose="020B0604020202020204" pitchFamily="34" charset="0"/>
              <a:cs typeface="Arial" panose="020B0604020202020204" pitchFamily="34" charset="0"/>
            </a:endParaRPr>
          </a:p>
          <a:p>
            <a:r>
              <a:rPr lang="en-GB" sz="1050" dirty="0" smtClean="0">
                <a:latin typeface="Arial" panose="020B0604020202020204" pitchFamily="34" charset="0"/>
                <a:cs typeface="Arial" panose="020B0604020202020204" pitchFamily="34" charset="0"/>
              </a:rPr>
              <a:t>Asdinfowales.co.uk</a:t>
            </a:r>
            <a:r>
              <a:rPr lang="en-GB" sz="1050" dirty="0">
                <a:latin typeface="Arial" panose="020B0604020202020204" pitchFamily="34" charset="0"/>
                <a:cs typeface="Arial" panose="020B0604020202020204" pitchFamily="34" charset="0"/>
              </a:rPr>
              <a:t>, Autism: A Guide for Parents and Carers Following Diagnosis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27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4" grpId="0" animBg="1"/>
      <p:bldP spid="25"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556" y="479612"/>
            <a:ext cx="7992888" cy="338554"/>
          </a:xfrm>
          <a:prstGeom prst="rect">
            <a:avLst/>
          </a:prstGeom>
        </p:spPr>
        <p:txBody>
          <a:bodyPr wrap="square">
            <a:spAutoFit/>
          </a:bodyPr>
          <a:lstStyle/>
          <a:p>
            <a:r>
              <a:rPr lang="en-GB" sz="1600" b="1" dirty="0" smtClean="0">
                <a:solidFill>
                  <a:schemeClr val="bg2">
                    <a:lumMod val="25000"/>
                  </a:schemeClr>
                </a:solidFill>
                <a:latin typeface="Calibri" panose="020F0502020204030204" pitchFamily="34" charset="0"/>
              </a:rPr>
              <a:t>If you want to learn more, check out the rest of the Autism </a:t>
            </a:r>
            <a:r>
              <a:rPr lang="en-GB" sz="1600" b="1" dirty="0">
                <a:solidFill>
                  <a:schemeClr val="bg2">
                    <a:lumMod val="25000"/>
                  </a:schemeClr>
                </a:solidFill>
                <a:latin typeface="Calibri" panose="020F0502020204030204" pitchFamily="34" charset="0"/>
              </a:rPr>
              <a:t>Informed </a:t>
            </a:r>
            <a:r>
              <a:rPr lang="en-GB" sz="1600" b="1" dirty="0" smtClean="0">
                <a:solidFill>
                  <a:schemeClr val="bg2">
                    <a:lumMod val="25000"/>
                  </a:schemeClr>
                </a:solidFill>
                <a:latin typeface="Calibri" panose="020F0502020204030204" pitchFamily="34" charset="0"/>
              </a:rPr>
              <a:t>modules:</a:t>
            </a:r>
            <a:endParaRPr lang="en-GB" sz="1600" b="1" dirty="0">
              <a:solidFill>
                <a:schemeClr val="bg2">
                  <a:lumMod val="25000"/>
                </a:schemeClr>
              </a:solidFill>
              <a:latin typeface="Calibri" panose="020F0502020204030204" pitchFamily="34" charset="0"/>
            </a:endParaRPr>
          </a:p>
        </p:txBody>
      </p:sp>
      <p:sp>
        <p:nvSpPr>
          <p:cNvPr id="4" name="Rectangle 3"/>
          <p:cNvSpPr/>
          <p:nvPr/>
        </p:nvSpPr>
        <p:spPr>
          <a:xfrm>
            <a:off x="766305" y="790638"/>
            <a:ext cx="7812868" cy="2985433"/>
          </a:xfrm>
          <a:prstGeom prst="rect">
            <a:avLst/>
          </a:prstGeom>
        </p:spPr>
        <p:txBody>
          <a:bodyPr wrap="square">
            <a:spAutoFit/>
          </a:bodyPr>
          <a:lstStyle/>
          <a:p>
            <a:pPr lvl="1"/>
            <a:r>
              <a:rPr lang="en-GB" sz="1400" b="1" dirty="0" smtClean="0">
                <a:solidFill>
                  <a:schemeClr val="bg2">
                    <a:lumMod val="25000"/>
                  </a:schemeClr>
                </a:solidFill>
                <a:latin typeface="Arial" panose="020B0604020202020204" pitchFamily="34" charset="0"/>
                <a:cs typeface="Arial" panose="020B0604020202020204" pitchFamily="34" charset="0"/>
              </a:rPr>
              <a:t>Autism </a:t>
            </a:r>
            <a:r>
              <a:rPr lang="en-GB" sz="1400" b="1" dirty="0">
                <a:solidFill>
                  <a:schemeClr val="bg2">
                    <a:lumMod val="25000"/>
                  </a:schemeClr>
                </a:solidFill>
                <a:latin typeface="Arial" panose="020B0604020202020204" pitchFamily="34" charset="0"/>
                <a:cs typeface="Arial" panose="020B0604020202020204" pitchFamily="34" charset="0"/>
              </a:rPr>
              <a:t>Informed:  Theories </a:t>
            </a:r>
          </a:p>
          <a:p>
            <a:pPr marL="812800" lvl="1"/>
            <a:r>
              <a:rPr lang="en-GB" sz="1200" dirty="0" smtClean="0">
                <a:latin typeface="Arial" panose="020B0604020202020204" pitchFamily="34" charset="0"/>
                <a:cs typeface="Arial" panose="020B0604020202020204" pitchFamily="34" charset="0"/>
              </a:rPr>
              <a:t>How </a:t>
            </a:r>
            <a:r>
              <a:rPr lang="en-GB" sz="1200" dirty="0">
                <a:latin typeface="Arial" panose="020B0604020202020204" pitchFamily="34" charset="0"/>
                <a:cs typeface="Arial" panose="020B0604020202020204" pitchFamily="34" charset="0"/>
              </a:rPr>
              <a:t>has our understanding of Autism Spectrum Condition changed over time?  </a:t>
            </a:r>
          </a:p>
          <a:p>
            <a:pPr marL="815975" lvl="2"/>
            <a:r>
              <a:rPr lang="en-GB" sz="1200" dirty="0" smtClean="0">
                <a:latin typeface="Arial" panose="020B0604020202020204" pitchFamily="34" charset="0"/>
                <a:cs typeface="Arial" panose="020B0604020202020204" pitchFamily="34" charset="0"/>
              </a:rPr>
              <a:t>How do we try to explain what Autism is?</a:t>
            </a:r>
          </a:p>
          <a:p>
            <a:pPr lvl="1"/>
            <a:r>
              <a:rPr lang="en-GB" sz="1400" b="1" dirty="0" smtClean="0">
                <a:solidFill>
                  <a:schemeClr val="bg2">
                    <a:lumMod val="25000"/>
                  </a:schemeClr>
                </a:solidFill>
                <a:latin typeface="Arial" panose="020B0604020202020204" pitchFamily="34" charset="0"/>
                <a:cs typeface="Arial" panose="020B0604020202020204" pitchFamily="34" charset="0"/>
              </a:rPr>
              <a:t>Autism </a:t>
            </a:r>
            <a:r>
              <a:rPr lang="en-GB" sz="1400" b="1" dirty="0">
                <a:solidFill>
                  <a:schemeClr val="bg2">
                    <a:lumMod val="25000"/>
                  </a:schemeClr>
                </a:solidFill>
                <a:latin typeface="Arial" panose="020B0604020202020204" pitchFamily="34" charset="0"/>
                <a:cs typeface="Arial" panose="020B0604020202020204" pitchFamily="34" charset="0"/>
              </a:rPr>
              <a:t>Informed:  Social Communication and Interaction</a:t>
            </a:r>
          </a:p>
          <a:p>
            <a:pPr marL="815975" lvl="1"/>
            <a:r>
              <a:rPr lang="en-GB" sz="1200" dirty="0">
                <a:latin typeface="Arial" panose="020B0604020202020204" pitchFamily="34" charset="0"/>
                <a:cs typeface="Arial" panose="020B0604020202020204" pitchFamily="34" charset="0"/>
              </a:rPr>
              <a:t>A more in-depth exploration of the differences Autistic people have in communicating and interacting with others.</a:t>
            </a:r>
          </a:p>
          <a:p>
            <a:pPr marL="815975" lvl="1"/>
            <a:r>
              <a:rPr lang="en-GB" sz="1200" dirty="0">
                <a:latin typeface="Arial" panose="020B0604020202020204" pitchFamily="34" charset="0"/>
                <a:cs typeface="Arial" panose="020B0604020202020204" pitchFamily="34" charset="0"/>
              </a:rPr>
              <a:t>Strategies to promote better communication.</a:t>
            </a:r>
          </a:p>
          <a:p>
            <a:pPr lvl="1"/>
            <a:r>
              <a:rPr lang="en-GB" sz="1400" b="1" dirty="0">
                <a:solidFill>
                  <a:schemeClr val="bg2">
                    <a:lumMod val="25000"/>
                  </a:schemeClr>
                </a:solidFill>
                <a:latin typeface="Arial" panose="020B0604020202020204" pitchFamily="34" charset="0"/>
                <a:cs typeface="Arial" panose="020B0604020202020204" pitchFamily="34" charset="0"/>
              </a:rPr>
              <a:t>Autism Informed: Social Imagination</a:t>
            </a:r>
          </a:p>
          <a:p>
            <a:pPr marL="815975" lvl="1"/>
            <a:r>
              <a:rPr lang="en-GB" sz="1200" dirty="0">
                <a:latin typeface="Arial" panose="020B0604020202020204" pitchFamily="34" charset="0"/>
                <a:cs typeface="Arial" panose="020B0604020202020204" pitchFamily="34" charset="0"/>
              </a:rPr>
              <a:t>A more in-depth look at the differences Autistic people have with social imagination.</a:t>
            </a:r>
          </a:p>
          <a:p>
            <a:pPr marL="815975" lvl="1"/>
            <a:r>
              <a:rPr lang="en-GB" sz="1200" dirty="0">
                <a:latin typeface="Arial" panose="020B0604020202020204" pitchFamily="34" charset="0"/>
                <a:cs typeface="Arial" panose="020B0604020202020204" pitchFamily="34" charset="0"/>
              </a:rPr>
              <a:t>Repetitive, restricted behaviour and interests. Managing change and transitions.</a:t>
            </a:r>
          </a:p>
          <a:p>
            <a:pPr marL="815975" lvl="1"/>
            <a:r>
              <a:rPr lang="en-GB" sz="1200" dirty="0">
                <a:latin typeface="Arial" panose="020B0604020202020204" pitchFamily="34" charset="0"/>
                <a:cs typeface="Arial" panose="020B0604020202020204" pitchFamily="34" charset="0"/>
              </a:rPr>
              <a:t>Strategies to promote easier transitions</a:t>
            </a:r>
          </a:p>
          <a:p>
            <a:pPr lvl="1"/>
            <a:r>
              <a:rPr lang="en-GB" sz="1400" b="1" dirty="0">
                <a:solidFill>
                  <a:schemeClr val="bg2">
                    <a:lumMod val="25000"/>
                  </a:schemeClr>
                </a:solidFill>
                <a:latin typeface="Arial" panose="020B0604020202020204" pitchFamily="34" charset="0"/>
                <a:cs typeface="Arial" panose="020B0604020202020204" pitchFamily="34" charset="0"/>
              </a:rPr>
              <a:t>Autism Informed:  Sensory Processing and Co-existing Conditions</a:t>
            </a:r>
          </a:p>
          <a:p>
            <a:pPr marL="815975" lvl="1"/>
            <a:r>
              <a:rPr lang="en-GB" sz="1200" dirty="0">
                <a:latin typeface="Arial" panose="020B0604020202020204" pitchFamily="34" charset="0"/>
                <a:cs typeface="Arial" panose="020B0604020202020204" pitchFamily="34" charset="0"/>
              </a:rPr>
              <a:t>A more in-depth look at the differences in sensory processing that many Autistic people experience.</a:t>
            </a:r>
          </a:p>
          <a:p>
            <a:pPr marL="815975" lvl="1"/>
            <a:r>
              <a:rPr lang="en-GB" sz="1200" dirty="0">
                <a:latin typeface="Arial" panose="020B0604020202020204" pitchFamily="34" charset="0"/>
                <a:cs typeface="Arial" panose="020B0604020202020204" pitchFamily="34" charset="0"/>
              </a:rPr>
              <a:t>A look at some of the common co-existing conditions.</a:t>
            </a:r>
          </a:p>
          <a:p>
            <a:pPr marL="815975" lvl="1"/>
            <a:r>
              <a:rPr lang="en-GB" sz="1200" dirty="0">
                <a:latin typeface="Arial" panose="020B0604020202020204" pitchFamily="34" charset="0"/>
                <a:cs typeface="Arial" panose="020B0604020202020204" pitchFamily="34" charset="0"/>
              </a:rPr>
              <a:t>Strategies to help mitigate sensory processing differences.</a:t>
            </a:r>
          </a:p>
        </p:txBody>
      </p:sp>
      <p:sp>
        <p:nvSpPr>
          <p:cNvPr id="7" name="TextBox 6"/>
          <p:cNvSpPr txBox="1"/>
          <p:nvPr/>
        </p:nvSpPr>
        <p:spPr>
          <a:xfrm>
            <a:off x="503548" y="4087097"/>
            <a:ext cx="8064896" cy="1600438"/>
          </a:xfrm>
          <a:prstGeom prst="rect">
            <a:avLst/>
          </a:prstGeom>
          <a:noFill/>
        </p:spPr>
        <p:txBody>
          <a:bodyPr wrap="square" rtlCol="0">
            <a:spAutoFit/>
          </a:bodyPr>
          <a:lstStyle/>
          <a:p>
            <a:r>
              <a:rPr lang="en-GB" sz="1400" b="1" dirty="0" smtClean="0">
                <a:solidFill>
                  <a:schemeClr val="bg2">
                    <a:lumMod val="25000"/>
                  </a:schemeClr>
                </a:solidFill>
                <a:latin typeface="Arial" panose="020B0604020202020204" pitchFamily="34" charset="0"/>
                <a:cs typeface="Arial" panose="020B0604020202020204" pitchFamily="34" charset="0"/>
              </a:rPr>
              <a:t>These are some useful websites:</a:t>
            </a:r>
          </a:p>
          <a:p>
            <a:pPr marL="363538" lvl="2"/>
            <a:r>
              <a:rPr lang="en-GB" sz="1200" b="1" dirty="0" smtClean="0">
                <a:latin typeface="Arial" panose="020B0604020202020204" pitchFamily="34" charset="0"/>
                <a:cs typeface="Arial" panose="020B0604020202020204" pitchFamily="34" charset="0"/>
              </a:rPr>
              <a:t>Autism </a:t>
            </a:r>
            <a:r>
              <a:rPr lang="en-GB" sz="1200" b="1" dirty="0">
                <a:latin typeface="Arial" panose="020B0604020202020204" pitchFamily="34" charset="0"/>
                <a:cs typeface="Arial" panose="020B0604020202020204" pitchFamily="34" charset="0"/>
              </a:rPr>
              <a:t>Network Scotland  </a:t>
            </a:r>
            <a:r>
              <a:rPr lang="en-GB" sz="1200" b="1" dirty="0">
                <a:solidFill>
                  <a:schemeClr val="accent2">
                    <a:lumMod val="50000"/>
                  </a:schemeClr>
                </a:solidFill>
                <a:latin typeface="Arial" panose="020B0604020202020204" pitchFamily="34" charset="0"/>
                <a:cs typeface="Arial" panose="020B0604020202020204" pitchFamily="34" charset="0"/>
                <a:hlinkClick r:id="rId2"/>
              </a:rPr>
              <a:t>http://www.autismnetworkscotland.org.uk</a:t>
            </a:r>
            <a:r>
              <a:rPr lang="en-GB" sz="1200" b="1" dirty="0" smtClean="0">
                <a:solidFill>
                  <a:schemeClr val="accent2">
                    <a:lumMod val="50000"/>
                  </a:schemeClr>
                </a:solidFill>
                <a:latin typeface="Arial" panose="020B0604020202020204" pitchFamily="34" charset="0"/>
                <a:cs typeface="Arial" panose="020B0604020202020204" pitchFamily="34" charset="0"/>
                <a:hlinkClick r:id="rId2"/>
              </a:rPr>
              <a:t>/</a:t>
            </a:r>
            <a:endParaRPr lang="en-GB" sz="1200" b="1" dirty="0" smtClean="0">
              <a:solidFill>
                <a:schemeClr val="accent2">
                  <a:lumMod val="50000"/>
                </a:schemeClr>
              </a:solidFill>
              <a:latin typeface="Arial" panose="020B0604020202020204" pitchFamily="34" charset="0"/>
              <a:cs typeface="Arial" panose="020B0604020202020204" pitchFamily="34" charset="0"/>
            </a:endParaRPr>
          </a:p>
          <a:p>
            <a:pPr marL="363538" lvl="2"/>
            <a:r>
              <a:rPr lang="en-GB" sz="1200" b="1" dirty="0" smtClean="0">
                <a:latin typeface="Arial" panose="020B0604020202020204" pitchFamily="34" charset="0"/>
                <a:cs typeface="Arial" panose="020B0604020202020204" pitchFamily="34" charset="0"/>
              </a:rPr>
              <a:t>National Autistic </a:t>
            </a:r>
            <a:r>
              <a:rPr lang="en-GB" sz="1200" b="1" dirty="0">
                <a:latin typeface="Arial" panose="020B0604020202020204" pitchFamily="34" charset="0"/>
                <a:cs typeface="Arial" panose="020B0604020202020204" pitchFamily="34" charset="0"/>
              </a:rPr>
              <a:t>Society </a:t>
            </a:r>
            <a:r>
              <a:rPr lang="en-GB" sz="1200" b="1" dirty="0">
                <a:latin typeface="Arial" panose="020B0604020202020204" pitchFamily="34" charset="0"/>
                <a:cs typeface="Arial" panose="020B0604020202020204" pitchFamily="34" charset="0"/>
                <a:hlinkClick r:id="rId3"/>
              </a:rPr>
              <a:t>http://www.autism.org.uk</a:t>
            </a:r>
            <a:r>
              <a:rPr lang="en-GB" sz="1200" b="1" dirty="0" smtClean="0">
                <a:latin typeface="Arial" panose="020B0604020202020204" pitchFamily="34" charset="0"/>
                <a:cs typeface="Arial" panose="020B0604020202020204" pitchFamily="34" charset="0"/>
                <a:hlinkClick r:id="rId3"/>
              </a:rPr>
              <a:t>/</a:t>
            </a:r>
            <a:endParaRPr lang="en-GB" sz="1200" b="1" dirty="0" smtClean="0">
              <a:latin typeface="Arial" panose="020B0604020202020204" pitchFamily="34" charset="0"/>
              <a:cs typeface="Arial" panose="020B0604020202020204" pitchFamily="34" charset="0"/>
            </a:endParaRPr>
          </a:p>
          <a:p>
            <a:pPr marL="363538" lvl="2"/>
            <a:r>
              <a:rPr lang="en-GB" sz="1200" b="1" dirty="0">
                <a:latin typeface="Arial" panose="020B0604020202020204" pitchFamily="34" charset="0"/>
                <a:cs typeface="Arial" panose="020B0604020202020204" pitchFamily="34" charset="0"/>
              </a:rPr>
              <a:t>Scottish Autism </a:t>
            </a:r>
            <a:r>
              <a:rPr lang="en-GB" sz="1200" b="1" dirty="0">
                <a:latin typeface="Arial" panose="020B0604020202020204" pitchFamily="34" charset="0"/>
                <a:cs typeface="Arial" panose="020B0604020202020204" pitchFamily="34" charset="0"/>
                <a:hlinkClick r:id="rId4"/>
              </a:rPr>
              <a:t>http://www.scottishautism.org</a:t>
            </a:r>
            <a:r>
              <a:rPr lang="en-GB" sz="1200" b="1" dirty="0" smtClean="0">
                <a:latin typeface="Arial" panose="020B0604020202020204" pitchFamily="34" charset="0"/>
                <a:cs typeface="Arial" panose="020B0604020202020204" pitchFamily="34" charset="0"/>
                <a:hlinkClick r:id="rId4"/>
              </a:rPr>
              <a:t>/</a:t>
            </a:r>
            <a:r>
              <a:rPr lang="en-GB" sz="1200" b="1" dirty="0" smtClean="0">
                <a:latin typeface="Arial" panose="020B0604020202020204" pitchFamily="34" charset="0"/>
                <a:cs typeface="Arial" panose="020B0604020202020204" pitchFamily="34" charset="0"/>
              </a:rPr>
              <a:t> </a:t>
            </a:r>
          </a:p>
          <a:p>
            <a:pPr marL="363538" lvl="2"/>
            <a:r>
              <a:rPr lang="en-GB" sz="1200" b="1" dirty="0">
                <a:latin typeface="Arial" panose="020B0604020202020204" pitchFamily="34" charset="0"/>
                <a:cs typeface="Arial" panose="020B0604020202020204" pitchFamily="34" charset="0"/>
              </a:rPr>
              <a:t>Autism  Toolbox </a:t>
            </a:r>
            <a:r>
              <a:rPr lang="en-GB" sz="1200" b="1" dirty="0">
                <a:latin typeface="Arial" panose="020B0604020202020204" pitchFamily="34" charset="0"/>
                <a:cs typeface="Arial" panose="020B0604020202020204" pitchFamily="34" charset="0"/>
                <a:hlinkClick r:id="rId5"/>
              </a:rPr>
              <a:t>http://www.autismtoolbox.co.uk/</a:t>
            </a:r>
            <a:endParaRPr lang="en-GB" sz="1200" b="1" dirty="0" smtClean="0">
              <a:latin typeface="Arial" panose="020B0604020202020204" pitchFamily="34" charset="0"/>
              <a:cs typeface="Arial" panose="020B0604020202020204" pitchFamily="34" charset="0"/>
            </a:endParaRPr>
          </a:p>
          <a:p>
            <a:pPr marL="363538" lvl="2"/>
            <a:r>
              <a:rPr lang="en-GB" sz="1200" b="1" dirty="0" smtClean="0">
                <a:latin typeface="Arial" panose="020B0604020202020204" pitchFamily="34" charset="0"/>
                <a:cs typeface="Arial" panose="020B0604020202020204" pitchFamily="34" charset="0"/>
              </a:rPr>
              <a:t>Scottish Government </a:t>
            </a:r>
            <a:r>
              <a:rPr lang="en-GB" sz="1200" b="1" dirty="0">
                <a:latin typeface="Arial" panose="020B0604020202020204" pitchFamily="34" charset="0"/>
                <a:cs typeface="Arial" panose="020B0604020202020204" pitchFamily="34" charset="0"/>
              </a:rPr>
              <a:t>Autism Strategy  </a:t>
            </a:r>
            <a:r>
              <a:rPr lang="en-GB" sz="1200" b="1" dirty="0">
                <a:latin typeface="Arial" panose="020B0604020202020204" pitchFamily="34" charset="0"/>
                <a:cs typeface="Arial" panose="020B0604020202020204" pitchFamily="34" charset="0"/>
                <a:hlinkClick r:id="rId6"/>
              </a:rPr>
              <a:t>http://www.autismstrategyscotland.org.uk</a:t>
            </a:r>
            <a:r>
              <a:rPr lang="en-GB" sz="1200" b="1" dirty="0" smtClean="0">
                <a:latin typeface="Arial" panose="020B0604020202020204" pitchFamily="34" charset="0"/>
                <a:cs typeface="Arial" panose="020B0604020202020204" pitchFamily="34" charset="0"/>
                <a:hlinkClick r:id="rId6"/>
              </a:rPr>
              <a:t>/</a:t>
            </a:r>
            <a:r>
              <a:rPr lang="en-GB" sz="1200" b="1" dirty="0" smtClean="0">
                <a:latin typeface="Arial" panose="020B0604020202020204" pitchFamily="34" charset="0"/>
                <a:cs typeface="Arial" panose="020B0604020202020204" pitchFamily="34" charset="0"/>
              </a:rPr>
              <a:t> </a:t>
            </a:r>
          </a:p>
          <a:p>
            <a:pPr marL="363538" lvl="2"/>
            <a:r>
              <a:rPr lang="en-GB" sz="1200" b="1" dirty="0" smtClean="0">
                <a:latin typeface="Arial" panose="020B0604020202020204" pitchFamily="34" charset="0"/>
                <a:cs typeface="Arial" panose="020B0604020202020204" pitchFamily="34" charset="0"/>
              </a:rPr>
              <a:t>The Welsh Government Autism </a:t>
            </a:r>
            <a:r>
              <a:rPr lang="en-GB" sz="1200" b="1" dirty="0">
                <a:latin typeface="Arial" panose="020B0604020202020204" pitchFamily="34" charset="0"/>
                <a:cs typeface="Arial" panose="020B0604020202020204" pitchFamily="34" charset="0"/>
              </a:rPr>
              <a:t>information </a:t>
            </a:r>
            <a:r>
              <a:rPr lang="en-GB" sz="1200" b="1" dirty="0" smtClean="0">
                <a:latin typeface="Arial" panose="020B0604020202020204" pitchFamily="34" charset="0"/>
                <a:cs typeface="Arial" panose="020B0604020202020204" pitchFamily="34" charset="0"/>
              </a:rPr>
              <a:t>site:  </a:t>
            </a:r>
            <a:r>
              <a:rPr lang="en-GB" sz="1200" b="1" dirty="0" smtClean="0">
                <a:latin typeface="Arial" panose="020B0604020202020204" pitchFamily="34" charset="0"/>
                <a:cs typeface="Arial" panose="020B0604020202020204" pitchFamily="34" charset="0"/>
                <a:hlinkClick r:id="rId7"/>
              </a:rPr>
              <a:t>http</a:t>
            </a:r>
            <a:r>
              <a:rPr lang="en-GB" sz="1200" b="1" dirty="0">
                <a:latin typeface="Arial" panose="020B0604020202020204" pitchFamily="34" charset="0"/>
                <a:cs typeface="Arial" panose="020B0604020202020204" pitchFamily="34" charset="0"/>
                <a:hlinkClick r:id="rId7"/>
              </a:rPr>
              <a:t>://www.asdinfowales.co.uk/home</a:t>
            </a:r>
            <a:r>
              <a:rPr lang="en-GB" sz="1200" b="1" dirty="0" smtClean="0">
                <a:latin typeface="Arial" panose="020B0604020202020204" pitchFamily="34" charset="0"/>
                <a:cs typeface="Arial" panose="020B0604020202020204" pitchFamily="34" charset="0"/>
                <a:hlinkClick r:id="rId7"/>
              </a:rPr>
              <a:t>/</a:t>
            </a:r>
            <a:endParaRPr lang="en-GB" sz="1200" b="1" dirty="0" smtClean="0">
              <a:latin typeface="Arial" panose="020B0604020202020204" pitchFamily="34" charset="0"/>
              <a:cs typeface="Arial" panose="020B0604020202020204" pitchFamily="34" charset="0"/>
            </a:endParaRPr>
          </a:p>
          <a:p>
            <a:pPr marL="0" lvl="1" indent="-93662"/>
            <a:r>
              <a:rPr lang="en-GB" sz="1200" dirty="0" smtClean="0">
                <a:latin typeface="Arial" panose="020B0604020202020204" pitchFamily="34" charset="0"/>
                <a:cs typeface="Arial" panose="020B0604020202020204" pitchFamily="34" charset="0"/>
              </a:rPr>
              <a:t>If you click on the green link, the website will open in another window. </a:t>
            </a:r>
          </a:p>
        </p:txBody>
      </p:sp>
    </p:spTree>
    <p:extLst>
      <p:ext uri="{BB962C8B-B14F-4D97-AF65-F5344CB8AC3E}">
        <p14:creationId xmlns:p14="http://schemas.microsoft.com/office/powerpoint/2010/main" val="8783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476672"/>
            <a:ext cx="8183880" cy="1612554"/>
          </a:xfrm>
        </p:spPr>
        <p:txBody>
          <a:bodyPr>
            <a:normAutofit fontScale="92500"/>
          </a:bodyPr>
          <a:lstStyle/>
          <a:p>
            <a:pPr marL="0" indent="0" algn="ctr">
              <a:buNone/>
            </a:pPr>
            <a:r>
              <a:rPr lang="en-GB" b="1" dirty="0" smtClean="0">
                <a:solidFill>
                  <a:schemeClr val="bg2">
                    <a:lumMod val="25000"/>
                  </a:schemeClr>
                </a:solidFill>
                <a:latin typeface="Arial" panose="020B0604020202020204" pitchFamily="34" charset="0"/>
                <a:cs typeface="Arial" panose="020B0604020202020204" pitchFamily="34" charset="0"/>
              </a:rPr>
              <a:t>Welcome to the first Autism Informed e-module</a:t>
            </a:r>
            <a:r>
              <a:rPr lang="en-GB" dirty="0" smtClean="0">
                <a:solidFill>
                  <a:schemeClr val="bg2">
                    <a:lumMod val="25000"/>
                  </a:schemeClr>
                </a:solidFill>
                <a:latin typeface="Arial" panose="020B0604020202020204" pitchFamily="34" charset="0"/>
                <a:cs typeface="Arial" panose="020B0604020202020204" pitchFamily="34" charset="0"/>
              </a:rPr>
              <a:t>.</a:t>
            </a:r>
          </a:p>
          <a:p>
            <a:pPr marL="0" indent="0">
              <a:buNone/>
            </a:pPr>
            <a:endParaRPr lang="en-GB" sz="1600" dirty="0" smtClean="0">
              <a:latin typeface="Arial" panose="020B0604020202020204" pitchFamily="34" charset="0"/>
              <a:cs typeface="Arial" panose="020B0604020202020204" pitchFamily="34" charset="0"/>
            </a:endParaRPr>
          </a:p>
          <a:p>
            <a:pPr marL="0" indent="0">
              <a:buNone/>
            </a:pPr>
            <a:r>
              <a:rPr lang="en-GB" sz="1600" dirty="0" smtClean="0">
                <a:latin typeface="Arial" panose="020B0604020202020204" pitchFamily="34" charset="0"/>
                <a:cs typeface="Arial" panose="020B0604020202020204" pitchFamily="34" charset="0"/>
              </a:rPr>
              <a:t>This PowerPoint learning module is best viewed in Slide Show mode.  If you are not currently viewing in this mode, you can switch by clicking on the “Slide Show” tab above, and then on “From Current Slide”.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smtClean="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2000" dirty="0"/>
          </a:p>
        </p:txBody>
      </p:sp>
      <p:grpSp>
        <p:nvGrpSpPr>
          <p:cNvPr id="13" name="Group 12"/>
          <p:cNvGrpSpPr/>
          <p:nvPr/>
        </p:nvGrpSpPr>
        <p:grpSpPr>
          <a:xfrm>
            <a:off x="706516" y="2173088"/>
            <a:ext cx="7730967" cy="978587"/>
            <a:chOff x="706516" y="2936954"/>
            <a:chExt cx="7730967" cy="978587"/>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6516" y="2942459"/>
              <a:ext cx="7730967" cy="97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4769692" y="2936954"/>
              <a:ext cx="576064" cy="126501"/>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99592" y="3555501"/>
              <a:ext cx="504056" cy="0"/>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16267" y="3429000"/>
            <a:ext cx="7609900" cy="230832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Use your mouse, or the right arrow on your keyboard to move through the presentation.  Some of the slides may have links to websites with video or more information.  If you click on them, a webpage will open in a separate window.</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At some points, you will be asked to reflect on your own experiences.  You may wish to have a pen and paper to take notes of your responses.</a:t>
            </a: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module should take approximately 20 minutes to complete.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566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
          <a:stretch/>
        </p:blipFill>
        <p:spPr>
          <a:xfrm>
            <a:off x="2152914" y="2046238"/>
            <a:ext cx="4843239" cy="2638400"/>
          </a:xfrm>
          <a:prstGeom prst="rect">
            <a:avLst/>
          </a:prstGeom>
        </p:spPr>
      </p:pic>
      <p:sp>
        <p:nvSpPr>
          <p:cNvPr id="5" name="Rectangle 4"/>
          <p:cNvSpPr/>
          <p:nvPr/>
        </p:nvSpPr>
        <p:spPr>
          <a:xfrm>
            <a:off x="1569467" y="1536527"/>
            <a:ext cx="6010133" cy="1346086"/>
          </a:xfrm>
          <a:prstGeom prst="rect">
            <a:avLst/>
          </a:prstGeom>
          <a:noFill/>
        </p:spPr>
        <p:txBody>
          <a:bodyPr wrap="square" lIns="91440" tIns="45720" rIns="91440" bIns="45720">
            <a:prstTxWarp prst="textChevron">
              <a:avLst/>
            </a:prstTxWarp>
            <a:spAutoFit/>
          </a:bodyPr>
          <a:lstStyle/>
          <a:p>
            <a:pPr algn="ctr"/>
            <a:r>
              <a:rPr lang="en-US" sz="7200" b="1" cap="none" spc="0" dirty="0" smtClean="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rPr>
              <a:t>Thank you</a:t>
            </a:r>
            <a:endParaRPr lang="en-US" sz="7200" b="1" cap="none" spc="0" dirty="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endParaRPr>
          </a:p>
        </p:txBody>
      </p:sp>
      <p:sp>
        <p:nvSpPr>
          <p:cNvPr id="6" name="TextBox 5"/>
          <p:cNvSpPr txBox="1"/>
          <p:nvPr/>
        </p:nvSpPr>
        <p:spPr>
          <a:xfrm>
            <a:off x="1964242" y="4720319"/>
            <a:ext cx="5220582" cy="400110"/>
          </a:xfrm>
          <a:prstGeom prst="rect">
            <a:avLst/>
          </a:prstGeom>
          <a:noFill/>
        </p:spPr>
        <p:txBody>
          <a:bodyPr wrap="square" rtlCol="0">
            <a:spAutoFit/>
          </a:bodyPr>
          <a:lstStyle/>
          <a:p>
            <a:pPr algn="ctr"/>
            <a:r>
              <a:rPr lang="en-GB" sz="2000" b="1" dirty="0" smtClean="0">
                <a:solidFill>
                  <a:schemeClr val="bg2">
                    <a:lumMod val="25000"/>
                  </a:schemeClr>
                </a:solidFill>
                <a:latin typeface="Arial" panose="020B0604020202020204" pitchFamily="34" charset="0"/>
                <a:cs typeface="Arial" panose="020B0604020202020204" pitchFamily="34" charset="0"/>
              </a:rPr>
              <a:t>for taking the time to learn about Autism.</a:t>
            </a:r>
            <a:endParaRPr lang="en-GB" sz="2000" b="1" dirty="0">
              <a:solidFill>
                <a:schemeClr val="bg2">
                  <a:lumMod val="25000"/>
                </a:schemeClr>
              </a:solidFill>
              <a:latin typeface="Arial" panose="020B0604020202020204" pitchFamily="34" charset="0"/>
              <a:cs typeface="Arial" panose="020B0604020202020204" pitchFamily="34" charset="0"/>
            </a:endParaRPr>
          </a:p>
        </p:txBody>
      </p:sp>
      <p:sp>
        <p:nvSpPr>
          <p:cNvPr id="8" name="TextBox 7"/>
          <p:cNvSpPr txBox="1"/>
          <p:nvPr/>
        </p:nvSpPr>
        <p:spPr>
          <a:xfrm>
            <a:off x="722107" y="5413115"/>
            <a:ext cx="7704855"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You can now close the slide show, by hitting the “Escape” button on your keyboard.</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1548929" y="764704"/>
            <a:ext cx="6030671"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That’s the end of the Autism Informed: Diagnosis module.</a:t>
            </a:r>
          </a:p>
        </p:txBody>
      </p:sp>
    </p:spTree>
    <p:extLst>
      <p:ext uri="{BB962C8B-B14F-4D97-AF65-F5344CB8AC3E}">
        <p14:creationId xmlns:p14="http://schemas.microsoft.com/office/powerpoint/2010/main" val="557786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4704" y="476672"/>
            <a:ext cx="8136904" cy="830997"/>
          </a:xfrm>
          <a:prstGeom prst="rect">
            <a:avLst/>
          </a:prstGeom>
          <a:noFill/>
        </p:spPr>
        <p:txBody>
          <a:bodyPr wrap="square" rtlCol="0">
            <a:spAutoFit/>
          </a:bodyPr>
          <a:lstStyle/>
          <a:p>
            <a:pPr>
              <a:spcBef>
                <a:spcPts val="250"/>
              </a:spcBef>
              <a:buClr>
                <a:srgbClr val="53548A"/>
              </a:buClr>
              <a:buSzPct val="80000"/>
            </a:pPr>
            <a:r>
              <a:rPr lang="en-GB" sz="1600" dirty="0" smtClean="0">
                <a:solidFill>
                  <a:prstClr val="black"/>
                </a:solidFill>
                <a:latin typeface="Arial" panose="020B0604020202020204" pitchFamily="34" charset="0"/>
                <a:cs typeface="Arial" panose="020B0604020202020204" pitchFamily="34" charset="0"/>
              </a:rPr>
              <a:t>This is the first of five Autism Informed modules.  These modules build on the information and ideas contained in the Scottish Borders Autism Strategy: Autism Aware module, which you should complete first. </a:t>
            </a:r>
          </a:p>
        </p:txBody>
      </p:sp>
      <p:sp>
        <p:nvSpPr>
          <p:cNvPr id="4" name="Rectangle 3"/>
          <p:cNvSpPr/>
          <p:nvPr/>
        </p:nvSpPr>
        <p:spPr>
          <a:xfrm>
            <a:off x="1352796" y="4639555"/>
            <a:ext cx="6480720" cy="1192634"/>
          </a:xfrm>
          <a:prstGeom prst="rect">
            <a:avLst/>
          </a:prstGeom>
          <a:solidFill>
            <a:schemeClr val="tx2">
              <a:lumMod val="20000"/>
              <a:lumOff val="80000"/>
            </a:schemeClr>
          </a:solidFill>
        </p:spPr>
        <p:txBody>
          <a:bodyPr wrap="square">
            <a:spAutoFit/>
          </a:bodyPr>
          <a:lstStyle/>
          <a:p>
            <a:pPr lvl="0">
              <a:spcBef>
                <a:spcPts val="250"/>
              </a:spcBef>
              <a:buClr>
                <a:srgbClr val="53548A"/>
              </a:buClr>
              <a:buSzPct val="80000"/>
            </a:pPr>
            <a:r>
              <a:rPr lang="en-GB" sz="1600" dirty="0">
                <a:solidFill>
                  <a:prstClr val="black"/>
                </a:solidFill>
                <a:latin typeface="Arial" panose="020B0604020202020204" pitchFamily="34" charset="0"/>
                <a:cs typeface="Arial" panose="020B0604020202020204" pitchFamily="34" charset="0"/>
              </a:rPr>
              <a:t>In this module, we will explore:</a:t>
            </a:r>
          </a:p>
          <a:p>
            <a:pPr marL="711200" lvl="0" indent="-347663">
              <a:spcBef>
                <a:spcPts val="250"/>
              </a:spcBef>
              <a:buClr>
                <a:srgbClr val="53548A"/>
              </a:buClr>
              <a:buSzPct val="800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How our understanding of Autism has changed over time</a:t>
            </a:r>
          </a:p>
          <a:p>
            <a:pPr marL="711200" indent="-347663">
              <a:spcBef>
                <a:spcPts val="250"/>
              </a:spcBef>
              <a:buClr>
                <a:srgbClr val="53548A"/>
              </a:buClr>
              <a:buSzPct val="800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How Autism is identified and diagnosed.</a:t>
            </a:r>
          </a:p>
          <a:p>
            <a:pPr marL="711200" lvl="0" indent="-347663">
              <a:spcBef>
                <a:spcPts val="250"/>
              </a:spcBef>
              <a:buClr>
                <a:srgbClr val="53548A"/>
              </a:buClr>
              <a:buSzPct val="800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The possible impacts of a diagnosis</a:t>
            </a:r>
          </a:p>
        </p:txBody>
      </p:sp>
      <p:sp>
        <p:nvSpPr>
          <p:cNvPr id="2" name="Rectangle 1"/>
          <p:cNvSpPr/>
          <p:nvPr/>
        </p:nvSpPr>
        <p:spPr>
          <a:xfrm>
            <a:off x="524704" y="3295101"/>
            <a:ext cx="8118648" cy="1246495"/>
          </a:xfrm>
          <a:prstGeom prst="rect">
            <a:avLst/>
          </a:prstGeom>
        </p:spPr>
        <p:txBody>
          <a:bodyPr wrap="square">
            <a:spAutoFit/>
          </a:bodyPr>
          <a:lstStyle/>
          <a:p>
            <a:pPr>
              <a:spcBef>
                <a:spcPts val="250"/>
              </a:spcBef>
              <a:buClr>
                <a:srgbClr val="53548A"/>
              </a:buClr>
              <a:buSzPct val="80000"/>
            </a:pPr>
            <a:r>
              <a:rPr lang="en-GB" sz="1500" dirty="0" smtClean="0">
                <a:latin typeface="Arial" panose="020B0604020202020204" pitchFamily="34" charset="0"/>
                <a:cs typeface="Arial" panose="020B0604020202020204" pitchFamily="34" charset="0"/>
              </a:rPr>
              <a:t>All our </a:t>
            </a:r>
            <a:r>
              <a:rPr lang="en-GB" sz="1500" dirty="0">
                <a:latin typeface="Arial" panose="020B0604020202020204" pitchFamily="34" charset="0"/>
                <a:cs typeface="Arial" panose="020B0604020202020204" pitchFamily="34" charset="0"/>
              </a:rPr>
              <a:t>modules have been created with advice and guidance from Autistic people, parents and carers from the Scottish Borders.  </a:t>
            </a:r>
            <a:r>
              <a:rPr lang="en-GB" sz="1500" dirty="0" smtClean="0">
                <a:latin typeface="Arial" panose="020B0604020202020204" pitchFamily="34" charset="0"/>
                <a:cs typeface="Arial" panose="020B0604020202020204" pitchFamily="34" charset="0"/>
              </a:rPr>
              <a:t>Importantly</a:t>
            </a:r>
            <a:r>
              <a:rPr lang="en-GB" sz="1500" dirty="0">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these </a:t>
            </a:r>
            <a:r>
              <a:rPr lang="en-GB" sz="1500" dirty="0">
                <a:latin typeface="Arial" panose="020B0604020202020204" pitchFamily="34" charset="0"/>
                <a:cs typeface="Arial" panose="020B0604020202020204" pitchFamily="34" charset="0"/>
              </a:rPr>
              <a:t>modules have been designed to give you insight and empathy  as to how Autistic people may experience the world, and the challenges they may face. </a:t>
            </a:r>
            <a:r>
              <a:rPr lang="en-GB" sz="1500" dirty="0">
                <a:solidFill>
                  <a:prstClr val="black"/>
                </a:solidFill>
                <a:latin typeface="Arial" panose="020B0604020202020204" pitchFamily="34" charset="0"/>
                <a:cs typeface="Arial" panose="020B0604020202020204" pitchFamily="34" charset="0"/>
              </a:rPr>
              <a:t>Throughout the modules, we use the term </a:t>
            </a:r>
            <a:r>
              <a:rPr lang="en-GB" sz="1500" dirty="0" smtClean="0">
                <a:solidFill>
                  <a:prstClr val="black"/>
                </a:solidFill>
                <a:latin typeface="Arial" panose="020B0604020202020204" pitchFamily="34" charset="0"/>
                <a:cs typeface="Arial" panose="020B0604020202020204" pitchFamily="34" charset="0"/>
              </a:rPr>
              <a:t>“Autism” </a:t>
            </a:r>
            <a:r>
              <a:rPr lang="en-GB" sz="1500" dirty="0">
                <a:solidFill>
                  <a:prstClr val="black"/>
                </a:solidFill>
                <a:latin typeface="Arial" panose="020B0604020202020204" pitchFamily="34" charset="0"/>
                <a:cs typeface="Arial" panose="020B0604020202020204" pitchFamily="34" charset="0"/>
              </a:rPr>
              <a:t>to include all Autistic Spectrum Conditions including Asperger’s Syndrome.</a:t>
            </a:r>
          </a:p>
        </p:txBody>
      </p:sp>
      <p:sp>
        <p:nvSpPr>
          <p:cNvPr id="5" name="TextBox 4"/>
          <p:cNvSpPr txBox="1"/>
          <p:nvPr/>
        </p:nvSpPr>
        <p:spPr>
          <a:xfrm>
            <a:off x="537552" y="1381260"/>
            <a:ext cx="7956688" cy="1815882"/>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The Autism Informed modules will give you information and insight that will help you to understand and support Autistic people you know or work with.  You might work in a role where you come across Autistic people from time to time.  Or you may encounter people who respond to change in unexpected ways, or whose behaviours seem unusual to you, without you knowing whether they are Autistic.  These modules will also give you a solid base to go on to further, specialist training if you work specifically with Autistic people.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2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060" y="548680"/>
            <a:ext cx="8183880" cy="576064"/>
          </a:xfrm>
        </p:spPr>
        <p:txBody>
          <a:bodyPr>
            <a:normAutofit fontScale="90000"/>
          </a:bodyPr>
          <a:lstStyle/>
          <a:p>
            <a:r>
              <a:rPr lang="en-GB" dirty="0" smtClean="0">
                <a:solidFill>
                  <a:schemeClr val="bg2">
                    <a:lumMod val="25000"/>
                  </a:schemeClr>
                </a:solidFill>
              </a:rPr>
              <a:t>Understanding Autism</a:t>
            </a:r>
            <a:endParaRPr lang="en-GB" dirty="0">
              <a:solidFill>
                <a:schemeClr val="bg2">
                  <a:lumMod val="25000"/>
                </a:schemeClr>
              </a:solidFill>
            </a:endParaRPr>
          </a:p>
        </p:txBody>
      </p:sp>
      <p:sp>
        <p:nvSpPr>
          <p:cNvPr id="2" name="TextBox 1"/>
          <p:cNvSpPr txBox="1"/>
          <p:nvPr/>
        </p:nvSpPr>
        <p:spPr>
          <a:xfrm>
            <a:off x="539552" y="1268760"/>
            <a:ext cx="7992888"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In the Autism Aware module, we defined Autism as </a:t>
            </a:r>
          </a:p>
        </p:txBody>
      </p:sp>
      <p:sp>
        <p:nvSpPr>
          <p:cNvPr id="3" name="Rectangle 2"/>
          <p:cNvSpPr/>
          <p:nvPr/>
        </p:nvSpPr>
        <p:spPr>
          <a:xfrm>
            <a:off x="673990" y="1581730"/>
            <a:ext cx="7848872" cy="584775"/>
          </a:xfrm>
          <a:prstGeom prst="rect">
            <a:avLst/>
          </a:prstGeom>
        </p:spPr>
        <p:txBody>
          <a:bodyPr wrap="square">
            <a:spAutoFit/>
          </a:bodyPr>
          <a:lstStyle/>
          <a:p>
            <a:pPr algn="ctr"/>
            <a:r>
              <a:rPr lang="en-GB" sz="1600" b="1" dirty="0" smtClean="0">
                <a:solidFill>
                  <a:schemeClr val="accent6">
                    <a:lumMod val="50000"/>
                  </a:schemeClr>
                </a:solidFill>
                <a:latin typeface="Calibri" panose="020F0502020204030204" pitchFamily="34" charset="0"/>
              </a:rPr>
              <a:t>“a </a:t>
            </a:r>
            <a:r>
              <a:rPr lang="en-GB" sz="1600" b="1" dirty="0">
                <a:solidFill>
                  <a:schemeClr val="accent6">
                    <a:lumMod val="50000"/>
                  </a:schemeClr>
                </a:solidFill>
                <a:latin typeface="Calibri" panose="020F0502020204030204" pitchFamily="34" charset="0"/>
              </a:rPr>
              <a:t>lifelong, neuro-developmental condition which affects the way that a person experiences the world around them and communicates with </a:t>
            </a:r>
            <a:r>
              <a:rPr lang="en-GB" sz="1600" b="1" dirty="0" smtClean="0">
                <a:solidFill>
                  <a:schemeClr val="accent6">
                    <a:lumMod val="50000"/>
                  </a:schemeClr>
                </a:solidFill>
                <a:latin typeface="Calibri" panose="020F0502020204030204" pitchFamily="34" charset="0"/>
              </a:rPr>
              <a:t>others”</a:t>
            </a:r>
            <a:endParaRPr lang="en-GB" sz="1600" b="1" dirty="0">
              <a:solidFill>
                <a:schemeClr val="accent6">
                  <a:lumMod val="50000"/>
                </a:schemeClr>
              </a:solidFill>
              <a:latin typeface="Calibri" panose="020F0502020204030204" pitchFamily="34" charset="0"/>
            </a:endParaRPr>
          </a:p>
        </p:txBody>
      </p:sp>
      <p:sp>
        <p:nvSpPr>
          <p:cNvPr id="7" name="TextBox 6"/>
          <p:cNvSpPr txBox="1"/>
          <p:nvPr/>
        </p:nvSpPr>
        <p:spPr>
          <a:xfrm>
            <a:off x="539552" y="2252679"/>
            <a:ext cx="7992888" cy="1169551"/>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Autism hasn’t always been seen this way, and our understanding of Autism continues to develop through medical and psychological research and, most importantly, through listening to the voices of  Autistic people. </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We can think of understanding Autism  as looking for answers to two big questions:</a:t>
            </a:r>
          </a:p>
        </p:txBody>
      </p:sp>
      <p:sp>
        <p:nvSpPr>
          <p:cNvPr id="8" name="TextBox 7"/>
          <p:cNvSpPr txBox="1"/>
          <p:nvPr/>
        </p:nvSpPr>
        <p:spPr>
          <a:xfrm>
            <a:off x="998026" y="3429000"/>
            <a:ext cx="7200800" cy="738664"/>
          </a:xfrm>
          <a:prstGeom prst="rect">
            <a:avLst/>
          </a:prstGeom>
          <a:solidFill>
            <a:schemeClr val="accent2">
              <a:lumMod val="60000"/>
              <a:lumOff val="40000"/>
            </a:schemeClr>
          </a:solidFill>
          <a:ln w="22225">
            <a:solidFill>
              <a:schemeClr val="accent6">
                <a:lumMod val="50000"/>
              </a:schemeClr>
            </a:solidFill>
          </a:ln>
        </p:spPr>
        <p:txBody>
          <a:bodyPr wrap="square" rtlCol="0">
            <a:spAutoFit/>
          </a:bodyPr>
          <a:lstStyle/>
          <a:p>
            <a:r>
              <a:rPr lang="en-GB" sz="1400" b="1" dirty="0" smtClean="0">
                <a:latin typeface="Arial" panose="020B0604020202020204" pitchFamily="34" charset="0"/>
                <a:cs typeface="Arial" panose="020B0604020202020204" pitchFamily="34" charset="0"/>
              </a:rPr>
              <a:t>How can we best describe Autism? </a:t>
            </a:r>
            <a:r>
              <a:rPr lang="en-GB" sz="1400" dirty="0" err="1">
                <a:latin typeface="Arial" panose="020B0604020202020204" pitchFamily="34" charset="0"/>
                <a:cs typeface="Arial" panose="020B0604020202020204" pitchFamily="34" charset="0"/>
              </a:rPr>
              <a:t>e</a:t>
            </a:r>
            <a:r>
              <a:rPr lang="en-GB" sz="1400" dirty="0" err="1" smtClean="0">
                <a:latin typeface="Arial" panose="020B0604020202020204" pitchFamily="34" charset="0"/>
                <a:cs typeface="Arial" panose="020B0604020202020204" pitchFamily="34" charset="0"/>
              </a:rPr>
              <a:t>g</a:t>
            </a:r>
            <a:r>
              <a:rPr lang="en-GB" sz="1400" dirty="0" smtClean="0">
                <a:latin typeface="Arial" panose="020B0604020202020204" pitchFamily="34" charset="0"/>
                <a:cs typeface="Arial" panose="020B0604020202020204" pitchFamily="34" charset="0"/>
              </a:rPr>
              <a:t>: What are the characteristics of Autism and the criteria for diagnosing someone with Autism? </a:t>
            </a:r>
            <a:r>
              <a:rPr lang="en-GB" sz="1400" b="1"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How does Autism impact on people’s lives?  Are there differences in the ways that males and females are impacted? </a:t>
            </a:r>
            <a:endParaRPr lang="en-GB" sz="1400" dirty="0">
              <a:latin typeface="Arial" panose="020B0604020202020204" pitchFamily="34" charset="0"/>
              <a:cs typeface="Arial" panose="020B0604020202020204" pitchFamily="34" charset="0"/>
            </a:endParaRPr>
          </a:p>
        </p:txBody>
      </p:sp>
      <p:sp>
        <p:nvSpPr>
          <p:cNvPr id="9" name="Rectangle 8"/>
          <p:cNvSpPr/>
          <p:nvPr/>
        </p:nvSpPr>
        <p:spPr>
          <a:xfrm>
            <a:off x="998455" y="4365104"/>
            <a:ext cx="7200800" cy="738664"/>
          </a:xfrm>
          <a:prstGeom prst="rect">
            <a:avLst/>
          </a:prstGeom>
          <a:solidFill>
            <a:schemeClr val="accent2">
              <a:lumMod val="60000"/>
              <a:lumOff val="40000"/>
            </a:schemeClr>
          </a:solidFill>
          <a:ln w="22225">
            <a:solidFill>
              <a:schemeClr val="accent6">
                <a:lumMod val="50000"/>
              </a:schemeClr>
            </a:solidFill>
          </a:ln>
        </p:spPr>
        <p:txBody>
          <a:bodyPr wrap="square">
            <a:spAutoFit/>
          </a:bodyPr>
          <a:lstStyle/>
          <a:p>
            <a:pPr lvl="0"/>
            <a:r>
              <a:rPr lang="en-GB" sz="1400" b="1" dirty="0">
                <a:solidFill>
                  <a:prstClr val="black"/>
                </a:solidFill>
                <a:latin typeface="Arial" panose="020B0604020202020204" pitchFamily="34" charset="0"/>
                <a:cs typeface="Arial" panose="020B0604020202020204" pitchFamily="34" charset="0"/>
              </a:rPr>
              <a:t>WHY do people have these differences</a:t>
            </a:r>
            <a:r>
              <a:rPr lang="en-GB" sz="1400" b="1" dirty="0" smtClean="0">
                <a:solidFill>
                  <a:prstClr val="black"/>
                </a:solidFill>
                <a:latin typeface="Arial" panose="020B0604020202020204" pitchFamily="34" charset="0"/>
                <a:cs typeface="Arial" panose="020B0604020202020204" pitchFamily="34" charset="0"/>
              </a:rPr>
              <a:t>? </a:t>
            </a:r>
            <a:r>
              <a:rPr lang="en-GB" sz="1400" dirty="0" err="1">
                <a:solidFill>
                  <a:prstClr val="black"/>
                </a:solidFill>
                <a:latin typeface="Arial" panose="020B0604020202020204" pitchFamily="34" charset="0"/>
                <a:cs typeface="Arial" panose="020B0604020202020204" pitchFamily="34" charset="0"/>
              </a:rPr>
              <a:t>e</a:t>
            </a:r>
            <a:r>
              <a:rPr lang="en-GB" sz="1400" dirty="0" err="1" smtClean="0">
                <a:solidFill>
                  <a:prstClr val="black"/>
                </a:solidFill>
                <a:latin typeface="Arial" panose="020B0604020202020204" pitchFamily="34" charset="0"/>
                <a:cs typeface="Arial" panose="020B0604020202020204" pitchFamily="34" charset="0"/>
              </a:rPr>
              <a:t>g</a:t>
            </a:r>
            <a:r>
              <a:rPr lang="en-GB" sz="1400" dirty="0" smtClean="0">
                <a:solidFill>
                  <a:prstClr val="black"/>
                </a:solidFill>
                <a:latin typeface="Arial" panose="020B0604020202020204" pitchFamily="34" charset="0"/>
                <a:cs typeface="Arial" panose="020B0604020202020204" pitchFamily="34" charset="0"/>
              </a:rPr>
              <a:t> What are the differences in the way the Autistic brain functions?  Is there a cause of Autism?  Are there differences in biology or psychology?</a:t>
            </a:r>
            <a:endParaRPr lang="en-GB" sz="1400"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643969" y="5427174"/>
            <a:ext cx="7858450"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In this module, we’ll explore the first question.  Let’s start by with a brief history of Autism.</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7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04664"/>
            <a:ext cx="8183880" cy="648072"/>
          </a:xfrm>
        </p:spPr>
        <p:txBody>
          <a:bodyPr>
            <a:normAutofit/>
          </a:bodyPr>
          <a:lstStyle/>
          <a:p>
            <a:r>
              <a:rPr lang="en-GB" sz="3200" dirty="0" smtClean="0">
                <a:solidFill>
                  <a:schemeClr val="bg2">
                    <a:lumMod val="25000"/>
                  </a:schemeClr>
                </a:solidFill>
                <a:effectLst/>
              </a:rPr>
              <a:t>Autism: A brief history</a:t>
            </a:r>
            <a:endParaRPr lang="en-GB" sz="3200" dirty="0">
              <a:solidFill>
                <a:schemeClr val="bg2">
                  <a:lumMod val="25000"/>
                </a:schemeClr>
              </a:solidFill>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28" y="3383928"/>
            <a:ext cx="1654566" cy="2346476"/>
          </a:xfrm>
          <a:prstGeom prst="rect">
            <a:avLst/>
          </a:prstGeom>
        </p:spPr>
      </p:pic>
      <p:sp>
        <p:nvSpPr>
          <p:cNvPr id="9" name="Rounded Rectangular Callout 8"/>
          <p:cNvSpPr/>
          <p:nvPr/>
        </p:nvSpPr>
        <p:spPr>
          <a:xfrm>
            <a:off x="1405035" y="2996952"/>
            <a:ext cx="7270525" cy="2808312"/>
          </a:xfrm>
          <a:custGeom>
            <a:avLst/>
            <a:gdLst>
              <a:gd name="connsiteX0" fmla="*/ 0 w 5472608"/>
              <a:gd name="connsiteY0" fmla="*/ 696091 h 4176464"/>
              <a:gd name="connsiteX1" fmla="*/ 696091 w 5472608"/>
              <a:gd name="connsiteY1" fmla="*/ 0 h 4176464"/>
              <a:gd name="connsiteX2" fmla="*/ 912101 w 5472608"/>
              <a:gd name="connsiteY2" fmla="*/ 0 h 4176464"/>
              <a:gd name="connsiteX3" fmla="*/ 912101 w 5472608"/>
              <a:gd name="connsiteY3" fmla="*/ 0 h 4176464"/>
              <a:gd name="connsiteX4" fmla="*/ 2280253 w 5472608"/>
              <a:gd name="connsiteY4" fmla="*/ 0 h 4176464"/>
              <a:gd name="connsiteX5" fmla="*/ 4776517 w 5472608"/>
              <a:gd name="connsiteY5" fmla="*/ 0 h 4176464"/>
              <a:gd name="connsiteX6" fmla="*/ 5472608 w 5472608"/>
              <a:gd name="connsiteY6" fmla="*/ 696091 h 4176464"/>
              <a:gd name="connsiteX7" fmla="*/ 5472608 w 5472608"/>
              <a:gd name="connsiteY7" fmla="*/ 2436271 h 4176464"/>
              <a:gd name="connsiteX8" fmla="*/ 5472608 w 5472608"/>
              <a:gd name="connsiteY8" fmla="*/ 2436271 h 4176464"/>
              <a:gd name="connsiteX9" fmla="*/ 5472608 w 5472608"/>
              <a:gd name="connsiteY9" fmla="*/ 3480387 h 4176464"/>
              <a:gd name="connsiteX10" fmla="*/ 5472608 w 5472608"/>
              <a:gd name="connsiteY10" fmla="*/ 3480373 h 4176464"/>
              <a:gd name="connsiteX11" fmla="*/ 4776517 w 5472608"/>
              <a:gd name="connsiteY11" fmla="*/ 4176464 h 4176464"/>
              <a:gd name="connsiteX12" fmla="*/ 2280253 w 5472608"/>
              <a:gd name="connsiteY12" fmla="*/ 4176464 h 4176464"/>
              <a:gd name="connsiteX13" fmla="*/ 912101 w 5472608"/>
              <a:gd name="connsiteY13" fmla="*/ 4176464 h 4176464"/>
              <a:gd name="connsiteX14" fmla="*/ 912101 w 5472608"/>
              <a:gd name="connsiteY14" fmla="*/ 4176464 h 4176464"/>
              <a:gd name="connsiteX15" fmla="*/ 696091 w 5472608"/>
              <a:gd name="connsiteY15" fmla="*/ 4176464 h 4176464"/>
              <a:gd name="connsiteX16" fmla="*/ 0 w 5472608"/>
              <a:gd name="connsiteY16" fmla="*/ 3480373 h 4176464"/>
              <a:gd name="connsiteX17" fmla="*/ 0 w 5472608"/>
              <a:gd name="connsiteY17" fmla="*/ 3480387 h 4176464"/>
              <a:gd name="connsiteX18" fmla="*/ -1473719 w 5472608"/>
              <a:gd name="connsiteY18" fmla="*/ 2439974 h 4176464"/>
              <a:gd name="connsiteX19" fmla="*/ 0 w 5472608"/>
              <a:gd name="connsiteY19" fmla="*/ 2436271 h 4176464"/>
              <a:gd name="connsiteX20" fmla="*/ 0 w 5472608"/>
              <a:gd name="connsiteY20" fmla="*/ 696091 h 4176464"/>
              <a:gd name="connsiteX0" fmla="*/ 1473719 w 6946327"/>
              <a:gd name="connsiteY0" fmla="*/ 696091 h 4176464"/>
              <a:gd name="connsiteX1" fmla="*/ 2169810 w 6946327"/>
              <a:gd name="connsiteY1" fmla="*/ 0 h 4176464"/>
              <a:gd name="connsiteX2" fmla="*/ 2385820 w 6946327"/>
              <a:gd name="connsiteY2" fmla="*/ 0 h 4176464"/>
              <a:gd name="connsiteX3" fmla="*/ 2385820 w 6946327"/>
              <a:gd name="connsiteY3" fmla="*/ 0 h 4176464"/>
              <a:gd name="connsiteX4" fmla="*/ 3753972 w 6946327"/>
              <a:gd name="connsiteY4" fmla="*/ 0 h 4176464"/>
              <a:gd name="connsiteX5" fmla="*/ 6250236 w 6946327"/>
              <a:gd name="connsiteY5" fmla="*/ 0 h 4176464"/>
              <a:gd name="connsiteX6" fmla="*/ 6946327 w 6946327"/>
              <a:gd name="connsiteY6" fmla="*/ 696091 h 4176464"/>
              <a:gd name="connsiteX7" fmla="*/ 6946327 w 6946327"/>
              <a:gd name="connsiteY7" fmla="*/ 2436271 h 4176464"/>
              <a:gd name="connsiteX8" fmla="*/ 6946327 w 6946327"/>
              <a:gd name="connsiteY8" fmla="*/ 2436271 h 4176464"/>
              <a:gd name="connsiteX9" fmla="*/ 6946327 w 6946327"/>
              <a:gd name="connsiteY9" fmla="*/ 3480387 h 4176464"/>
              <a:gd name="connsiteX10" fmla="*/ 6946327 w 6946327"/>
              <a:gd name="connsiteY10" fmla="*/ 3480373 h 4176464"/>
              <a:gd name="connsiteX11" fmla="*/ 6250236 w 6946327"/>
              <a:gd name="connsiteY11" fmla="*/ 4176464 h 4176464"/>
              <a:gd name="connsiteX12" fmla="*/ 3753972 w 6946327"/>
              <a:gd name="connsiteY12" fmla="*/ 4176464 h 4176464"/>
              <a:gd name="connsiteX13" fmla="*/ 2385820 w 6946327"/>
              <a:gd name="connsiteY13" fmla="*/ 4176464 h 4176464"/>
              <a:gd name="connsiteX14" fmla="*/ 2385820 w 6946327"/>
              <a:gd name="connsiteY14" fmla="*/ 4176464 h 4176464"/>
              <a:gd name="connsiteX15" fmla="*/ 2169810 w 6946327"/>
              <a:gd name="connsiteY15" fmla="*/ 4176464 h 4176464"/>
              <a:gd name="connsiteX16" fmla="*/ 1473719 w 6946327"/>
              <a:gd name="connsiteY16" fmla="*/ 3480373 h 4176464"/>
              <a:gd name="connsiteX17" fmla="*/ 1473719 w 6946327"/>
              <a:gd name="connsiteY17" fmla="*/ 3480387 h 4176464"/>
              <a:gd name="connsiteX18" fmla="*/ 0 w 6946327"/>
              <a:gd name="connsiteY18" fmla="*/ 2439974 h 4176464"/>
              <a:gd name="connsiteX19" fmla="*/ 1473719 w 6946327"/>
              <a:gd name="connsiteY19" fmla="*/ 2855371 h 4176464"/>
              <a:gd name="connsiteX20" fmla="*/ 1473719 w 6946327"/>
              <a:gd name="connsiteY20" fmla="*/ 696091 h 4176464"/>
              <a:gd name="connsiteX0" fmla="*/ 1530869 w 6946327"/>
              <a:gd name="connsiteY0" fmla="*/ 791341 h 4176464"/>
              <a:gd name="connsiteX1" fmla="*/ 2169810 w 6946327"/>
              <a:gd name="connsiteY1" fmla="*/ 0 h 4176464"/>
              <a:gd name="connsiteX2" fmla="*/ 2385820 w 6946327"/>
              <a:gd name="connsiteY2" fmla="*/ 0 h 4176464"/>
              <a:gd name="connsiteX3" fmla="*/ 2385820 w 6946327"/>
              <a:gd name="connsiteY3" fmla="*/ 0 h 4176464"/>
              <a:gd name="connsiteX4" fmla="*/ 3753972 w 6946327"/>
              <a:gd name="connsiteY4" fmla="*/ 0 h 4176464"/>
              <a:gd name="connsiteX5" fmla="*/ 6250236 w 6946327"/>
              <a:gd name="connsiteY5" fmla="*/ 0 h 4176464"/>
              <a:gd name="connsiteX6" fmla="*/ 6946327 w 6946327"/>
              <a:gd name="connsiteY6" fmla="*/ 696091 h 4176464"/>
              <a:gd name="connsiteX7" fmla="*/ 6946327 w 6946327"/>
              <a:gd name="connsiteY7" fmla="*/ 2436271 h 4176464"/>
              <a:gd name="connsiteX8" fmla="*/ 6946327 w 6946327"/>
              <a:gd name="connsiteY8" fmla="*/ 2436271 h 4176464"/>
              <a:gd name="connsiteX9" fmla="*/ 6946327 w 6946327"/>
              <a:gd name="connsiteY9" fmla="*/ 3480387 h 4176464"/>
              <a:gd name="connsiteX10" fmla="*/ 6946327 w 6946327"/>
              <a:gd name="connsiteY10" fmla="*/ 3480373 h 4176464"/>
              <a:gd name="connsiteX11" fmla="*/ 6250236 w 6946327"/>
              <a:gd name="connsiteY11" fmla="*/ 4176464 h 4176464"/>
              <a:gd name="connsiteX12" fmla="*/ 3753972 w 6946327"/>
              <a:gd name="connsiteY12" fmla="*/ 4176464 h 4176464"/>
              <a:gd name="connsiteX13" fmla="*/ 2385820 w 6946327"/>
              <a:gd name="connsiteY13" fmla="*/ 4176464 h 4176464"/>
              <a:gd name="connsiteX14" fmla="*/ 2385820 w 6946327"/>
              <a:gd name="connsiteY14" fmla="*/ 4176464 h 4176464"/>
              <a:gd name="connsiteX15" fmla="*/ 2169810 w 6946327"/>
              <a:gd name="connsiteY15" fmla="*/ 4176464 h 4176464"/>
              <a:gd name="connsiteX16" fmla="*/ 1473719 w 6946327"/>
              <a:gd name="connsiteY16" fmla="*/ 3480373 h 4176464"/>
              <a:gd name="connsiteX17" fmla="*/ 1473719 w 6946327"/>
              <a:gd name="connsiteY17" fmla="*/ 3480387 h 4176464"/>
              <a:gd name="connsiteX18" fmla="*/ 0 w 6946327"/>
              <a:gd name="connsiteY18" fmla="*/ 2439974 h 4176464"/>
              <a:gd name="connsiteX19" fmla="*/ 1473719 w 6946327"/>
              <a:gd name="connsiteY19" fmla="*/ 2855371 h 4176464"/>
              <a:gd name="connsiteX20" fmla="*/ 1530869 w 6946327"/>
              <a:gd name="connsiteY20" fmla="*/ 791341 h 4176464"/>
              <a:gd name="connsiteX0" fmla="*/ 711719 w 6127177"/>
              <a:gd name="connsiteY0" fmla="*/ 791341 h 4176464"/>
              <a:gd name="connsiteX1" fmla="*/ 1350660 w 6127177"/>
              <a:gd name="connsiteY1" fmla="*/ 0 h 4176464"/>
              <a:gd name="connsiteX2" fmla="*/ 1566670 w 6127177"/>
              <a:gd name="connsiteY2" fmla="*/ 0 h 4176464"/>
              <a:gd name="connsiteX3" fmla="*/ 1566670 w 6127177"/>
              <a:gd name="connsiteY3" fmla="*/ 0 h 4176464"/>
              <a:gd name="connsiteX4" fmla="*/ 2934822 w 6127177"/>
              <a:gd name="connsiteY4" fmla="*/ 0 h 4176464"/>
              <a:gd name="connsiteX5" fmla="*/ 5431086 w 6127177"/>
              <a:gd name="connsiteY5" fmla="*/ 0 h 4176464"/>
              <a:gd name="connsiteX6" fmla="*/ 6127177 w 6127177"/>
              <a:gd name="connsiteY6" fmla="*/ 696091 h 4176464"/>
              <a:gd name="connsiteX7" fmla="*/ 6127177 w 6127177"/>
              <a:gd name="connsiteY7" fmla="*/ 2436271 h 4176464"/>
              <a:gd name="connsiteX8" fmla="*/ 6127177 w 6127177"/>
              <a:gd name="connsiteY8" fmla="*/ 2436271 h 4176464"/>
              <a:gd name="connsiteX9" fmla="*/ 6127177 w 6127177"/>
              <a:gd name="connsiteY9" fmla="*/ 3480387 h 4176464"/>
              <a:gd name="connsiteX10" fmla="*/ 6127177 w 6127177"/>
              <a:gd name="connsiteY10" fmla="*/ 3480373 h 4176464"/>
              <a:gd name="connsiteX11" fmla="*/ 5431086 w 6127177"/>
              <a:gd name="connsiteY11" fmla="*/ 4176464 h 4176464"/>
              <a:gd name="connsiteX12" fmla="*/ 2934822 w 6127177"/>
              <a:gd name="connsiteY12" fmla="*/ 4176464 h 4176464"/>
              <a:gd name="connsiteX13" fmla="*/ 1566670 w 6127177"/>
              <a:gd name="connsiteY13" fmla="*/ 4176464 h 4176464"/>
              <a:gd name="connsiteX14" fmla="*/ 1566670 w 6127177"/>
              <a:gd name="connsiteY14" fmla="*/ 4176464 h 4176464"/>
              <a:gd name="connsiteX15" fmla="*/ 1350660 w 6127177"/>
              <a:gd name="connsiteY15" fmla="*/ 4176464 h 4176464"/>
              <a:gd name="connsiteX16" fmla="*/ 654569 w 6127177"/>
              <a:gd name="connsiteY16" fmla="*/ 3480373 h 4176464"/>
              <a:gd name="connsiteX17" fmla="*/ 654569 w 6127177"/>
              <a:gd name="connsiteY17" fmla="*/ 3480387 h 4176464"/>
              <a:gd name="connsiteX18" fmla="*/ 0 w 6127177"/>
              <a:gd name="connsiteY18" fmla="*/ 2554274 h 4176464"/>
              <a:gd name="connsiteX19" fmla="*/ 654569 w 6127177"/>
              <a:gd name="connsiteY19" fmla="*/ 2855371 h 4176464"/>
              <a:gd name="connsiteX20" fmla="*/ 711719 w 6127177"/>
              <a:gd name="connsiteY20" fmla="*/ 791341 h 4176464"/>
              <a:gd name="connsiteX0" fmla="*/ 895540 w 6310998"/>
              <a:gd name="connsiteY0" fmla="*/ 791341 h 4176464"/>
              <a:gd name="connsiteX1" fmla="*/ 1534481 w 6310998"/>
              <a:gd name="connsiteY1" fmla="*/ 0 h 4176464"/>
              <a:gd name="connsiteX2" fmla="*/ 1750491 w 6310998"/>
              <a:gd name="connsiteY2" fmla="*/ 0 h 4176464"/>
              <a:gd name="connsiteX3" fmla="*/ 1750491 w 6310998"/>
              <a:gd name="connsiteY3" fmla="*/ 0 h 4176464"/>
              <a:gd name="connsiteX4" fmla="*/ 3118643 w 6310998"/>
              <a:gd name="connsiteY4" fmla="*/ 0 h 4176464"/>
              <a:gd name="connsiteX5" fmla="*/ 5614907 w 6310998"/>
              <a:gd name="connsiteY5" fmla="*/ 0 h 4176464"/>
              <a:gd name="connsiteX6" fmla="*/ 6310998 w 6310998"/>
              <a:gd name="connsiteY6" fmla="*/ 696091 h 4176464"/>
              <a:gd name="connsiteX7" fmla="*/ 6310998 w 6310998"/>
              <a:gd name="connsiteY7" fmla="*/ 2436271 h 4176464"/>
              <a:gd name="connsiteX8" fmla="*/ 6310998 w 6310998"/>
              <a:gd name="connsiteY8" fmla="*/ 2436271 h 4176464"/>
              <a:gd name="connsiteX9" fmla="*/ 6310998 w 6310998"/>
              <a:gd name="connsiteY9" fmla="*/ 3480387 h 4176464"/>
              <a:gd name="connsiteX10" fmla="*/ 6310998 w 6310998"/>
              <a:gd name="connsiteY10" fmla="*/ 3480373 h 4176464"/>
              <a:gd name="connsiteX11" fmla="*/ 5614907 w 6310998"/>
              <a:gd name="connsiteY11" fmla="*/ 4176464 h 4176464"/>
              <a:gd name="connsiteX12" fmla="*/ 3118643 w 6310998"/>
              <a:gd name="connsiteY12" fmla="*/ 4176464 h 4176464"/>
              <a:gd name="connsiteX13" fmla="*/ 1750491 w 6310998"/>
              <a:gd name="connsiteY13" fmla="*/ 4176464 h 4176464"/>
              <a:gd name="connsiteX14" fmla="*/ 1750491 w 6310998"/>
              <a:gd name="connsiteY14" fmla="*/ 4176464 h 4176464"/>
              <a:gd name="connsiteX15" fmla="*/ 1534481 w 6310998"/>
              <a:gd name="connsiteY15" fmla="*/ 4176464 h 4176464"/>
              <a:gd name="connsiteX16" fmla="*/ 838390 w 6310998"/>
              <a:gd name="connsiteY16" fmla="*/ 3480373 h 4176464"/>
              <a:gd name="connsiteX17" fmla="*/ 838390 w 6310998"/>
              <a:gd name="connsiteY17" fmla="*/ 3480387 h 4176464"/>
              <a:gd name="connsiteX18" fmla="*/ 0 w 6310998"/>
              <a:gd name="connsiteY18" fmla="*/ 2112314 h 4176464"/>
              <a:gd name="connsiteX19" fmla="*/ 838390 w 6310998"/>
              <a:gd name="connsiteY19" fmla="*/ 2855371 h 4176464"/>
              <a:gd name="connsiteX20" fmla="*/ 895540 w 6310998"/>
              <a:gd name="connsiteY20" fmla="*/ 791341 h 4176464"/>
              <a:gd name="connsiteX0" fmla="*/ 962384 w 6377842"/>
              <a:gd name="connsiteY0" fmla="*/ 791341 h 4176464"/>
              <a:gd name="connsiteX1" fmla="*/ 1601325 w 6377842"/>
              <a:gd name="connsiteY1" fmla="*/ 0 h 4176464"/>
              <a:gd name="connsiteX2" fmla="*/ 1817335 w 6377842"/>
              <a:gd name="connsiteY2" fmla="*/ 0 h 4176464"/>
              <a:gd name="connsiteX3" fmla="*/ 1817335 w 6377842"/>
              <a:gd name="connsiteY3" fmla="*/ 0 h 4176464"/>
              <a:gd name="connsiteX4" fmla="*/ 3185487 w 6377842"/>
              <a:gd name="connsiteY4" fmla="*/ 0 h 4176464"/>
              <a:gd name="connsiteX5" fmla="*/ 5681751 w 6377842"/>
              <a:gd name="connsiteY5" fmla="*/ 0 h 4176464"/>
              <a:gd name="connsiteX6" fmla="*/ 6377842 w 6377842"/>
              <a:gd name="connsiteY6" fmla="*/ 696091 h 4176464"/>
              <a:gd name="connsiteX7" fmla="*/ 6377842 w 6377842"/>
              <a:gd name="connsiteY7" fmla="*/ 2436271 h 4176464"/>
              <a:gd name="connsiteX8" fmla="*/ 6377842 w 6377842"/>
              <a:gd name="connsiteY8" fmla="*/ 2436271 h 4176464"/>
              <a:gd name="connsiteX9" fmla="*/ 6377842 w 6377842"/>
              <a:gd name="connsiteY9" fmla="*/ 3480387 h 4176464"/>
              <a:gd name="connsiteX10" fmla="*/ 6377842 w 6377842"/>
              <a:gd name="connsiteY10" fmla="*/ 3480373 h 4176464"/>
              <a:gd name="connsiteX11" fmla="*/ 5681751 w 6377842"/>
              <a:gd name="connsiteY11" fmla="*/ 4176464 h 4176464"/>
              <a:gd name="connsiteX12" fmla="*/ 3185487 w 6377842"/>
              <a:gd name="connsiteY12" fmla="*/ 4176464 h 4176464"/>
              <a:gd name="connsiteX13" fmla="*/ 1817335 w 6377842"/>
              <a:gd name="connsiteY13" fmla="*/ 4176464 h 4176464"/>
              <a:gd name="connsiteX14" fmla="*/ 1817335 w 6377842"/>
              <a:gd name="connsiteY14" fmla="*/ 4176464 h 4176464"/>
              <a:gd name="connsiteX15" fmla="*/ 1601325 w 6377842"/>
              <a:gd name="connsiteY15" fmla="*/ 4176464 h 4176464"/>
              <a:gd name="connsiteX16" fmla="*/ 905234 w 6377842"/>
              <a:gd name="connsiteY16" fmla="*/ 3480373 h 4176464"/>
              <a:gd name="connsiteX17" fmla="*/ 905234 w 6377842"/>
              <a:gd name="connsiteY17" fmla="*/ 3480387 h 4176464"/>
              <a:gd name="connsiteX18" fmla="*/ 0 w 6377842"/>
              <a:gd name="connsiteY18" fmla="*/ 2310629 h 4176464"/>
              <a:gd name="connsiteX19" fmla="*/ 905234 w 6377842"/>
              <a:gd name="connsiteY19" fmla="*/ 2855371 h 4176464"/>
              <a:gd name="connsiteX20" fmla="*/ 962384 w 6377842"/>
              <a:gd name="connsiteY20" fmla="*/ 791341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77842" h="4176464">
                <a:moveTo>
                  <a:pt x="962384" y="791341"/>
                </a:moveTo>
                <a:cubicBezTo>
                  <a:pt x="962384" y="406901"/>
                  <a:pt x="1216885" y="0"/>
                  <a:pt x="1601325" y="0"/>
                </a:cubicBezTo>
                <a:lnTo>
                  <a:pt x="1817335" y="0"/>
                </a:lnTo>
                <a:lnTo>
                  <a:pt x="1817335" y="0"/>
                </a:lnTo>
                <a:lnTo>
                  <a:pt x="3185487" y="0"/>
                </a:lnTo>
                <a:lnTo>
                  <a:pt x="5681751" y="0"/>
                </a:lnTo>
                <a:cubicBezTo>
                  <a:pt x="6066191" y="0"/>
                  <a:pt x="6377842" y="311651"/>
                  <a:pt x="6377842" y="696091"/>
                </a:cubicBezTo>
                <a:lnTo>
                  <a:pt x="6377842" y="2436271"/>
                </a:lnTo>
                <a:lnTo>
                  <a:pt x="6377842" y="2436271"/>
                </a:lnTo>
                <a:lnTo>
                  <a:pt x="6377842" y="3480387"/>
                </a:lnTo>
                <a:lnTo>
                  <a:pt x="6377842" y="3480373"/>
                </a:lnTo>
                <a:cubicBezTo>
                  <a:pt x="6377842" y="3864813"/>
                  <a:pt x="6066191" y="4176464"/>
                  <a:pt x="5681751" y="4176464"/>
                </a:cubicBezTo>
                <a:lnTo>
                  <a:pt x="3185487" y="4176464"/>
                </a:lnTo>
                <a:lnTo>
                  <a:pt x="1817335" y="4176464"/>
                </a:lnTo>
                <a:lnTo>
                  <a:pt x="1817335" y="4176464"/>
                </a:lnTo>
                <a:lnTo>
                  <a:pt x="1601325" y="4176464"/>
                </a:lnTo>
                <a:cubicBezTo>
                  <a:pt x="1216885" y="4176464"/>
                  <a:pt x="905234" y="3864813"/>
                  <a:pt x="905234" y="3480373"/>
                </a:cubicBezTo>
                <a:lnTo>
                  <a:pt x="905234" y="3480387"/>
                </a:lnTo>
                <a:lnTo>
                  <a:pt x="0" y="2310629"/>
                </a:lnTo>
                <a:lnTo>
                  <a:pt x="905234" y="2855371"/>
                </a:lnTo>
                <a:lnTo>
                  <a:pt x="962384" y="791341"/>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tabLst>
                <a:tab pos="6457950" algn="l"/>
              </a:tabLst>
            </a:pPr>
            <a:r>
              <a:rPr lang="en-GB" sz="1400" b="1" dirty="0" smtClean="0">
                <a:solidFill>
                  <a:schemeClr val="tx1"/>
                </a:solidFill>
                <a:latin typeface="Calibri" panose="020F0502020204030204" pitchFamily="34" charset="0"/>
              </a:rPr>
              <a:t>I am Leo </a:t>
            </a:r>
            <a:r>
              <a:rPr lang="en-GB" sz="1400" b="1" dirty="0" err="1" smtClean="0">
                <a:solidFill>
                  <a:schemeClr val="tx1"/>
                </a:solidFill>
                <a:latin typeface="Calibri" panose="020F0502020204030204" pitchFamily="34" charset="0"/>
              </a:rPr>
              <a:t>Kanner</a:t>
            </a:r>
            <a:r>
              <a:rPr lang="en-GB" sz="1400" b="1" dirty="0" smtClean="0">
                <a:solidFill>
                  <a:schemeClr val="tx1"/>
                </a:solidFill>
                <a:latin typeface="Calibri" panose="020F0502020204030204" pitchFamily="34" charset="0"/>
              </a:rPr>
              <a:t>, and I worked as a Paediatrician in the USA.  In the 1930s and 1940s, I noticed some similar behaviours in a number of young children I worked with. I observed that the 11 children I studied were:</a:t>
            </a:r>
          </a:p>
          <a:p>
            <a:pPr marL="1619250" indent="-190500">
              <a:buFont typeface="Arial" panose="020B0604020202020204" pitchFamily="34" charset="0"/>
              <a:buChar char="•"/>
            </a:pPr>
            <a:r>
              <a:rPr lang="en-GB" sz="1400" b="1" dirty="0" smtClean="0">
                <a:solidFill>
                  <a:schemeClr val="tx1"/>
                </a:solidFill>
                <a:latin typeface="Calibri" panose="020F0502020204030204" pitchFamily="34" charset="0"/>
              </a:rPr>
              <a:t>profoundly withdrawn</a:t>
            </a:r>
          </a:p>
          <a:p>
            <a:pPr marL="1619250" indent="-190500">
              <a:buFont typeface="Arial" panose="020B0604020202020204" pitchFamily="34" charset="0"/>
              <a:buChar char="•"/>
            </a:pPr>
            <a:r>
              <a:rPr lang="en-GB" sz="1400" b="1" dirty="0" smtClean="0">
                <a:solidFill>
                  <a:schemeClr val="tx1"/>
                </a:solidFill>
                <a:latin typeface="Calibri" panose="020F0502020204030204" pitchFamily="34" charset="0"/>
              </a:rPr>
              <a:t>excellent  at learning by rote</a:t>
            </a:r>
          </a:p>
          <a:p>
            <a:pPr marL="1619250" indent="-190500">
              <a:buFont typeface="Arial" panose="020B0604020202020204" pitchFamily="34" charset="0"/>
              <a:buChar char="•"/>
            </a:pPr>
            <a:r>
              <a:rPr lang="en-GB" sz="1400" b="1" dirty="0" smtClean="0">
                <a:solidFill>
                  <a:schemeClr val="tx1"/>
                </a:solidFill>
                <a:latin typeface="Calibri" panose="020F0502020204030204" pitchFamily="34" charset="0"/>
              </a:rPr>
              <a:t>obsessive about keeping things the same</a:t>
            </a:r>
          </a:p>
          <a:p>
            <a:pPr marL="1619250" indent="-190500">
              <a:buFont typeface="Arial" panose="020B0604020202020204" pitchFamily="34" charset="0"/>
              <a:buChar char="•"/>
            </a:pPr>
            <a:r>
              <a:rPr lang="en-GB" sz="1400" b="1" dirty="0" smtClean="0">
                <a:solidFill>
                  <a:schemeClr val="tx1"/>
                </a:solidFill>
                <a:latin typeface="Calibri" panose="020F0502020204030204" pitchFamily="34" charset="0"/>
              </a:rPr>
              <a:t>mute, had delays in developing speech, or  didn’t use language to communicate in usual ways</a:t>
            </a:r>
          </a:p>
          <a:p>
            <a:pPr marL="1619250" indent="-190500">
              <a:buFont typeface="Arial" panose="020B0604020202020204" pitchFamily="34" charset="0"/>
              <a:buChar char="•"/>
            </a:pPr>
            <a:r>
              <a:rPr lang="en-GB" sz="1400" b="1" dirty="0">
                <a:solidFill>
                  <a:schemeClr val="tx1"/>
                </a:solidFill>
                <a:latin typeface="Calibri" panose="020F0502020204030204" pitchFamily="34" charset="0"/>
              </a:rPr>
              <a:t>i</a:t>
            </a:r>
            <a:r>
              <a:rPr lang="en-GB" sz="1400" b="1" dirty="0" smtClean="0">
                <a:solidFill>
                  <a:schemeClr val="tx1"/>
                </a:solidFill>
                <a:latin typeface="Calibri" panose="020F0502020204030204" pitchFamily="34" charset="0"/>
              </a:rPr>
              <a:t>nterested in objects more than people.</a:t>
            </a:r>
          </a:p>
          <a:p>
            <a:pPr marL="1257300"/>
            <a:r>
              <a:rPr lang="en-GB" sz="1400" b="1" dirty="0" smtClean="0">
                <a:solidFill>
                  <a:schemeClr val="tx1"/>
                </a:solidFill>
                <a:latin typeface="Calibri" panose="020F0502020204030204" pitchFamily="34" charset="0"/>
              </a:rPr>
              <a:t>The cluster of behaviours I identified came to be known as “Kanner’s Syndrome”, or “Classic Childhood Autism”.</a:t>
            </a:r>
            <a:endParaRPr lang="en-GB" sz="1400" b="1" dirty="0">
              <a:solidFill>
                <a:schemeClr val="tx1"/>
              </a:solidFill>
              <a:latin typeface="Calibri" panose="020F0502020204030204" pitchFamily="34" charset="0"/>
            </a:endParaRPr>
          </a:p>
        </p:txBody>
      </p:sp>
      <p:sp>
        <p:nvSpPr>
          <p:cNvPr id="3" name="TextBox 2"/>
          <p:cNvSpPr txBox="1"/>
          <p:nvPr/>
        </p:nvSpPr>
        <p:spPr>
          <a:xfrm>
            <a:off x="593822" y="1196752"/>
            <a:ext cx="7931496" cy="1661993"/>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The term Autism comes from a Greek word “autos”. Autos is the root for familiar words such as “autograph” “autobiography” and “autonomy”, and it means “self”.   It was first used in the early 20</a:t>
            </a:r>
            <a:r>
              <a:rPr lang="en-GB" sz="1400" baseline="30000" dirty="0" smtClean="0">
                <a:latin typeface="Arial" panose="020B0604020202020204" pitchFamily="34" charset="0"/>
                <a:cs typeface="Arial" panose="020B0604020202020204" pitchFamily="34" charset="0"/>
              </a:rPr>
              <a:t>th</a:t>
            </a:r>
            <a:r>
              <a:rPr lang="en-GB" sz="1400" dirty="0" smtClean="0">
                <a:latin typeface="Arial" panose="020B0604020202020204" pitchFamily="34" charset="0"/>
                <a:cs typeface="Arial" panose="020B0604020202020204" pitchFamily="34" charset="0"/>
              </a:rPr>
              <a:t> century by psychiatrists to describe a pattern of severe withdrawal from the world, which was observed in some adult patients with schizophrenia.   We have come a long way since then, and now understand that Autism is not a mental illness.  </a:t>
            </a:r>
          </a:p>
          <a:p>
            <a:endParaRPr lang="en-GB" sz="1600" dirty="0" smtClean="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Click on to learn about some of the key people in the history of Autism.</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8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4599" r="14599"/>
          <a:stretch/>
        </p:blipFill>
        <p:spPr>
          <a:xfrm>
            <a:off x="6848085" y="3307594"/>
            <a:ext cx="1655211" cy="233278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9552" y="620688"/>
            <a:ext cx="1644911" cy="2332783"/>
          </a:xfrm>
          <a:prstGeom prst="rect">
            <a:avLst/>
          </a:prstGeom>
        </p:spPr>
      </p:pic>
      <p:sp>
        <p:nvSpPr>
          <p:cNvPr id="6" name="Rounded Rectangular Callout 8"/>
          <p:cNvSpPr/>
          <p:nvPr/>
        </p:nvSpPr>
        <p:spPr>
          <a:xfrm>
            <a:off x="1432198" y="562943"/>
            <a:ext cx="7244258" cy="2448272"/>
          </a:xfrm>
          <a:custGeom>
            <a:avLst/>
            <a:gdLst>
              <a:gd name="connsiteX0" fmla="*/ 0 w 5472608"/>
              <a:gd name="connsiteY0" fmla="*/ 696091 h 4176464"/>
              <a:gd name="connsiteX1" fmla="*/ 696091 w 5472608"/>
              <a:gd name="connsiteY1" fmla="*/ 0 h 4176464"/>
              <a:gd name="connsiteX2" fmla="*/ 912101 w 5472608"/>
              <a:gd name="connsiteY2" fmla="*/ 0 h 4176464"/>
              <a:gd name="connsiteX3" fmla="*/ 912101 w 5472608"/>
              <a:gd name="connsiteY3" fmla="*/ 0 h 4176464"/>
              <a:gd name="connsiteX4" fmla="*/ 2280253 w 5472608"/>
              <a:gd name="connsiteY4" fmla="*/ 0 h 4176464"/>
              <a:gd name="connsiteX5" fmla="*/ 4776517 w 5472608"/>
              <a:gd name="connsiteY5" fmla="*/ 0 h 4176464"/>
              <a:gd name="connsiteX6" fmla="*/ 5472608 w 5472608"/>
              <a:gd name="connsiteY6" fmla="*/ 696091 h 4176464"/>
              <a:gd name="connsiteX7" fmla="*/ 5472608 w 5472608"/>
              <a:gd name="connsiteY7" fmla="*/ 2436271 h 4176464"/>
              <a:gd name="connsiteX8" fmla="*/ 5472608 w 5472608"/>
              <a:gd name="connsiteY8" fmla="*/ 2436271 h 4176464"/>
              <a:gd name="connsiteX9" fmla="*/ 5472608 w 5472608"/>
              <a:gd name="connsiteY9" fmla="*/ 3480387 h 4176464"/>
              <a:gd name="connsiteX10" fmla="*/ 5472608 w 5472608"/>
              <a:gd name="connsiteY10" fmla="*/ 3480373 h 4176464"/>
              <a:gd name="connsiteX11" fmla="*/ 4776517 w 5472608"/>
              <a:gd name="connsiteY11" fmla="*/ 4176464 h 4176464"/>
              <a:gd name="connsiteX12" fmla="*/ 2280253 w 5472608"/>
              <a:gd name="connsiteY12" fmla="*/ 4176464 h 4176464"/>
              <a:gd name="connsiteX13" fmla="*/ 912101 w 5472608"/>
              <a:gd name="connsiteY13" fmla="*/ 4176464 h 4176464"/>
              <a:gd name="connsiteX14" fmla="*/ 912101 w 5472608"/>
              <a:gd name="connsiteY14" fmla="*/ 4176464 h 4176464"/>
              <a:gd name="connsiteX15" fmla="*/ 696091 w 5472608"/>
              <a:gd name="connsiteY15" fmla="*/ 4176464 h 4176464"/>
              <a:gd name="connsiteX16" fmla="*/ 0 w 5472608"/>
              <a:gd name="connsiteY16" fmla="*/ 3480373 h 4176464"/>
              <a:gd name="connsiteX17" fmla="*/ 0 w 5472608"/>
              <a:gd name="connsiteY17" fmla="*/ 3480387 h 4176464"/>
              <a:gd name="connsiteX18" fmla="*/ -1473719 w 5472608"/>
              <a:gd name="connsiteY18" fmla="*/ 2439974 h 4176464"/>
              <a:gd name="connsiteX19" fmla="*/ 0 w 5472608"/>
              <a:gd name="connsiteY19" fmla="*/ 2436271 h 4176464"/>
              <a:gd name="connsiteX20" fmla="*/ 0 w 5472608"/>
              <a:gd name="connsiteY20" fmla="*/ 696091 h 4176464"/>
              <a:gd name="connsiteX0" fmla="*/ 1473719 w 6946327"/>
              <a:gd name="connsiteY0" fmla="*/ 696091 h 4176464"/>
              <a:gd name="connsiteX1" fmla="*/ 2169810 w 6946327"/>
              <a:gd name="connsiteY1" fmla="*/ 0 h 4176464"/>
              <a:gd name="connsiteX2" fmla="*/ 2385820 w 6946327"/>
              <a:gd name="connsiteY2" fmla="*/ 0 h 4176464"/>
              <a:gd name="connsiteX3" fmla="*/ 2385820 w 6946327"/>
              <a:gd name="connsiteY3" fmla="*/ 0 h 4176464"/>
              <a:gd name="connsiteX4" fmla="*/ 3753972 w 6946327"/>
              <a:gd name="connsiteY4" fmla="*/ 0 h 4176464"/>
              <a:gd name="connsiteX5" fmla="*/ 6250236 w 6946327"/>
              <a:gd name="connsiteY5" fmla="*/ 0 h 4176464"/>
              <a:gd name="connsiteX6" fmla="*/ 6946327 w 6946327"/>
              <a:gd name="connsiteY6" fmla="*/ 696091 h 4176464"/>
              <a:gd name="connsiteX7" fmla="*/ 6946327 w 6946327"/>
              <a:gd name="connsiteY7" fmla="*/ 2436271 h 4176464"/>
              <a:gd name="connsiteX8" fmla="*/ 6946327 w 6946327"/>
              <a:gd name="connsiteY8" fmla="*/ 2436271 h 4176464"/>
              <a:gd name="connsiteX9" fmla="*/ 6946327 w 6946327"/>
              <a:gd name="connsiteY9" fmla="*/ 3480387 h 4176464"/>
              <a:gd name="connsiteX10" fmla="*/ 6946327 w 6946327"/>
              <a:gd name="connsiteY10" fmla="*/ 3480373 h 4176464"/>
              <a:gd name="connsiteX11" fmla="*/ 6250236 w 6946327"/>
              <a:gd name="connsiteY11" fmla="*/ 4176464 h 4176464"/>
              <a:gd name="connsiteX12" fmla="*/ 3753972 w 6946327"/>
              <a:gd name="connsiteY12" fmla="*/ 4176464 h 4176464"/>
              <a:gd name="connsiteX13" fmla="*/ 2385820 w 6946327"/>
              <a:gd name="connsiteY13" fmla="*/ 4176464 h 4176464"/>
              <a:gd name="connsiteX14" fmla="*/ 2385820 w 6946327"/>
              <a:gd name="connsiteY14" fmla="*/ 4176464 h 4176464"/>
              <a:gd name="connsiteX15" fmla="*/ 2169810 w 6946327"/>
              <a:gd name="connsiteY15" fmla="*/ 4176464 h 4176464"/>
              <a:gd name="connsiteX16" fmla="*/ 1473719 w 6946327"/>
              <a:gd name="connsiteY16" fmla="*/ 3480373 h 4176464"/>
              <a:gd name="connsiteX17" fmla="*/ 1473719 w 6946327"/>
              <a:gd name="connsiteY17" fmla="*/ 3480387 h 4176464"/>
              <a:gd name="connsiteX18" fmla="*/ 0 w 6946327"/>
              <a:gd name="connsiteY18" fmla="*/ 2439974 h 4176464"/>
              <a:gd name="connsiteX19" fmla="*/ 1473719 w 6946327"/>
              <a:gd name="connsiteY19" fmla="*/ 2855371 h 4176464"/>
              <a:gd name="connsiteX20" fmla="*/ 1473719 w 6946327"/>
              <a:gd name="connsiteY20" fmla="*/ 696091 h 4176464"/>
              <a:gd name="connsiteX0" fmla="*/ 1530869 w 6946327"/>
              <a:gd name="connsiteY0" fmla="*/ 791341 h 4176464"/>
              <a:gd name="connsiteX1" fmla="*/ 2169810 w 6946327"/>
              <a:gd name="connsiteY1" fmla="*/ 0 h 4176464"/>
              <a:gd name="connsiteX2" fmla="*/ 2385820 w 6946327"/>
              <a:gd name="connsiteY2" fmla="*/ 0 h 4176464"/>
              <a:gd name="connsiteX3" fmla="*/ 2385820 w 6946327"/>
              <a:gd name="connsiteY3" fmla="*/ 0 h 4176464"/>
              <a:gd name="connsiteX4" fmla="*/ 3753972 w 6946327"/>
              <a:gd name="connsiteY4" fmla="*/ 0 h 4176464"/>
              <a:gd name="connsiteX5" fmla="*/ 6250236 w 6946327"/>
              <a:gd name="connsiteY5" fmla="*/ 0 h 4176464"/>
              <a:gd name="connsiteX6" fmla="*/ 6946327 w 6946327"/>
              <a:gd name="connsiteY6" fmla="*/ 696091 h 4176464"/>
              <a:gd name="connsiteX7" fmla="*/ 6946327 w 6946327"/>
              <a:gd name="connsiteY7" fmla="*/ 2436271 h 4176464"/>
              <a:gd name="connsiteX8" fmla="*/ 6946327 w 6946327"/>
              <a:gd name="connsiteY8" fmla="*/ 2436271 h 4176464"/>
              <a:gd name="connsiteX9" fmla="*/ 6946327 w 6946327"/>
              <a:gd name="connsiteY9" fmla="*/ 3480387 h 4176464"/>
              <a:gd name="connsiteX10" fmla="*/ 6946327 w 6946327"/>
              <a:gd name="connsiteY10" fmla="*/ 3480373 h 4176464"/>
              <a:gd name="connsiteX11" fmla="*/ 6250236 w 6946327"/>
              <a:gd name="connsiteY11" fmla="*/ 4176464 h 4176464"/>
              <a:gd name="connsiteX12" fmla="*/ 3753972 w 6946327"/>
              <a:gd name="connsiteY12" fmla="*/ 4176464 h 4176464"/>
              <a:gd name="connsiteX13" fmla="*/ 2385820 w 6946327"/>
              <a:gd name="connsiteY13" fmla="*/ 4176464 h 4176464"/>
              <a:gd name="connsiteX14" fmla="*/ 2385820 w 6946327"/>
              <a:gd name="connsiteY14" fmla="*/ 4176464 h 4176464"/>
              <a:gd name="connsiteX15" fmla="*/ 2169810 w 6946327"/>
              <a:gd name="connsiteY15" fmla="*/ 4176464 h 4176464"/>
              <a:gd name="connsiteX16" fmla="*/ 1473719 w 6946327"/>
              <a:gd name="connsiteY16" fmla="*/ 3480373 h 4176464"/>
              <a:gd name="connsiteX17" fmla="*/ 1473719 w 6946327"/>
              <a:gd name="connsiteY17" fmla="*/ 3480387 h 4176464"/>
              <a:gd name="connsiteX18" fmla="*/ 0 w 6946327"/>
              <a:gd name="connsiteY18" fmla="*/ 2439974 h 4176464"/>
              <a:gd name="connsiteX19" fmla="*/ 1473719 w 6946327"/>
              <a:gd name="connsiteY19" fmla="*/ 2855371 h 4176464"/>
              <a:gd name="connsiteX20" fmla="*/ 1530869 w 6946327"/>
              <a:gd name="connsiteY20" fmla="*/ 791341 h 4176464"/>
              <a:gd name="connsiteX0" fmla="*/ 711719 w 6127177"/>
              <a:gd name="connsiteY0" fmla="*/ 791341 h 4176464"/>
              <a:gd name="connsiteX1" fmla="*/ 1350660 w 6127177"/>
              <a:gd name="connsiteY1" fmla="*/ 0 h 4176464"/>
              <a:gd name="connsiteX2" fmla="*/ 1566670 w 6127177"/>
              <a:gd name="connsiteY2" fmla="*/ 0 h 4176464"/>
              <a:gd name="connsiteX3" fmla="*/ 1566670 w 6127177"/>
              <a:gd name="connsiteY3" fmla="*/ 0 h 4176464"/>
              <a:gd name="connsiteX4" fmla="*/ 2934822 w 6127177"/>
              <a:gd name="connsiteY4" fmla="*/ 0 h 4176464"/>
              <a:gd name="connsiteX5" fmla="*/ 5431086 w 6127177"/>
              <a:gd name="connsiteY5" fmla="*/ 0 h 4176464"/>
              <a:gd name="connsiteX6" fmla="*/ 6127177 w 6127177"/>
              <a:gd name="connsiteY6" fmla="*/ 696091 h 4176464"/>
              <a:gd name="connsiteX7" fmla="*/ 6127177 w 6127177"/>
              <a:gd name="connsiteY7" fmla="*/ 2436271 h 4176464"/>
              <a:gd name="connsiteX8" fmla="*/ 6127177 w 6127177"/>
              <a:gd name="connsiteY8" fmla="*/ 2436271 h 4176464"/>
              <a:gd name="connsiteX9" fmla="*/ 6127177 w 6127177"/>
              <a:gd name="connsiteY9" fmla="*/ 3480387 h 4176464"/>
              <a:gd name="connsiteX10" fmla="*/ 6127177 w 6127177"/>
              <a:gd name="connsiteY10" fmla="*/ 3480373 h 4176464"/>
              <a:gd name="connsiteX11" fmla="*/ 5431086 w 6127177"/>
              <a:gd name="connsiteY11" fmla="*/ 4176464 h 4176464"/>
              <a:gd name="connsiteX12" fmla="*/ 2934822 w 6127177"/>
              <a:gd name="connsiteY12" fmla="*/ 4176464 h 4176464"/>
              <a:gd name="connsiteX13" fmla="*/ 1566670 w 6127177"/>
              <a:gd name="connsiteY13" fmla="*/ 4176464 h 4176464"/>
              <a:gd name="connsiteX14" fmla="*/ 1566670 w 6127177"/>
              <a:gd name="connsiteY14" fmla="*/ 4176464 h 4176464"/>
              <a:gd name="connsiteX15" fmla="*/ 1350660 w 6127177"/>
              <a:gd name="connsiteY15" fmla="*/ 4176464 h 4176464"/>
              <a:gd name="connsiteX16" fmla="*/ 654569 w 6127177"/>
              <a:gd name="connsiteY16" fmla="*/ 3480373 h 4176464"/>
              <a:gd name="connsiteX17" fmla="*/ 654569 w 6127177"/>
              <a:gd name="connsiteY17" fmla="*/ 3480387 h 4176464"/>
              <a:gd name="connsiteX18" fmla="*/ 0 w 6127177"/>
              <a:gd name="connsiteY18" fmla="*/ 2554274 h 4176464"/>
              <a:gd name="connsiteX19" fmla="*/ 654569 w 6127177"/>
              <a:gd name="connsiteY19" fmla="*/ 2855371 h 4176464"/>
              <a:gd name="connsiteX20" fmla="*/ 711719 w 6127177"/>
              <a:gd name="connsiteY20" fmla="*/ 791341 h 4176464"/>
              <a:gd name="connsiteX0" fmla="*/ 895540 w 6310998"/>
              <a:gd name="connsiteY0" fmla="*/ 791341 h 4176464"/>
              <a:gd name="connsiteX1" fmla="*/ 1534481 w 6310998"/>
              <a:gd name="connsiteY1" fmla="*/ 0 h 4176464"/>
              <a:gd name="connsiteX2" fmla="*/ 1750491 w 6310998"/>
              <a:gd name="connsiteY2" fmla="*/ 0 h 4176464"/>
              <a:gd name="connsiteX3" fmla="*/ 1750491 w 6310998"/>
              <a:gd name="connsiteY3" fmla="*/ 0 h 4176464"/>
              <a:gd name="connsiteX4" fmla="*/ 3118643 w 6310998"/>
              <a:gd name="connsiteY4" fmla="*/ 0 h 4176464"/>
              <a:gd name="connsiteX5" fmla="*/ 5614907 w 6310998"/>
              <a:gd name="connsiteY5" fmla="*/ 0 h 4176464"/>
              <a:gd name="connsiteX6" fmla="*/ 6310998 w 6310998"/>
              <a:gd name="connsiteY6" fmla="*/ 696091 h 4176464"/>
              <a:gd name="connsiteX7" fmla="*/ 6310998 w 6310998"/>
              <a:gd name="connsiteY7" fmla="*/ 2436271 h 4176464"/>
              <a:gd name="connsiteX8" fmla="*/ 6310998 w 6310998"/>
              <a:gd name="connsiteY8" fmla="*/ 2436271 h 4176464"/>
              <a:gd name="connsiteX9" fmla="*/ 6310998 w 6310998"/>
              <a:gd name="connsiteY9" fmla="*/ 3480387 h 4176464"/>
              <a:gd name="connsiteX10" fmla="*/ 6310998 w 6310998"/>
              <a:gd name="connsiteY10" fmla="*/ 3480373 h 4176464"/>
              <a:gd name="connsiteX11" fmla="*/ 5614907 w 6310998"/>
              <a:gd name="connsiteY11" fmla="*/ 4176464 h 4176464"/>
              <a:gd name="connsiteX12" fmla="*/ 3118643 w 6310998"/>
              <a:gd name="connsiteY12" fmla="*/ 4176464 h 4176464"/>
              <a:gd name="connsiteX13" fmla="*/ 1750491 w 6310998"/>
              <a:gd name="connsiteY13" fmla="*/ 4176464 h 4176464"/>
              <a:gd name="connsiteX14" fmla="*/ 1750491 w 6310998"/>
              <a:gd name="connsiteY14" fmla="*/ 4176464 h 4176464"/>
              <a:gd name="connsiteX15" fmla="*/ 1534481 w 6310998"/>
              <a:gd name="connsiteY15" fmla="*/ 4176464 h 4176464"/>
              <a:gd name="connsiteX16" fmla="*/ 838390 w 6310998"/>
              <a:gd name="connsiteY16" fmla="*/ 3480373 h 4176464"/>
              <a:gd name="connsiteX17" fmla="*/ 838390 w 6310998"/>
              <a:gd name="connsiteY17" fmla="*/ 3480387 h 4176464"/>
              <a:gd name="connsiteX18" fmla="*/ 0 w 6310998"/>
              <a:gd name="connsiteY18" fmla="*/ 2112314 h 4176464"/>
              <a:gd name="connsiteX19" fmla="*/ 838390 w 6310998"/>
              <a:gd name="connsiteY19" fmla="*/ 2855371 h 4176464"/>
              <a:gd name="connsiteX20" fmla="*/ 895540 w 6310998"/>
              <a:gd name="connsiteY20" fmla="*/ 791341 h 4176464"/>
              <a:gd name="connsiteX0" fmla="*/ 962384 w 6377842"/>
              <a:gd name="connsiteY0" fmla="*/ 791341 h 4176464"/>
              <a:gd name="connsiteX1" fmla="*/ 1601325 w 6377842"/>
              <a:gd name="connsiteY1" fmla="*/ 0 h 4176464"/>
              <a:gd name="connsiteX2" fmla="*/ 1817335 w 6377842"/>
              <a:gd name="connsiteY2" fmla="*/ 0 h 4176464"/>
              <a:gd name="connsiteX3" fmla="*/ 1817335 w 6377842"/>
              <a:gd name="connsiteY3" fmla="*/ 0 h 4176464"/>
              <a:gd name="connsiteX4" fmla="*/ 3185487 w 6377842"/>
              <a:gd name="connsiteY4" fmla="*/ 0 h 4176464"/>
              <a:gd name="connsiteX5" fmla="*/ 5681751 w 6377842"/>
              <a:gd name="connsiteY5" fmla="*/ 0 h 4176464"/>
              <a:gd name="connsiteX6" fmla="*/ 6377842 w 6377842"/>
              <a:gd name="connsiteY6" fmla="*/ 696091 h 4176464"/>
              <a:gd name="connsiteX7" fmla="*/ 6377842 w 6377842"/>
              <a:gd name="connsiteY7" fmla="*/ 2436271 h 4176464"/>
              <a:gd name="connsiteX8" fmla="*/ 6377842 w 6377842"/>
              <a:gd name="connsiteY8" fmla="*/ 2436271 h 4176464"/>
              <a:gd name="connsiteX9" fmla="*/ 6377842 w 6377842"/>
              <a:gd name="connsiteY9" fmla="*/ 3480387 h 4176464"/>
              <a:gd name="connsiteX10" fmla="*/ 6377842 w 6377842"/>
              <a:gd name="connsiteY10" fmla="*/ 3480373 h 4176464"/>
              <a:gd name="connsiteX11" fmla="*/ 5681751 w 6377842"/>
              <a:gd name="connsiteY11" fmla="*/ 4176464 h 4176464"/>
              <a:gd name="connsiteX12" fmla="*/ 3185487 w 6377842"/>
              <a:gd name="connsiteY12" fmla="*/ 4176464 h 4176464"/>
              <a:gd name="connsiteX13" fmla="*/ 1817335 w 6377842"/>
              <a:gd name="connsiteY13" fmla="*/ 4176464 h 4176464"/>
              <a:gd name="connsiteX14" fmla="*/ 1817335 w 6377842"/>
              <a:gd name="connsiteY14" fmla="*/ 4176464 h 4176464"/>
              <a:gd name="connsiteX15" fmla="*/ 1601325 w 6377842"/>
              <a:gd name="connsiteY15" fmla="*/ 4176464 h 4176464"/>
              <a:gd name="connsiteX16" fmla="*/ 905234 w 6377842"/>
              <a:gd name="connsiteY16" fmla="*/ 3480373 h 4176464"/>
              <a:gd name="connsiteX17" fmla="*/ 905234 w 6377842"/>
              <a:gd name="connsiteY17" fmla="*/ 3480387 h 4176464"/>
              <a:gd name="connsiteX18" fmla="*/ 0 w 6377842"/>
              <a:gd name="connsiteY18" fmla="*/ 2310629 h 4176464"/>
              <a:gd name="connsiteX19" fmla="*/ 905234 w 6377842"/>
              <a:gd name="connsiteY19" fmla="*/ 2855371 h 4176464"/>
              <a:gd name="connsiteX20" fmla="*/ 962384 w 6377842"/>
              <a:gd name="connsiteY20" fmla="*/ 791341 h 4176464"/>
              <a:gd name="connsiteX0" fmla="*/ 665460 w 6080918"/>
              <a:gd name="connsiteY0" fmla="*/ 791341 h 4176464"/>
              <a:gd name="connsiteX1" fmla="*/ 1304401 w 6080918"/>
              <a:gd name="connsiteY1" fmla="*/ 0 h 4176464"/>
              <a:gd name="connsiteX2" fmla="*/ 1520411 w 6080918"/>
              <a:gd name="connsiteY2" fmla="*/ 0 h 4176464"/>
              <a:gd name="connsiteX3" fmla="*/ 1520411 w 6080918"/>
              <a:gd name="connsiteY3" fmla="*/ 0 h 4176464"/>
              <a:gd name="connsiteX4" fmla="*/ 2888563 w 6080918"/>
              <a:gd name="connsiteY4" fmla="*/ 0 h 4176464"/>
              <a:gd name="connsiteX5" fmla="*/ 5384827 w 6080918"/>
              <a:gd name="connsiteY5" fmla="*/ 0 h 4176464"/>
              <a:gd name="connsiteX6" fmla="*/ 6080918 w 6080918"/>
              <a:gd name="connsiteY6" fmla="*/ 696091 h 4176464"/>
              <a:gd name="connsiteX7" fmla="*/ 6080918 w 6080918"/>
              <a:gd name="connsiteY7" fmla="*/ 2436271 h 4176464"/>
              <a:gd name="connsiteX8" fmla="*/ 6080918 w 6080918"/>
              <a:gd name="connsiteY8" fmla="*/ 2436271 h 4176464"/>
              <a:gd name="connsiteX9" fmla="*/ 6080918 w 6080918"/>
              <a:gd name="connsiteY9" fmla="*/ 3480387 h 4176464"/>
              <a:gd name="connsiteX10" fmla="*/ 6080918 w 6080918"/>
              <a:gd name="connsiteY10" fmla="*/ 3480373 h 4176464"/>
              <a:gd name="connsiteX11" fmla="*/ 5384827 w 6080918"/>
              <a:gd name="connsiteY11" fmla="*/ 4176464 h 4176464"/>
              <a:gd name="connsiteX12" fmla="*/ 2888563 w 6080918"/>
              <a:gd name="connsiteY12" fmla="*/ 4176464 h 4176464"/>
              <a:gd name="connsiteX13" fmla="*/ 1520411 w 6080918"/>
              <a:gd name="connsiteY13" fmla="*/ 4176464 h 4176464"/>
              <a:gd name="connsiteX14" fmla="*/ 1520411 w 6080918"/>
              <a:gd name="connsiteY14" fmla="*/ 4176464 h 4176464"/>
              <a:gd name="connsiteX15" fmla="*/ 1304401 w 6080918"/>
              <a:gd name="connsiteY15" fmla="*/ 4176464 h 4176464"/>
              <a:gd name="connsiteX16" fmla="*/ 608310 w 6080918"/>
              <a:gd name="connsiteY16" fmla="*/ 3480373 h 4176464"/>
              <a:gd name="connsiteX17" fmla="*/ 608310 w 6080918"/>
              <a:gd name="connsiteY17" fmla="*/ 3480387 h 4176464"/>
              <a:gd name="connsiteX18" fmla="*/ 0 w 6080918"/>
              <a:gd name="connsiteY18" fmla="*/ 2283446 h 4176464"/>
              <a:gd name="connsiteX19" fmla="*/ 608310 w 6080918"/>
              <a:gd name="connsiteY19" fmla="*/ 2855371 h 4176464"/>
              <a:gd name="connsiteX20" fmla="*/ 665460 w 6080918"/>
              <a:gd name="connsiteY20" fmla="*/ 791341 h 4176464"/>
              <a:gd name="connsiteX0" fmla="*/ 665460 w 6080918"/>
              <a:gd name="connsiteY0" fmla="*/ 791341 h 4176464"/>
              <a:gd name="connsiteX1" fmla="*/ 1304401 w 6080918"/>
              <a:gd name="connsiteY1" fmla="*/ 0 h 4176464"/>
              <a:gd name="connsiteX2" fmla="*/ 1520411 w 6080918"/>
              <a:gd name="connsiteY2" fmla="*/ 0 h 4176464"/>
              <a:gd name="connsiteX3" fmla="*/ 1520411 w 6080918"/>
              <a:gd name="connsiteY3" fmla="*/ 0 h 4176464"/>
              <a:gd name="connsiteX4" fmla="*/ 2888563 w 6080918"/>
              <a:gd name="connsiteY4" fmla="*/ 0 h 4176464"/>
              <a:gd name="connsiteX5" fmla="*/ 5384827 w 6080918"/>
              <a:gd name="connsiteY5" fmla="*/ 0 h 4176464"/>
              <a:gd name="connsiteX6" fmla="*/ 6080918 w 6080918"/>
              <a:gd name="connsiteY6" fmla="*/ 696091 h 4176464"/>
              <a:gd name="connsiteX7" fmla="*/ 6080918 w 6080918"/>
              <a:gd name="connsiteY7" fmla="*/ 2436271 h 4176464"/>
              <a:gd name="connsiteX8" fmla="*/ 6080918 w 6080918"/>
              <a:gd name="connsiteY8" fmla="*/ 2436271 h 4176464"/>
              <a:gd name="connsiteX9" fmla="*/ 6080918 w 6080918"/>
              <a:gd name="connsiteY9" fmla="*/ 3480387 h 4176464"/>
              <a:gd name="connsiteX10" fmla="*/ 6080918 w 6080918"/>
              <a:gd name="connsiteY10" fmla="*/ 3480373 h 4176464"/>
              <a:gd name="connsiteX11" fmla="*/ 5384827 w 6080918"/>
              <a:gd name="connsiteY11" fmla="*/ 4176464 h 4176464"/>
              <a:gd name="connsiteX12" fmla="*/ 2888563 w 6080918"/>
              <a:gd name="connsiteY12" fmla="*/ 4176464 h 4176464"/>
              <a:gd name="connsiteX13" fmla="*/ 1520411 w 6080918"/>
              <a:gd name="connsiteY13" fmla="*/ 4176464 h 4176464"/>
              <a:gd name="connsiteX14" fmla="*/ 1520411 w 6080918"/>
              <a:gd name="connsiteY14" fmla="*/ 4176464 h 4176464"/>
              <a:gd name="connsiteX15" fmla="*/ 1304401 w 6080918"/>
              <a:gd name="connsiteY15" fmla="*/ 4176464 h 4176464"/>
              <a:gd name="connsiteX16" fmla="*/ 608310 w 6080918"/>
              <a:gd name="connsiteY16" fmla="*/ 3480373 h 4176464"/>
              <a:gd name="connsiteX17" fmla="*/ 608310 w 6080918"/>
              <a:gd name="connsiteY17" fmla="*/ 3480387 h 4176464"/>
              <a:gd name="connsiteX18" fmla="*/ 0 w 6080918"/>
              <a:gd name="connsiteY18" fmla="*/ 2481523 h 4176464"/>
              <a:gd name="connsiteX19" fmla="*/ 608310 w 6080918"/>
              <a:gd name="connsiteY19" fmla="*/ 2855371 h 4176464"/>
              <a:gd name="connsiteX20" fmla="*/ 665460 w 6080918"/>
              <a:gd name="connsiteY20" fmla="*/ 791341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80918" h="4176464">
                <a:moveTo>
                  <a:pt x="665460" y="791341"/>
                </a:moveTo>
                <a:cubicBezTo>
                  <a:pt x="665460" y="406901"/>
                  <a:pt x="919961" y="0"/>
                  <a:pt x="1304401" y="0"/>
                </a:cubicBezTo>
                <a:lnTo>
                  <a:pt x="1520411" y="0"/>
                </a:lnTo>
                <a:lnTo>
                  <a:pt x="1520411" y="0"/>
                </a:lnTo>
                <a:lnTo>
                  <a:pt x="2888563" y="0"/>
                </a:lnTo>
                <a:lnTo>
                  <a:pt x="5384827" y="0"/>
                </a:lnTo>
                <a:cubicBezTo>
                  <a:pt x="5769267" y="0"/>
                  <a:pt x="6080918" y="311651"/>
                  <a:pt x="6080918" y="696091"/>
                </a:cubicBezTo>
                <a:lnTo>
                  <a:pt x="6080918" y="2436271"/>
                </a:lnTo>
                <a:lnTo>
                  <a:pt x="6080918" y="2436271"/>
                </a:lnTo>
                <a:lnTo>
                  <a:pt x="6080918" y="3480387"/>
                </a:lnTo>
                <a:lnTo>
                  <a:pt x="6080918" y="3480373"/>
                </a:lnTo>
                <a:cubicBezTo>
                  <a:pt x="6080918" y="3864813"/>
                  <a:pt x="5769267" y="4176464"/>
                  <a:pt x="5384827" y="4176464"/>
                </a:cubicBezTo>
                <a:lnTo>
                  <a:pt x="2888563" y="4176464"/>
                </a:lnTo>
                <a:lnTo>
                  <a:pt x="1520411" y="4176464"/>
                </a:lnTo>
                <a:lnTo>
                  <a:pt x="1520411" y="4176464"/>
                </a:lnTo>
                <a:lnTo>
                  <a:pt x="1304401" y="4176464"/>
                </a:lnTo>
                <a:cubicBezTo>
                  <a:pt x="919961" y="4176464"/>
                  <a:pt x="608310" y="3864813"/>
                  <a:pt x="608310" y="3480373"/>
                </a:cubicBezTo>
                <a:lnTo>
                  <a:pt x="608310" y="3480387"/>
                </a:lnTo>
                <a:lnTo>
                  <a:pt x="0" y="2481523"/>
                </a:lnTo>
                <a:lnTo>
                  <a:pt x="608310" y="2855371"/>
                </a:lnTo>
                <a:lnTo>
                  <a:pt x="665460" y="791341"/>
                </a:ln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0600">
              <a:tabLst>
                <a:tab pos="6457950" algn="l"/>
              </a:tabLst>
            </a:pPr>
            <a:r>
              <a:rPr lang="en-GB" sz="1400" b="1" dirty="0" smtClean="0">
                <a:solidFill>
                  <a:schemeClr val="tx1"/>
                </a:solidFill>
                <a:latin typeface="Calibri" panose="020F0502020204030204" pitchFamily="34" charset="0"/>
              </a:rPr>
              <a:t>I am Hans Asperger, and I worked as a Paediatrician in Vienna.  At about the same time as </a:t>
            </a:r>
            <a:r>
              <a:rPr lang="en-GB" sz="1400" b="1" dirty="0" err="1" smtClean="0">
                <a:solidFill>
                  <a:schemeClr val="tx1"/>
                </a:solidFill>
                <a:latin typeface="Calibri" panose="020F0502020204030204" pitchFamily="34" charset="0"/>
              </a:rPr>
              <a:t>Kanner</a:t>
            </a:r>
            <a:r>
              <a:rPr lang="en-GB" sz="1400" b="1" dirty="0" smtClean="0">
                <a:solidFill>
                  <a:schemeClr val="tx1"/>
                </a:solidFill>
                <a:latin typeface="Calibri" panose="020F0502020204030204" pitchFamily="34" charset="0"/>
              </a:rPr>
              <a:t>  (though we didn’t know about each other), I worked with some boys who seemed to find it difficult to “fit in” socially.  I observed that they:</a:t>
            </a:r>
          </a:p>
          <a:p>
            <a:pPr marL="1162050" indent="-171450">
              <a:buFont typeface="Arial" panose="020B0604020202020204" pitchFamily="34" charset="0"/>
              <a:buChar char="•"/>
            </a:pPr>
            <a:r>
              <a:rPr lang="en-GB" sz="1400" b="1" dirty="0" smtClean="0">
                <a:solidFill>
                  <a:schemeClr val="tx1"/>
                </a:solidFill>
                <a:latin typeface="Calibri" panose="020F0502020204030204" pitchFamily="34" charset="0"/>
              </a:rPr>
              <a:t>Were intelligent with good vocabularies, but tended to be formal in their speech.</a:t>
            </a:r>
          </a:p>
          <a:p>
            <a:pPr marL="1162050" indent="-171450">
              <a:buFont typeface="Arial" panose="020B0604020202020204" pitchFamily="34" charset="0"/>
              <a:buChar char="•"/>
            </a:pPr>
            <a:r>
              <a:rPr lang="en-GB" sz="1400" b="1" dirty="0" smtClean="0">
                <a:solidFill>
                  <a:schemeClr val="tx1"/>
                </a:solidFill>
                <a:latin typeface="Calibri" panose="020F0502020204030204" pitchFamily="34" charset="0"/>
              </a:rPr>
              <a:t>Found it difficult to understand non-verbal interactions</a:t>
            </a:r>
          </a:p>
          <a:p>
            <a:pPr marL="1162050" indent="-171450">
              <a:buFont typeface="Arial" panose="020B0604020202020204" pitchFamily="34" charset="0"/>
              <a:buChar char="•"/>
              <a:tabLst>
                <a:tab pos="990600" algn="l"/>
              </a:tabLst>
            </a:pPr>
            <a:r>
              <a:rPr lang="en-GB" sz="1400" b="1" dirty="0" smtClean="0">
                <a:solidFill>
                  <a:schemeClr val="tx1"/>
                </a:solidFill>
                <a:latin typeface="Calibri" panose="020F0502020204030204" pitchFamily="34" charset="0"/>
              </a:rPr>
              <a:t>Had “fixations” on certain objects or behaviours</a:t>
            </a:r>
          </a:p>
          <a:p>
            <a:pPr marL="1162050" indent="-171450">
              <a:buFont typeface="Arial" panose="020B0604020202020204" pitchFamily="34" charset="0"/>
              <a:buChar char="•"/>
            </a:pPr>
            <a:r>
              <a:rPr lang="en-GB" sz="1400" b="1" dirty="0" smtClean="0">
                <a:solidFill>
                  <a:schemeClr val="tx1"/>
                </a:solidFill>
                <a:latin typeface="Calibri" panose="020F0502020204030204" pitchFamily="34" charset="0"/>
              </a:rPr>
              <a:t>Could be physically awkward</a:t>
            </a:r>
          </a:p>
          <a:p>
            <a:pPr marL="990600"/>
            <a:r>
              <a:rPr lang="en-GB" sz="1400" b="1" dirty="0">
                <a:solidFill>
                  <a:schemeClr val="tx1"/>
                </a:solidFill>
                <a:latin typeface="Calibri" panose="020F0502020204030204" pitchFamily="34" charset="0"/>
              </a:rPr>
              <a:t>T</a:t>
            </a:r>
            <a:r>
              <a:rPr lang="en-GB" sz="1400" b="1" dirty="0" smtClean="0">
                <a:solidFill>
                  <a:schemeClr val="tx1"/>
                </a:solidFill>
                <a:latin typeface="Calibri" panose="020F0502020204030204" pitchFamily="34" charset="0"/>
              </a:rPr>
              <a:t>hough my work wasn’t known about outside the German-speaking world until the 1980s, this has come to be known as “Asperger’s Syndrome”.</a:t>
            </a:r>
            <a:endParaRPr lang="en-GB" sz="1400" b="1" dirty="0">
              <a:solidFill>
                <a:schemeClr val="tx1"/>
              </a:solidFill>
              <a:latin typeface="Calibri" panose="020F0502020204030204" pitchFamily="34" charset="0"/>
            </a:endParaRPr>
          </a:p>
        </p:txBody>
      </p:sp>
      <p:sp>
        <p:nvSpPr>
          <p:cNvPr id="8" name="Rounded Rectangular Callout 7"/>
          <p:cNvSpPr/>
          <p:nvPr/>
        </p:nvSpPr>
        <p:spPr>
          <a:xfrm>
            <a:off x="453391" y="3296213"/>
            <a:ext cx="7222299" cy="2509052"/>
          </a:xfrm>
          <a:custGeom>
            <a:avLst/>
            <a:gdLst>
              <a:gd name="connsiteX0" fmla="*/ 0 w 6048672"/>
              <a:gd name="connsiteY0" fmla="*/ 441065 h 2646339"/>
              <a:gd name="connsiteX1" fmla="*/ 441065 w 6048672"/>
              <a:gd name="connsiteY1" fmla="*/ 0 h 2646339"/>
              <a:gd name="connsiteX2" fmla="*/ 3528392 w 6048672"/>
              <a:gd name="connsiteY2" fmla="*/ 0 h 2646339"/>
              <a:gd name="connsiteX3" fmla="*/ 3528392 w 6048672"/>
              <a:gd name="connsiteY3" fmla="*/ 0 h 2646339"/>
              <a:gd name="connsiteX4" fmla="*/ 5040560 w 6048672"/>
              <a:gd name="connsiteY4" fmla="*/ 0 h 2646339"/>
              <a:gd name="connsiteX5" fmla="*/ 5607607 w 6048672"/>
              <a:gd name="connsiteY5" fmla="*/ 0 h 2646339"/>
              <a:gd name="connsiteX6" fmla="*/ 6048672 w 6048672"/>
              <a:gd name="connsiteY6" fmla="*/ 441065 h 2646339"/>
              <a:gd name="connsiteX7" fmla="*/ 6048672 w 6048672"/>
              <a:gd name="connsiteY7" fmla="*/ 441057 h 2646339"/>
              <a:gd name="connsiteX8" fmla="*/ 7236813 w 6048672"/>
              <a:gd name="connsiteY8" fmla="*/ 1015215 h 2646339"/>
              <a:gd name="connsiteX9" fmla="*/ 6048672 w 6048672"/>
              <a:gd name="connsiteY9" fmla="*/ 1102641 h 2646339"/>
              <a:gd name="connsiteX10" fmla="*/ 6048672 w 6048672"/>
              <a:gd name="connsiteY10" fmla="*/ 2205274 h 2646339"/>
              <a:gd name="connsiteX11" fmla="*/ 5607607 w 6048672"/>
              <a:gd name="connsiteY11" fmla="*/ 2646339 h 2646339"/>
              <a:gd name="connsiteX12" fmla="*/ 5040560 w 6048672"/>
              <a:gd name="connsiteY12" fmla="*/ 2646339 h 2646339"/>
              <a:gd name="connsiteX13" fmla="*/ 3528392 w 6048672"/>
              <a:gd name="connsiteY13" fmla="*/ 2646339 h 2646339"/>
              <a:gd name="connsiteX14" fmla="*/ 3528392 w 6048672"/>
              <a:gd name="connsiteY14" fmla="*/ 2646339 h 2646339"/>
              <a:gd name="connsiteX15" fmla="*/ 441065 w 6048672"/>
              <a:gd name="connsiteY15" fmla="*/ 2646339 h 2646339"/>
              <a:gd name="connsiteX16" fmla="*/ 0 w 6048672"/>
              <a:gd name="connsiteY16" fmla="*/ 2205274 h 2646339"/>
              <a:gd name="connsiteX17" fmla="*/ 0 w 6048672"/>
              <a:gd name="connsiteY17" fmla="*/ 1102641 h 2646339"/>
              <a:gd name="connsiteX18" fmla="*/ 0 w 6048672"/>
              <a:gd name="connsiteY18" fmla="*/ 441057 h 2646339"/>
              <a:gd name="connsiteX19" fmla="*/ 0 w 6048672"/>
              <a:gd name="connsiteY19" fmla="*/ 441057 h 2646339"/>
              <a:gd name="connsiteX20" fmla="*/ 0 w 6048672"/>
              <a:gd name="connsiteY20" fmla="*/ 441065 h 2646339"/>
              <a:gd name="connsiteX0" fmla="*/ 0 w 7236813"/>
              <a:gd name="connsiteY0" fmla="*/ 441065 h 2646339"/>
              <a:gd name="connsiteX1" fmla="*/ 441065 w 7236813"/>
              <a:gd name="connsiteY1" fmla="*/ 0 h 2646339"/>
              <a:gd name="connsiteX2" fmla="*/ 3528392 w 7236813"/>
              <a:gd name="connsiteY2" fmla="*/ 0 h 2646339"/>
              <a:gd name="connsiteX3" fmla="*/ 3528392 w 7236813"/>
              <a:gd name="connsiteY3" fmla="*/ 0 h 2646339"/>
              <a:gd name="connsiteX4" fmla="*/ 5040560 w 7236813"/>
              <a:gd name="connsiteY4" fmla="*/ 0 h 2646339"/>
              <a:gd name="connsiteX5" fmla="*/ 5607607 w 7236813"/>
              <a:gd name="connsiteY5" fmla="*/ 0 h 2646339"/>
              <a:gd name="connsiteX6" fmla="*/ 6048672 w 7236813"/>
              <a:gd name="connsiteY6" fmla="*/ 441065 h 2646339"/>
              <a:gd name="connsiteX7" fmla="*/ 6067722 w 7236813"/>
              <a:gd name="connsiteY7" fmla="*/ 803007 h 2646339"/>
              <a:gd name="connsiteX8" fmla="*/ 7236813 w 7236813"/>
              <a:gd name="connsiteY8" fmla="*/ 1015215 h 2646339"/>
              <a:gd name="connsiteX9" fmla="*/ 6048672 w 7236813"/>
              <a:gd name="connsiteY9" fmla="*/ 1102641 h 2646339"/>
              <a:gd name="connsiteX10" fmla="*/ 6048672 w 7236813"/>
              <a:gd name="connsiteY10" fmla="*/ 2205274 h 2646339"/>
              <a:gd name="connsiteX11" fmla="*/ 5607607 w 7236813"/>
              <a:gd name="connsiteY11" fmla="*/ 2646339 h 2646339"/>
              <a:gd name="connsiteX12" fmla="*/ 5040560 w 7236813"/>
              <a:gd name="connsiteY12" fmla="*/ 2646339 h 2646339"/>
              <a:gd name="connsiteX13" fmla="*/ 3528392 w 7236813"/>
              <a:gd name="connsiteY13" fmla="*/ 2646339 h 2646339"/>
              <a:gd name="connsiteX14" fmla="*/ 3528392 w 7236813"/>
              <a:gd name="connsiteY14" fmla="*/ 2646339 h 2646339"/>
              <a:gd name="connsiteX15" fmla="*/ 441065 w 7236813"/>
              <a:gd name="connsiteY15" fmla="*/ 2646339 h 2646339"/>
              <a:gd name="connsiteX16" fmla="*/ 0 w 7236813"/>
              <a:gd name="connsiteY16" fmla="*/ 2205274 h 2646339"/>
              <a:gd name="connsiteX17" fmla="*/ 0 w 7236813"/>
              <a:gd name="connsiteY17" fmla="*/ 1102641 h 2646339"/>
              <a:gd name="connsiteX18" fmla="*/ 0 w 7236813"/>
              <a:gd name="connsiteY18" fmla="*/ 441057 h 2646339"/>
              <a:gd name="connsiteX19" fmla="*/ 0 w 7236813"/>
              <a:gd name="connsiteY19" fmla="*/ 441057 h 2646339"/>
              <a:gd name="connsiteX20" fmla="*/ 0 w 7236813"/>
              <a:gd name="connsiteY20" fmla="*/ 441065 h 2646339"/>
              <a:gd name="connsiteX0" fmla="*/ 0 w 7222299"/>
              <a:gd name="connsiteY0" fmla="*/ 441065 h 2646339"/>
              <a:gd name="connsiteX1" fmla="*/ 441065 w 7222299"/>
              <a:gd name="connsiteY1" fmla="*/ 0 h 2646339"/>
              <a:gd name="connsiteX2" fmla="*/ 3528392 w 7222299"/>
              <a:gd name="connsiteY2" fmla="*/ 0 h 2646339"/>
              <a:gd name="connsiteX3" fmla="*/ 3528392 w 7222299"/>
              <a:gd name="connsiteY3" fmla="*/ 0 h 2646339"/>
              <a:gd name="connsiteX4" fmla="*/ 5040560 w 7222299"/>
              <a:gd name="connsiteY4" fmla="*/ 0 h 2646339"/>
              <a:gd name="connsiteX5" fmla="*/ 5607607 w 7222299"/>
              <a:gd name="connsiteY5" fmla="*/ 0 h 2646339"/>
              <a:gd name="connsiteX6" fmla="*/ 6048672 w 7222299"/>
              <a:gd name="connsiteY6" fmla="*/ 441065 h 2646339"/>
              <a:gd name="connsiteX7" fmla="*/ 6067722 w 7222299"/>
              <a:gd name="connsiteY7" fmla="*/ 803007 h 2646339"/>
              <a:gd name="connsiteX8" fmla="*/ 7222299 w 7222299"/>
              <a:gd name="connsiteY8" fmla="*/ 928129 h 2646339"/>
              <a:gd name="connsiteX9" fmla="*/ 6048672 w 7222299"/>
              <a:gd name="connsiteY9" fmla="*/ 1102641 h 2646339"/>
              <a:gd name="connsiteX10" fmla="*/ 6048672 w 7222299"/>
              <a:gd name="connsiteY10" fmla="*/ 2205274 h 2646339"/>
              <a:gd name="connsiteX11" fmla="*/ 5607607 w 7222299"/>
              <a:gd name="connsiteY11" fmla="*/ 2646339 h 2646339"/>
              <a:gd name="connsiteX12" fmla="*/ 5040560 w 7222299"/>
              <a:gd name="connsiteY12" fmla="*/ 2646339 h 2646339"/>
              <a:gd name="connsiteX13" fmla="*/ 3528392 w 7222299"/>
              <a:gd name="connsiteY13" fmla="*/ 2646339 h 2646339"/>
              <a:gd name="connsiteX14" fmla="*/ 3528392 w 7222299"/>
              <a:gd name="connsiteY14" fmla="*/ 2646339 h 2646339"/>
              <a:gd name="connsiteX15" fmla="*/ 441065 w 7222299"/>
              <a:gd name="connsiteY15" fmla="*/ 2646339 h 2646339"/>
              <a:gd name="connsiteX16" fmla="*/ 0 w 7222299"/>
              <a:gd name="connsiteY16" fmla="*/ 2205274 h 2646339"/>
              <a:gd name="connsiteX17" fmla="*/ 0 w 7222299"/>
              <a:gd name="connsiteY17" fmla="*/ 1102641 h 2646339"/>
              <a:gd name="connsiteX18" fmla="*/ 0 w 7222299"/>
              <a:gd name="connsiteY18" fmla="*/ 441057 h 2646339"/>
              <a:gd name="connsiteX19" fmla="*/ 0 w 7222299"/>
              <a:gd name="connsiteY19" fmla="*/ 441057 h 2646339"/>
              <a:gd name="connsiteX20" fmla="*/ 0 w 7222299"/>
              <a:gd name="connsiteY20" fmla="*/ 441065 h 264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22299" h="2646339">
                <a:moveTo>
                  <a:pt x="0" y="441065"/>
                </a:moveTo>
                <a:cubicBezTo>
                  <a:pt x="0" y="197472"/>
                  <a:pt x="197472" y="0"/>
                  <a:pt x="441065" y="0"/>
                </a:cubicBezTo>
                <a:lnTo>
                  <a:pt x="3528392" y="0"/>
                </a:lnTo>
                <a:lnTo>
                  <a:pt x="3528392" y="0"/>
                </a:lnTo>
                <a:lnTo>
                  <a:pt x="5040560" y="0"/>
                </a:lnTo>
                <a:lnTo>
                  <a:pt x="5607607" y="0"/>
                </a:lnTo>
                <a:cubicBezTo>
                  <a:pt x="5851200" y="0"/>
                  <a:pt x="6048672" y="197472"/>
                  <a:pt x="6048672" y="441065"/>
                </a:cubicBezTo>
                <a:lnTo>
                  <a:pt x="6067722" y="803007"/>
                </a:lnTo>
                <a:lnTo>
                  <a:pt x="7222299" y="928129"/>
                </a:lnTo>
                <a:lnTo>
                  <a:pt x="6048672" y="1102641"/>
                </a:lnTo>
                <a:lnTo>
                  <a:pt x="6048672" y="2205274"/>
                </a:lnTo>
                <a:cubicBezTo>
                  <a:pt x="6048672" y="2448867"/>
                  <a:pt x="5851200" y="2646339"/>
                  <a:pt x="5607607" y="2646339"/>
                </a:cubicBezTo>
                <a:lnTo>
                  <a:pt x="5040560" y="2646339"/>
                </a:lnTo>
                <a:lnTo>
                  <a:pt x="3528392" y="2646339"/>
                </a:lnTo>
                <a:lnTo>
                  <a:pt x="3528392" y="2646339"/>
                </a:lnTo>
                <a:lnTo>
                  <a:pt x="441065" y="2646339"/>
                </a:lnTo>
                <a:cubicBezTo>
                  <a:pt x="197472" y="2646339"/>
                  <a:pt x="0" y="2448867"/>
                  <a:pt x="0" y="2205274"/>
                </a:cubicBezTo>
                <a:lnTo>
                  <a:pt x="0" y="1102641"/>
                </a:lnTo>
                <a:lnTo>
                  <a:pt x="0" y="441057"/>
                </a:lnTo>
                <a:lnTo>
                  <a:pt x="0" y="441057"/>
                </a:lnTo>
                <a:lnTo>
                  <a:pt x="0" y="441065"/>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95250"/>
            <a:r>
              <a:rPr lang="en-GB" sz="1400" b="1" dirty="0" smtClean="0">
                <a:solidFill>
                  <a:schemeClr val="tx1"/>
                </a:solidFill>
                <a:latin typeface="Calibri" panose="020F0502020204030204" pitchFamily="34" charset="0"/>
              </a:rPr>
              <a:t>I am Lorna Wing, a Psychiatrist.  In the 1980s, I carried out a study in London </a:t>
            </a:r>
          </a:p>
          <a:p>
            <a:pPr marL="95250"/>
            <a:r>
              <a:rPr lang="en-GB" sz="1400" b="1" dirty="0" smtClean="0">
                <a:solidFill>
                  <a:schemeClr val="tx1"/>
                </a:solidFill>
                <a:latin typeface="Calibri" panose="020F0502020204030204" pitchFamily="34" charset="0"/>
              </a:rPr>
              <a:t>with my colleague Judith Gould.  We noticed that not all children </a:t>
            </a:r>
            <a:r>
              <a:rPr lang="en-GB" sz="1400" b="1" dirty="0">
                <a:solidFill>
                  <a:schemeClr val="tx1"/>
                </a:solidFill>
                <a:latin typeface="Calibri" panose="020F0502020204030204" pitchFamily="34" charset="0"/>
              </a:rPr>
              <a:t>f</a:t>
            </a:r>
            <a:r>
              <a:rPr lang="en-GB" sz="1400" b="1" dirty="0" smtClean="0">
                <a:solidFill>
                  <a:schemeClr val="tx1"/>
                </a:solidFill>
                <a:latin typeface="Calibri" panose="020F0502020204030204" pitchFamily="34" charset="0"/>
              </a:rPr>
              <a:t>it neatly into </a:t>
            </a:r>
          </a:p>
          <a:p>
            <a:pPr marL="95250"/>
            <a:r>
              <a:rPr lang="en-GB" sz="1400" b="1" dirty="0" smtClean="0">
                <a:solidFill>
                  <a:schemeClr val="tx1"/>
                </a:solidFill>
                <a:latin typeface="Calibri" panose="020F0502020204030204" pitchFamily="34" charset="0"/>
              </a:rPr>
              <a:t>the descriptions that </a:t>
            </a:r>
            <a:r>
              <a:rPr lang="en-GB" sz="1400" b="1" dirty="0" err="1" smtClean="0">
                <a:solidFill>
                  <a:schemeClr val="tx1"/>
                </a:solidFill>
                <a:latin typeface="Calibri" panose="020F0502020204030204" pitchFamily="34" charset="0"/>
              </a:rPr>
              <a:t>Kanner</a:t>
            </a:r>
            <a:r>
              <a:rPr lang="en-GB" sz="1400" b="1" dirty="0" smtClean="0">
                <a:solidFill>
                  <a:schemeClr val="tx1"/>
                </a:solidFill>
                <a:latin typeface="Calibri" panose="020F0502020204030204" pitchFamily="34" charset="0"/>
              </a:rPr>
              <a:t> and Asperger had given.  This led us to develop </a:t>
            </a:r>
          </a:p>
          <a:p>
            <a:pPr marL="95250"/>
            <a:r>
              <a:rPr lang="en-GB" sz="1400" b="1" dirty="0" smtClean="0">
                <a:solidFill>
                  <a:schemeClr val="tx1"/>
                </a:solidFill>
                <a:latin typeface="Calibri" panose="020F0502020204030204" pitchFamily="34" charset="0"/>
              </a:rPr>
              <a:t>two ideas that have shaped understanding of Autism to the current day.  </a:t>
            </a:r>
          </a:p>
          <a:p>
            <a:pPr marL="552450" lvl="1">
              <a:buFont typeface="Arial" panose="020B0604020202020204" pitchFamily="34" charset="0"/>
              <a:buChar char="•"/>
            </a:pPr>
            <a:r>
              <a:rPr lang="en-GB" sz="1400" b="1" dirty="0" smtClean="0">
                <a:solidFill>
                  <a:schemeClr val="tx1"/>
                </a:solidFill>
                <a:latin typeface="Calibri" panose="020F0502020204030204" pitchFamily="34" charset="0"/>
              </a:rPr>
              <a:t>The Triad of Impairments</a:t>
            </a:r>
          </a:p>
          <a:p>
            <a:pPr marL="552450" lvl="1">
              <a:buFont typeface="Arial" panose="020B0604020202020204" pitchFamily="34" charset="0"/>
              <a:buChar char="•"/>
            </a:pPr>
            <a:r>
              <a:rPr lang="en-GB" sz="1400" b="1" dirty="0" smtClean="0">
                <a:solidFill>
                  <a:schemeClr val="tx1"/>
                </a:solidFill>
                <a:latin typeface="Calibri" panose="020F0502020204030204" pitchFamily="34" charset="0"/>
              </a:rPr>
              <a:t>Autism as a SPECTRUM condition</a:t>
            </a:r>
          </a:p>
          <a:p>
            <a:pPr marL="95250"/>
            <a:r>
              <a:rPr lang="en-GB" sz="1400" b="1" dirty="0" smtClean="0">
                <a:solidFill>
                  <a:schemeClr val="tx1"/>
                </a:solidFill>
                <a:latin typeface="Calibri" panose="020F0502020204030204" pitchFamily="34" charset="0"/>
              </a:rPr>
              <a:t>My research and ideas are key to the diagnostic criteria for Autism, and the </a:t>
            </a:r>
          </a:p>
          <a:p>
            <a:pPr marL="95250"/>
            <a:r>
              <a:rPr lang="en-GB" sz="1400" b="1" dirty="0" smtClean="0">
                <a:solidFill>
                  <a:schemeClr val="tx1"/>
                </a:solidFill>
                <a:latin typeface="Calibri" panose="020F0502020204030204" pitchFamily="34" charset="0"/>
              </a:rPr>
              <a:t>understanding of Autism as social, rather than a psychiatric in nature.  I founded </a:t>
            </a:r>
          </a:p>
          <a:p>
            <a:pPr marL="95250"/>
            <a:r>
              <a:rPr lang="en-GB" sz="1400" b="1" dirty="0" smtClean="0">
                <a:solidFill>
                  <a:schemeClr val="tx1"/>
                </a:solidFill>
                <a:latin typeface="Calibri" panose="020F0502020204030204" pitchFamily="34" charset="0"/>
              </a:rPr>
              <a:t>the National Autistic Society the first integrated diagnosis and advice centre </a:t>
            </a:r>
          </a:p>
          <a:p>
            <a:pPr marL="95250"/>
            <a:r>
              <a:rPr lang="en-GB" sz="1400" b="1" dirty="0">
                <a:solidFill>
                  <a:schemeClr val="tx1"/>
                </a:solidFill>
                <a:latin typeface="Calibri" panose="020F0502020204030204" pitchFamily="34" charset="0"/>
              </a:rPr>
              <a:t>f</a:t>
            </a:r>
            <a:r>
              <a:rPr lang="en-GB" sz="1400" b="1" dirty="0" smtClean="0">
                <a:solidFill>
                  <a:schemeClr val="tx1"/>
                </a:solidFill>
                <a:latin typeface="Calibri" panose="020F0502020204030204" pitchFamily="34" charset="0"/>
              </a:rPr>
              <a:t>or Autism  in the UK.</a:t>
            </a:r>
            <a:endParaRPr lang="en-GB" sz="1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3585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76673"/>
            <a:ext cx="8183880" cy="603651"/>
          </a:xfrm>
        </p:spPr>
        <p:txBody>
          <a:bodyPr>
            <a:normAutofit fontScale="90000"/>
          </a:bodyPr>
          <a:lstStyle/>
          <a:p>
            <a:r>
              <a:rPr lang="en-GB" dirty="0" smtClean="0">
                <a:solidFill>
                  <a:schemeClr val="bg2">
                    <a:lumMod val="25000"/>
                  </a:schemeClr>
                </a:solidFill>
              </a:rPr>
              <a:t>Imagining the Autism </a:t>
            </a:r>
            <a:r>
              <a:rPr lang="en-GB" dirty="0" smtClean="0">
                <a:solidFill>
                  <a:schemeClr val="bg2">
                    <a:lumMod val="25000"/>
                  </a:schemeClr>
                </a:solidFill>
                <a:effectLst/>
              </a:rPr>
              <a:t>Spectrum</a:t>
            </a:r>
            <a:endParaRPr lang="en-GB" dirty="0">
              <a:solidFill>
                <a:schemeClr val="bg2">
                  <a:lumMod val="25000"/>
                </a:schemeClr>
              </a:solidFill>
              <a:effectLst/>
            </a:endParaRPr>
          </a:p>
        </p:txBody>
      </p:sp>
      <p:sp>
        <p:nvSpPr>
          <p:cNvPr id="7" name="TextBox 6"/>
          <p:cNvSpPr txBox="1"/>
          <p:nvPr/>
        </p:nvSpPr>
        <p:spPr>
          <a:xfrm>
            <a:off x="647564" y="1107101"/>
            <a:ext cx="7920880" cy="523220"/>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Lorna Wing initially imagined Autism as existing on a Spectrum from mild to severe, </a:t>
            </a:r>
            <a:r>
              <a:rPr lang="en-GB" sz="1400" dirty="0" err="1">
                <a:solidFill>
                  <a:prstClr val="black"/>
                </a:solidFill>
                <a:latin typeface="Arial" panose="020B0604020202020204" pitchFamily="34" charset="0"/>
                <a:cs typeface="Arial" panose="020B0604020202020204" pitchFamily="34" charset="0"/>
              </a:rPr>
              <a:t>eg</a:t>
            </a:r>
            <a:r>
              <a:rPr lang="en-GB" sz="1400" dirty="0">
                <a:solidFill>
                  <a:prstClr val="black"/>
                </a:solidFill>
                <a:latin typeface="Arial" panose="020B0604020202020204" pitchFamily="34" charset="0"/>
                <a:cs typeface="Arial" panose="020B0604020202020204" pitchFamily="34" charset="0"/>
              </a:rPr>
              <a:t> describing some people as having “a dash of Autism”.</a:t>
            </a:r>
          </a:p>
        </p:txBody>
      </p:sp>
      <p:cxnSp>
        <p:nvCxnSpPr>
          <p:cNvPr id="9" name="Straight Arrow Connector 8"/>
          <p:cNvCxnSpPr/>
          <p:nvPr/>
        </p:nvCxnSpPr>
        <p:spPr>
          <a:xfrm>
            <a:off x="1247094" y="1941572"/>
            <a:ext cx="6480720" cy="0"/>
          </a:xfrm>
          <a:prstGeom prst="straightConnector1">
            <a:avLst/>
          </a:prstGeom>
          <a:ln w="1016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58036" y="2240218"/>
            <a:ext cx="2610408" cy="1169551"/>
          </a:xfrm>
          <a:prstGeom prst="rect">
            <a:avLst/>
          </a:prstGeom>
          <a:noFill/>
        </p:spPr>
        <p:txBody>
          <a:bodyPr wrap="square" rtlCol="0">
            <a:spAutoFit/>
          </a:bodyPr>
          <a:lstStyle/>
          <a:p>
            <a:pPr algn="ctr"/>
            <a:r>
              <a:rPr lang="en-GB" sz="1400" dirty="0">
                <a:solidFill>
                  <a:prstClr val="black"/>
                </a:solidFill>
                <a:latin typeface="Arial" panose="020B0604020202020204" pitchFamily="34" charset="0"/>
                <a:cs typeface="Arial" panose="020B0604020202020204" pitchFamily="34" charset="0"/>
              </a:rPr>
              <a:t>Low IQ</a:t>
            </a:r>
          </a:p>
          <a:p>
            <a:pPr algn="ctr"/>
            <a:r>
              <a:rPr lang="en-GB" sz="1400" dirty="0">
                <a:solidFill>
                  <a:prstClr val="black"/>
                </a:solidFill>
                <a:latin typeface="Arial" panose="020B0604020202020204" pitchFamily="34" charset="0"/>
                <a:cs typeface="Arial" panose="020B0604020202020204" pitchFamily="34" charset="0"/>
              </a:rPr>
              <a:t>Non-verbal</a:t>
            </a:r>
          </a:p>
          <a:p>
            <a:pPr algn="ctr"/>
            <a:r>
              <a:rPr lang="en-GB" sz="1400" dirty="0">
                <a:solidFill>
                  <a:prstClr val="black"/>
                </a:solidFill>
                <a:latin typeface="Arial" panose="020B0604020202020204" pitchFamily="34" charset="0"/>
                <a:cs typeface="Arial" panose="020B0604020202020204" pitchFamily="34" charset="0"/>
              </a:rPr>
              <a:t>High Challenging Behaviours</a:t>
            </a:r>
          </a:p>
          <a:p>
            <a:pPr algn="ctr"/>
            <a:r>
              <a:rPr lang="en-GB" sz="1400" dirty="0">
                <a:solidFill>
                  <a:prstClr val="black"/>
                </a:solidFill>
                <a:latin typeface="Arial" panose="020B0604020202020204" pitchFamily="34" charset="0"/>
                <a:cs typeface="Arial" panose="020B0604020202020204" pitchFamily="34" charset="0"/>
              </a:rPr>
              <a:t>High Social Withdrawal</a:t>
            </a:r>
          </a:p>
          <a:p>
            <a:pPr algn="ctr"/>
            <a:r>
              <a:rPr lang="en-GB" sz="1400" dirty="0">
                <a:solidFill>
                  <a:prstClr val="black"/>
                </a:solidFill>
                <a:latin typeface="Arial" panose="020B0604020202020204" pitchFamily="34" charset="0"/>
                <a:cs typeface="Arial" panose="020B0604020202020204" pitchFamily="34" charset="0"/>
              </a:rPr>
              <a:t>Low functioning</a:t>
            </a:r>
          </a:p>
        </p:txBody>
      </p:sp>
      <p:sp>
        <p:nvSpPr>
          <p:cNvPr id="11" name="TextBox 10"/>
          <p:cNvSpPr txBox="1"/>
          <p:nvPr/>
        </p:nvSpPr>
        <p:spPr>
          <a:xfrm>
            <a:off x="470970" y="2164739"/>
            <a:ext cx="2736304" cy="1169551"/>
          </a:xfrm>
          <a:prstGeom prst="rect">
            <a:avLst/>
          </a:prstGeom>
          <a:noFill/>
        </p:spPr>
        <p:txBody>
          <a:bodyPr wrap="square" rtlCol="0">
            <a:spAutoFit/>
          </a:bodyPr>
          <a:lstStyle/>
          <a:p>
            <a:pPr algn="ctr"/>
            <a:r>
              <a:rPr lang="en-GB" sz="1400" dirty="0">
                <a:solidFill>
                  <a:prstClr val="black"/>
                </a:solidFill>
                <a:latin typeface="Arial" panose="020B0604020202020204" pitchFamily="34" charset="0"/>
                <a:cs typeface="Arial" panose="020B0604020202020204" pitchFamily="34" charset="0"/>
              </a:rPr>
              <a:t>High IQ</a:t>
            </a:r>
          </a:p>
          <a:p>
            <a:pPr algn="ctr"/>
            <a:r>
              <a:rPr lang="en-GB" sz="1400" dirty="0">
                <a:solidFill>
                  <a:prstClr val="black"/>
                </a:solidFill>
                <a:latin typeface="Arial" panose="020B0604020202020204" pitchFamily="34" charset="0"/>
                <a:cs typeface="Arial" panose="020B0604020202020204" pitchFamily="34" charset="0"/>
              </a:rPr>
              <a:t>Articulate</a:t>
            </a:r>
          </a:p>
          <a:p>
            <a:pPr algn="ctr"/>
            <a:r>
              <a:rPr lang="en-GB" sz="1400" dirty="0">
                <a:solidFill>
                  <a:prstClr val="black"/>
                </a:solidFill>
                <a:latin typeface="Arial" panose="020B0604020202020204" pitchFamily="34" charset="0"/>
                <a:cs typeface="Arial" panose="020B0604020202020204" pitchFamily="34" charset="0"/>
              </a:rPr>
              <a:t>Low Challenging Behaviours</a:t>
            </a:r>
          </a:p>
          <a:p>
            <a:pPr algn="ctr"/>
            <a:r>
              <a:rPr lang="en-GB" sz="1400" dirty="0">
                <a:solidFill>
                  <a:prstClr val="black"/>
                </a:solidFill>
                <a:latin typeface="Arial" panose="020B0604020202020204" pitchFamily="34" charset="0"/>
                <a:cs typeface="Arial" panose="020B0604020202020204" pitchFamily="34" charset="0"/>
              </a:rPr>
              <a:t>Low Social Withdrawal</a:t>
            </a:r>
          </a:p>
          <a:p>
            <a:pPr algn="ctr"/>
            <a:r>
              <a:rPr lang="en-GB" sz="1400" dirty="0">
                <a:solidFill>
                  <a:prstClr val="black"/>
                </a:solidFill>
                <a:latin typeface="Arial" panose="020B0604020202020204" pitchFamily="34" charset="0"/>
                <a:cs typeface="Arial" panose="020B0604020202020204" pitchFamily="34" charset="0"/>
              </a:rPr>
              <a:t>High functioning</a:t>
            </a:r>
          </a:p>
        </p:txBody>
      </p:sp>
      <p:sp>
        <p:nvSpPr>
          <p:cNvPr id="12" name="TextBox 11"/>
          <p:cNvSpPr txBox="1"/>
          <p:nvPr/>
        </p:nvSpPr>
        <p:spPr>
          <a:xfrm>
            <a:off x="785433" y="1281307"/>
            <a:ext cx="461665" cy="1045459"/>
          </a:xfrm>
          <a:prstGeom prst="rect">
            <a:avLst/>
          </a:prstGeom>
          <a:noFill/>
        </p:spPr>
        <p:txBody>
          <a:bodyPr vert="vert270" wrap="square" rtlCol="0">
            <a:spAutoFit/>
          </a:bodyPr>
          <a:lstStyle/>
          <a:p>
            <a:r>
              <a:rPr lang="en-GB" b="1" dirty="0">
                <a:solidFill>
                  <a:srgbClr val="6600FF"/>
                </a:solidFill>
                <a:latin typeface="Arial Black" panose="020B0A04020102020204" pitchFamily="34" charset="0"/>
                <a:cs typeface="Arial" panose="020B0604020202020204" pitchFamily="34" charset="0"/>
              </a:rPr>
              <a:t>MILD</a:t>
            </a:r>
          </a:p>
        </p:txBody>
      </p:sp>
      <p:sp>
        <p:nvSpPr>
          <p:cNvPr id="13" name="TextBox 12"/>
          <p:cNvSpPr txBox="1"/>
          <p:nvPr/>
        </p:nvSpPr>
        <p:spPr>
          <a:xfrm>
            <a:off x="7727815" y="1377930"/>
            <a:ext cx="400110" cy="1008528"/>
          </a:xfrm>
          <a:prstGeom prst="rect">
            <a:avLst/>
          </a:prstGeom>
          <a:noFill/>
        </p:spPr>
        <p:txBody>
          <a:bodyPr vert="vert270" wrap="square" rtlCol="0">
            <a:spAutoFit/>
          </a:bodyPr>
          <a:lstStyle/>
          <a:p>
            <a:r>
              <a:rPr lang="en-GB" sz="1400" b="1" dirty="0">
                <a:solidFill>
                  <a:srgbClr val="CC0066"/>
                </a:solidFill>
                <a:latin typeface="Arial Black" panose="020B0A04020102020204" pitchFamily="34" charset="0"/>
                <a:cs typeface="Arial" panose="020B0604020202020204" pitchFamily="34" charset="0"/>
              </a:rPr>
              <a:t>SEVERE</a:t>
            </a:r>
          </a:p>
        </p:txBody>
      </p:sp>
      <p:sp>
        <p:nvSpPr>
          <p:cNvPr id="3" name="TextBox 2"/>
          <p:cNvSpPr txBox="1"/>
          <p:nvPr/>
        </p:nvSpPr>
        <p:spPr>
          <a:xfrm>
            <a:off x="566413" y="3310342"/>
            <a:ext cx="7992888" cy="830997"/>
          </a:xfrm>
          <a:prstGeom prst="rect">
            <a:avLst/>
          </a:prstGeom>
          <a:noFill/>
        </p:spPr>
        <p:txBody>
          <a:bodyPr wrap="square" rtlCol="0">
            <a:spAutoFit/>
          </a:bodyPr>
          <a:lstStyle/>
          <a:p>
            <a:r>
              <a:rPr lang="en-GB" sz="1600" b="1" dirty="0">
                <a:solidFill>
                  <a:prstClr val="black"/>
                </a:solidFill>
                <a:latin typeface="Arial" panose="020B0604020202020204" pitchFamily="34" charset="0"/>
                <a:cs typeface="Arial" panose="020B0604020202020204" pitchFamily="34" charset="0"/>
              </a:rPr>
              <a:t>Think back to what you learned in the Autism Aware module.  Do you think this is an effective model for understanding Autism?  In what ways is it effective or ineffective?</a:t>
            </a:r>
          </a:p>
        </p:txBody>
      </p:sp>
      <p:sp>
        <p:nvSpPr>
          <p:cNvPr id="14" name="TextBox 13"/>
          <p:cNvSpPr txBox="1"/>
          <p:nvPr/>
        </p:nvSpPr>
        <p:spPr>
          <a:xfrm>
            <a:off x="575556" y="4171591"/>
            <a:ext cx="7992888" cy="1661993"/>
          </a:xfrm>
          <a:prstGeom prst="rect">
            <a:avLst/>
          </a:prstGeom>
          <a:solidFill>
            <a:schemeClr val="accent1">
              <a:lumMod val="20000"/>
              <a:lumOff val="80000"/>
            </a:schemeClr>
          </a:solidFill>
          <a:ln w="15875">
            <a:solidFill>
              <a:schemeClr val="accent1"/>
            </a:solidFill>
          </a:ln>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In the Autism Aware module, we described how:</a:t>
            </a:r>
          </a:p>
          <a:p>
            <a:pPr algn="ctr"/>
            <a:r>
              <a:rPr lang="en-GB" sz="1600" b="1" i="1" dirty="0">
                <a:solidFill>
                  <a:srgbClr val="B4DCFA">
                    <a:lumMod val="25000"/>
                  </a:srgbClr>
                </a:solidFill>
                <a:latin typeface="Calibri" panose="020F0502020204030204" pitchFamily="34" charset="0"/>
                <a:cs typeface="Arial" panose="020B0604020202020204" pitchFamily="34" charset="0"/>
              </a:rPr>
              <a:t>People can be impacted in more severe ways by some or all aspects of being autistic.  Some people may face little challenge in some aspects of life, and huge challenge in other aspects</a:t>
            </a:r>
            <a:r>
              <a:rPr lang="en-GB" sz="1600" b="1" dirty="0">
                <a:solidFill>
                  <a:srgbClr val="B4DCFA">
                    <a:lumMod val="25000"/>
                  </a:srgbClr>
                </a:solidFill>
                <a:latin typeface="Calibri" panose="020F0502020204030204" pitchFamily="34" charset="0"/>
                <a:cs typeface="Arial" panose="020B0604020202020204" pitchFamily="34" charset="0"/>
              </a:rPr>
              <a:t>.</a:t>
            </a:r>
          </a:p>
          <a:p>
            <a:r>
              <a:rPr lang="en-GB" sz="1400" dirty="0">
                <a:solidFill>
                  <a:prstClr val="black"/>
                </a:solidFill>
                <a:latin typeface="Arial" panose="020B0604020202020204" pitchFamily="34" charset="0"/>
                <a:cs typeface="Arial" panose="020B0604020202020204" pitchFamily="34" charset="0"/>
              </a:rPr>
              <a:t>Imagining the Autism Spectrum as a linear progression from “Mild” to “Severe” doesn’t capture the complexity of Autistic people’s experience.  On the next slide, you’ll see how Rebecca Burgess, </a:t>
            </a:r>
            <a:r>
              <a:rPr lang="en-GB" sz="1400" dirty="0" smtClean="0">
                <a:solidFill>
                  <a:prstClr val="black"/>
                </a:solidFill>
                <a:latin typeface="Arial" panose="020B0604020202020204" pitchFamily="34" charset="0"/>
                <a:cs typeface="Arial" panose="020B0604020202020204" pitchFamily="34" charset="0"/>
              </a:rPr>
              <a:t>illustrator and comic artist, shows the difficulty this may cause for individuals, from her perspective as an Autistic person.</a:t>
            </a:r>
            <a:endParaRPr lang="en-GB"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21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03" y="1124747"/>
            <a:ext cx="2643287" cy="41457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055" y="1124747"/>
            <a:ext cx="2669892" cy="4145701"/>
          </a:xfrm>
          <a:prstGeom prst="rect">
            <a:avLst/>
          </a:prstGeom>
        </p:spPr>
      </p:pic>
      <p:grpSp>
        <p:nvGrpSpPr>
          <p:cNvPr id="9" name="Group 8"/>
          <p:cNvGrpSpPr/>
          <p:nvPr/>
        </p:nvGrpSpPr>
        <p:grpSpPr>
          <a:xfrm>
            <a:off x="6050260" y="1099022"/>
            <a:ext cx="2634935" cy="4171426"/>
            <a:chOff x="6050260" y="1099022"/>
            <a:chExt cx="2634935" cy="4171426"/>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260" y="1099022"/>
              <a:ext cx="2634935" cy="4171426"/>
            </a:xfrm>
            <a:prstGeom prst="rect">
              <a:avLst/>
            </a:prstGeom>
          </p:spPr>
        </p:pic>
        <p:sp>
          <p:nvSpPr>
            <p:cNvPr id="3" name="TextBox 2"/>
            <p:cNvSpPr txBox="1"/>
            <p:nvPr/>
          </p:nvSpPr>
          <p:spPr>
            <a:xfrm>
              <a:off x="6662169" y="5101171"/>
              <a:ext cx="1008112" cy="169277"/>
            </a:xfrm>
            <a:prstGeom prst="rect">
              <a:avLst/>
            </a:prstGeom>
            <a:solidFill>
              <a:schemeClr val="bg1"/>
            </a:solidFill>
          </p:spPr>
          <p:txBody>
            <a:bodyPr wrap="square" rtlCol="0">
              <a:spAutoFit/>
            </a:bodyPr>
            <a:lstStyle/>
            <a:p>
              <a:r>
                <a:rPr lang="en-GB" sz="500" dirty="0" smtClean="0">
                  <a:solidFill>
                    <a:prstClr val="black"/>
                  </a:solidFill>
                  <a:latin typeface="Arial" panose="020B0604020202020204" pitchFamily="34" charset="0"/>
                  <a:cs typeface="Arial" panose="020B0604020202020204" pitchFamily="34" charset="0"/>
                </a:rPr>
                <a:t>©Rebecca Burgess 2016</a:t>
              </a:r>
              <a:endParaRPr lang="en-GB" sz="500" dirty="0">
                <a:solidFill>
                  <a:prstClr val="black"/>
                </a:solidFill>
                <a:latin typeface="Arial" panose="020B0604020202020204" pitchFamily="34" charset="0"/>
                <a:cs typeface="Arial" panose="020B0604020202020204" pitchFamily="34" charset="0"/>
              </a:endParaRPr>
            </a:p>
          </p:txBody>
        </p:sp>
      </p:grpSp>
      <p:sp>
        <p:nvSpPr>
          <p:cNvPr id="8" name="TextBox 7"/>
          <p:cNvSpPr txBox="1"/>
          <p:nvPr/>
        </p:nvSpPr>
        <p:spPr>
          <a:xfrm>
            <a:off x="531204" y="548683"/>
            <a:ext cx="7569191" cy="307777"/>
          </a:xfrm>
          <a:prstGeom prst="rect">
            <a:avLst/>
          </a:prstGeom>
          <a:noFill/>
        </p:spPr>
        <p:txBody>
          <a:bodyPr wrap="square" rtlCol="0">
            <a:spAutoFit/>
          </a:bodyPr>
          <a:lstStyle/>
          <a:p>
            <a:r>
              <a:rPr lang="en-GB" sz="1400" b="1" dirty="0">
                <a:solidFill>
                  <a:prstClr val="black"/>
                </a:solidFill>
                <a:latin typeface="Arial" panose="020B0604020202020204" pitchFamily="34" charset="0"/>
                <a:cs typeface="Arial" panose="020B0604020202020204" pitchFamily="34" charset="0"/>
              </a:rPr>
              <a:t>Click on to see the rest of the cartoon panels.</a:t>
            </a:r>
          </a:p>
        </p:txBody>
      </p:sp>
      <p:sp>
        <p:nvSpPr>
          <p:cNvPr id="2" name="TextBox 1"/>
          <p:cNvSpPr txBox="1"/>
          <p:nvPr/>
        </p:nvSpPr>
        <p:spPr>
          <a:xfrm>
            <a:off x="531203" y="5513010"/>
            <a:ext cx="7824486"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You can see the rest of Rebecca’s comic strip by clicking </a:t>
            </a:r>
            <a:r>
              <a:rPr lang="en-GB" sz="1400" dirty="0" smtClean="0">
                <a:latin typeface="Arial" panose="020B0604020202020204" pitchFamily="34" charset="0"/>
                <a:cs typeface="Arial" panose="020B0604020202020204" pitchFamily="34" charset="0"/>
                <a:hlinkClick r:id="rId6"/>
              </a:rPr>
              <a:t>here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63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575106"/>
            <a:ext cx="7920880" cy="584775"/>
          </a:xfrm>
          <a:prstGeom prst="rect">
            <a:avLst/>
          </a:prstGeom>
          <a:noFill/>
        </p:spPr>
        <p:txBody>
          <a:bodyPr wrap="square" rtlCol="0">
            <a:spAutoFit/>
          </a:bodyPr>
          <a:lstStyle/>
          <a:p>
            <a:r>
              <a:rPr lang="en-GB" sz="1600" dirty="0">
                <a:solidFill>
                  <a:prstClr val="black"/>
                </a:solidFill>
                <a:latin typeface="Arial" panose="020B0604020202020204" pitchFamily="34" charset="0"/>
                <a:cs typeface="Arial" panose="020B0604020202020204" pitchFamily="34" charset="0"/>
              </a:rPr>
              <a:t>Here are three recent attempts to imagine the Autism Spectrum in a way that could more successfully capture complexity.</a:t>
            </a:r>
          </a:p>
        </p:txBody>
      </p:sp>
      <p:sp>
        <p:nvSpPr>
          <p:cNvPr id="5" name="TextBox 4"/>
          <p:cNvSpPr txBox="1"/>
          <p:nvPr/>
        </p:nvSpPr>
        <p:spPr>
          <a:xfrm>
            <a:off x="6588224" y="2132857"/>
            <a:ext cx="2160240" cy="1815882"/>
          </a:xfrm>
          <a:prstGeom prst="rect">
            <a:avLst/>
          </a:prstGeom>
          <a:noFill/>
        </p:spPr>
        <p:txBody>
          <a:bodyPr wrap="square" rtlCol="0">
            <a:spAutoFit/>
          </a:bodyPr>
          <a:lstStyle/>
          <a:p>
            <a:r>
              <a:rPr lang="en-GB" sz="1600" b="1" dirty="0">
                <a:solidFill>
                  <a:prstClr val="black"/>
                </a:solidFill>
                <a:latin typeface="Arial" panose="020B0604020202020204" pitchFamily="34" charset="0"/>
                <a:cs typeface="Arial" panose="020B0604020202020204" pitchFamily="34" charset="0"/>
              </a:rPr>
              <a:t>Does imagining the Autism Spectrum this way affect your thinking about Autism?</a:t>
            </a:r>
          </a:p>
          <a:p>
            <a:endParaRPr lang="en-GB" sz="1600" b="1" dirty="0">
              <a:solidFill>
                <a:prstClr val="black"/>
              </a:solidFill>
              <a:latin typeface="Arial" panose="020B0604020202020204" pitchFamily="34" charset="0"/>
              <a:cs typeface="Arial" panose="020B0604020202020204" pitchFamily="34" charset="0"/>
            </a:endParaRPr>
          </a:p>
          <a:p>
            <a:r>
              <a:rPr lang="en-GB" sz="1600" b="1" dirty="0">
                <a:solidFill>
                  <a:prstClr val="black"/>
                </a:solidFill>
                <a:latin typeface="Arial" panose="020B0604020202020204" pitchFamily="34" charset="0"/>
                <a:cs typeface="Arial" panose="020B0604020202020204" pitchFamily="34" charset="0"/>
              </a:rPr>
              <a:t>In what way(s)?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016013"/>
            <a:ext cx="2741240" cy="2780068"/>
          </a:xfrm>
          <a:prstGeom prst="rect">
            <a:avLst/>
          </a:prstGeom>
        </p:spPr>
      </p:pic>
      <p:grpSp>
        <p:nvGrpSpPr>
          <p:cNvPr id="10" name="Group 9"/>
          <p:cNvGrpSpPr/>
          <p:nvPr/>
        </p:nvGrpSpPr>
        <p:grpSpPr>
          <a:xfrm>
            <a:off x="611560" y="1300660"/>
            <a:ext cx="2741240" cy="1639212"/>
            <a:chOff x="561954" y="1382921"/>
            <a:chExt cx="2448272" cy="1418163"/>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54" y="1382921"/>
              <a:ext cx="2448272" cy="1418163"/>
            </a:xfrm>
            <a:prstGeom prst="rect">
              <a:avLst/>
            </a:prstGeom>
          </p:spPr>
        </p:pic>
        <p:sp>
          <p:nvSpPr>
            <p:cNvPr id="12" name="TextBox 11"/>
            <p:cNvSpPr txBox="1"/>
            <p:nvPr/>
          </p:nvSpPr>
          <p:spPr>
            <a:xfrm>
              <a:off x="1282034" y="2631807"/>
              <a:ext cx="1273743" cy="146450"/>
            </a:xfrm>
            <a:prstGeom prst="rect">
              <a:avLst/>
            </a:prstGeom>
            <a:solidFill>
              <a:schemeClr val="bg1"/>
            </a:solidFill>
          </p:spPr>
          <p:txBody>
            <a:bodyPr wrap="square" rtlCol="0">
              <a:spAutoFit/>
            </a:bodyPr>
            <a:lstStyle/>
            <a:p>
              <a:r>
                <a:rPr lang="en-GB" sz="500" dirty="0">
                  <a:solidFill>
                    <a:prstClr val="black"/>
                  </a:solidFill>
                  <a:latin typeface="Arial" panose="020B0604020202020204" pitchFamily="34" charset="0"/>
                  <a:cs typeface="Arial" panose="020B0604020202020204" pitchFamily="34" charset="0"/>
                </a:rPr>
                <a:t>www.thechimericalcapuchin.com</a:t>
              </a:r>
            </a:p>
          </p:txBody>
        </p:sp>
      </p:grpSp>
      <p:sp>
        <p:nvSpPr>
          <p:cNvPr id="11" name="TextBox 10"/>
          <p:cNvSpPr txBox="1"/>
          <p:nvPr/>
        </p:nvSpPr>
        <p:spPr>
          <a:xfrm>
            <a:off x="6569536" y="4217334"/>
            <a:ext cx="1800200" cy="738664"/>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There’s no right or wrong answer, just your own thoughts.</a:t>
            </a:r>
          </a:p>
        </p:txBody>
      </p:sp>
      <p:grpSp>
        <p:nvGrpSpPr>
          <p:cNvPr id="2" name="Group 1"/>
          <p:cNvGrpSpPr/>
          <p:nvPr/>
        </p:nvGrpSpPr>
        <p:grpSpPr>
          <a:xfrm>
            <a:off x="3532040" y="1300660"/>
            <a:ext cx="3037499" cy="4370745"/>
            <a:chOff x="3532040" y="1300660"/>
            <a:chExt cx="3037499" cy="4370745"/>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040" y="1300660"/>
              <a:ext cx="3037499" cy="437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532040" y="5502128"/>
              <a:ext cx="1008112" cy="169277"/>
            </a:xfrm>
            <a:prstGeom prst="rect">
              <a:avLst/>
            </a:prstGeom>
            <a:solidFill>
              <a:schemeClr val="bg1"/>
            </a:solidFill>
          </p:spPr>
          <p:txBody>
            <a:bodyPr wrap="square" rtlCol="0">
              <a:spAutoFit/>
            </a:bodyPr>
            <a:lstStyle/>
            <a:p>
              <a:r>
                <a:rPr lang="en-GB" sz="500" dirty="0" smtClean="0">
                  <a:solidFill>
                    <a:prstClr val="black"/>
                  </a:solidFill>
                  <a:latin typeface="Arial" panose="020B0604020202020204" pitchFamily="34" charset="0"/>
                  <a:cs typeface="Arial" panose="020B0604020202020204" pitchFamily="34" charset="0"/>
                </a:rPr>
                <a:t>©Rebecca Burgess 2016</a:t>
              </a:r>
              <a:endParaRPr lang="en-GB" sz="500"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074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utism Informed">
      <a:dk1>
        <a:sysClr val="windowText" lastClr="000000"/>
      </a:dk1>
      <a:lt1>
        <a:sysClr val="window" lastClr="FFFFFF"/>
      </a:lt1>
      <a:dk2>
        <a:srgbClr val="0B769C"/>
      </a:dk2>
      <a:lt2>
        <a:srgbClr val="B4DCFA"/>
      </a:lt2>
      <a:accent1>
        <a:srgbClr val="0B769C"/>
      </a:accent1>
      <a:accent2>
        <a:srgbClr val="5ECCF3"/>
      </a:accent2>
      <a:accent3>
        <a:srgbClr val="A7EA52"/>
      </a:accent3>
      <a:accent4>
        <a:srgbClr val="5DCEAF"/>
      </a:accent4>
      <a:accent5>
        <a:srgbClr val="FF8021"/>
      </a:accent5>
      <a:accent6>
        <a:srgbClr val="F14124"/>
      </a:accent6>
      <a:hlink>
        <a:srgbClr val="22725C"/>
      </a:hlink>
      <a:folHlink>
        <a:srgbClr val="59A8D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24033</TotalTime>
  <Words>3403</Words>
  <Application>Microsoft Office PowerPoint</Application>
  <PresentationFormat>On-screen Show (4:3)</PresentationFormat>
  <Paragraphs>242</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Verdana</vt:lpstr>
      <vt:lpstr>Wingdings</vt:lpstr>
      <vt:lpstr>Wingdings 2</vt:lpstr>
      <vt:lpstr>Aspect</vt:lpstr>
      <vt:lpstr>Scottish Borders Autism Strategy</vt:lpstr>
      <vt:lpstr>PowerPoint Presentation</vt:lpstr>
      <vt:lpstr>PowerPoint Presentation</vt:lpstr>
      <vt:lpstr>Understanding Autism</vt:lpstr>
      <vt:lpstr>Autism: A brief history</vt:lpstr>
      <vt:lpstr>PowerPoint Presentation</vt:lpstr>
      <vt:lpstr>Imagining the Autism Spectrum</vt:lpstr>
      <vt:lpstr>PowerPoint Presentation</vt:lpstr>
      <vt:lpstr>PowerPoint Presentation</vt:lpstr>
      <vt:lpstr>Identifying and Diagnosing Autism</vt:lpstr>
      <vt:lpstr>PowerPoint Presentation</vt:lpstr>
      <vt:lpstr>PowerPoint Presentation</vt:lpstr>
      <vt:lpstr>PowerPoint Presentation</vt:lpstr>
      <vt:lpstr>Getting a Diagnosis</vt:lpstr>
      <vt:lpstr>PowerPoint Presentation</vt:lpstr>
      <vt:lpstr>PowerPoint Presentation</vt:lpstr>
      <vt:lpstr>Impact of diagnosis</vt:lpstr>
      <vt:lpstr>PowerPoint Presentation</vt:lpstr>
      <vt:lpstr>PowerPoint Presentation</vt:lpstr>
      <vt:lpstr>PowerPoint Presentation</vt:lpstr>
    </vt:vector>
  </TitlesOfParts>
  <Company>Scottish Borders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Borders Autism Strategy</dc:title>
  <dc:creator>Hurding, Anita</dc:creator>
  <cp:lastModifiedBy>Hurding, Anita</cp:lastModifiedBy>
  <cp:revision>225</cp:revision>
  <dcterms:created xsi:type="dcterms:W3CDTF">2018-01-05T15:33:40Z</dcterms:created>
  <dcterms:modified xsi:type="dcterms:W3CDTF">2019-08-21T10:21:39Z</dcterms:modified>
</cp:coreProperties>
</file>