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7" r:id="rId3"/>
    <p:sldId id="305" r:id="rId4"/>
    <p:sldId id="306" r:id="rId5"/>
    <p:sldId id="260" r:id="rId6"/>
    <p:sldId id="264" r:id="rId7"/>
    <p:sldId id="265" r:id="rId8"/>
    <p:sldId id="307" r:id="rId9"/>
    <p:sldId id="266" r:id="rId10"/>
    <p:sldId id="267" r:id="rId11"/>
    <p:sldId id="269" r:id="rId12"/>
    <p:sldId id="268" r:id="rId13"/>
    <p:sldId id="270" r:id="rId14"/>
    <p:sldId id="273" r:id="rId15"/>
    <p:sldId id="298" r:id="rId16"/>
    <p:sldId id="274" r:id="rId17"/>
    <p:sldId id="294" r:id="rId18"/>
    <p:sldId id="299" r:id="rId19"/>
    <p:sldId id="276" r:id="rId20"/>
    <p:sldId id="277" r:id="rId21"/>
    <p:sldId id="278" r:id="rId22"/>
    <p:sldId id="279" r:id="rId23"/>
    <p:sldId id="280" r:id="rId24"/>
    <p:sldId id="281" r:id="rId25"/>
    <p:sldId id="297" r:id="rId26"/>
    <p:sldId id="293" r:id="rId27"/>
    <p:sldId id="302" r:id="rId28"/>
    <p:sldId id="296" r:id="rId29"/>
    <p:sldId id="300" r:id="rId30"/>
    <p:sldId id="304" r:id="rId31"/>
    <p:sldId id="301" r:id="rId32"/>
    <p:sldId id="284" r:id="rId33"/>
    <p:sldId id="285" r:id="rId34"/>
    <p:sldId id="286" r:id="rId35"/>
    <p:sldId id="308" r:id="rId36"/>
    <p:sldId id="3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CwItX1IGdgUUON00b9VtA==" hashData="IWvd/XEJJnMd7Q43fVebg1bpE9BC6+K9+nONgmLa9FoIsFlYhqdj1GMJ/8I4wgYZ03cycb1aWCXZtQlOKDJ+b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074" autoAdjust="0"/>
  </p:normalViewPr>
  <p:slideViewPr>
    <p:cSldViewPr showGuides="1">
      <p:cViewPr varScale="1">
        <p:scale>
          <a:sx n="45" d="100"/>
          <a:sy n="45" d="100"/>
        </p:scale>
        <p:origin x="122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F0E66-08B9-4EF8-9541-F6D38F314FD2}" type="datetimeFigureOut">
              <a:rPr lang="en-GB" smtClean="0"/>
              <a:t>21/08/2019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2E1E6-4EB0-4094-B456-114BD7FE8DCD}" type="slidenum">
              <a:rPr lang="en-GB" smtClean="0"/>
              <a:t>‹#›</a:t>
            </a:fld>
            <a:endParaRPr lang="en-GB"/>
          </a:p>
        </p:txBody>
      </p:sp>
    </p:spTree>
    <p:extLst>
      <p:ext uri="{BB962C8B-B14F-4D97-AF65-F5344CB8AC3E}">
        <p14:creationId xmlns:p14="http://schemas.microsoft.com/office/powerpoint/2010/main" val="10301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a:t>
            </a:fld>
            <a:endParaRPr lang="en-GB"/>
          </a:p>
        </p:txBody>
      </p:sp>
    </p:spTree>
    <p:extLst>
      <p:ext uri="{BB962C8B-B14F-4D97-AF65-F5344CB8AC3E}">
        <p14:creationId xmlns:p14="http://schemas.microsoft.com/office/powerpoint/2010/main" val="81072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14</a:t>
            </a:fld>
            <a:endParaRPr lang="en-GB"/>
          </a:p>
        </p:txBody>
      </p:sp>
    </p:spTree>
    <p:extLst>
      <p:ext uri="{BB962C8B-B14F-4D97-AF65-F5344CB8AC3E}">
        <p14:creationId xmlns:p14="http://schemas.microsoft.com/office/powerpoint/2010/main" val="2423922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17</a:t>
            </a:fld>
            <a:endParaRPr lang="en-GB"/>
          </a:p>
        </p:txBody>
      </p:sp>
    </p:spTree>
    <p:extLst>
      <p:ext uri="{BB962C8B-B14F-4D97-AF65-F5344CB8AC3E}">
        <p14:creationId xmlns:p14="http://schemas.microsoft.com/office/powerpoint/2010/main" val="985509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73546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21238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22927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21</a:t>
            </a:fld>
            <a:endParaRPr lang="en-GB"/>
          </a:p>
        </p:txBody>
      </p:sp>
    </p:spTree>
    <p:extLst>
      <p:ext uri="{BB962C8B-B14F-4D97-AF65-F5344CB8AC3E}">
        <p14:creationId xmlns:p14="http://schemas.microsoft.com/office/powerpoint/2010/main" val="2324215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22</a:t>
            </a:fld>
            <a:endParaRPr lang="en-GB"/>
          </a:p>
        </p:txBody>
      </p:sp>
    </p:spTree>
    <p:extLst>
      <p:ext uri="{BB962C8B-B14F-4D97-AF65-F5344CB8AC3E}">
        <p14:creationId xmlns:p14="http://schemas.microsoft.com/office/powerpoint/2010/main" val="2432001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26</a:t>
            </a:fld>
            <a:endParaRPr lang="en-GB"/>
          </a:p>
        </p:txBody>
      </p:sp>
    </p:spTree>
    <p:extLst>
      <p:ext uri="{BB962C8B-B14F-4D97-AF65-F5344CB8AC3E}">
        <p14:creationId xmlns:p14="http://schemas.microsoft.com/office/powerpoint/2010/main" val="8379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27</a:t>
            </a:fld>
            <a:endParaRPr lang="en-GB"/>
          </a:p>
        </p:txBody>
      </p:sp>
    </p:spTree>
    <p:extLst>
      <p:ext uri="{BB962C8B-B14F-4D97-AF65-F5344CB8AC3E}">
        <p14:creationId xmlns:p14="http://schemas.microsoft.com/office/powerpoint/2010/main" val="2415341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pictures to reveal text in brown</a:t>
            </a:r>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28</a:t>
            </a:fld>
            <a:endParaRPr lang="en-GB"/>
          </a:p>
        </p:txBody>
      </p:sp>
    </p:spTree>
    <p:extLst>
      <p:ext uri="{BB962C8B-B14F-4D97-AF65-F5344CB8AC3E}">
        <p14:creationId xmlns:p14="http://schemas.microsoft.com/office/powerpoint/2010/main" val="74497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54136-1BC5-42E6-BFC2-4BD9705FAB6F}" type="slidenum">
              <a:rPr lang="en-GB" smtClean="0"/>
              <a:t>3</a:t>
            </a:fld>
            <a:endParaRPr lang="en-GB"/>
          </a:p>
        </p:txBody>
      </p:sp>
    </p:spTree>
    <p:extLst>
      <p:ext uri="{BB962C8B-B14F-4D97-AF65-F5344CB8AC3E}">
        <p14:creationId xmlns:p14="http://schemas.microsoft.com/office/powerpoint/2010/main" val="69592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pictures</a:t>
            </a:r>
            <a:r>
              <a:rPr lang="en-GB" baseline="0" dirty="0" smtClean="0"/>
              <a:t> to reveal text in brown.</a:t>
            </a:r>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30</a:t>
            </a:fld>
            <a:endParaRPr lang="en-GB"/>
          </a:p>
        </p:txBody>
      </p:sp>
    </p:spTree>
    <p:extLst>
      <p:ext uri="{BB962C8B-B14F-4D97-AF65-F5344CB8AC3E}">
        <p14:creationId xmlns:p14="http://schemas.microsoft.com/office/powerpoint/2010/main" val="279692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0202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82627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90611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47689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A2E1E6-4EB0-4094-B456-114BD7FE8DCD}" type="slidenum">
              <a:rPr lang="en-GB" smtClean="0"/>
              <a:t>10</a:t>
            </a:fld>
            <a:endParaRPr lang="en-GB"/>
          </a:p>
        </p:txBody>
      </p:sp>
    </p:spTree>
    <p:extLst>
      <p:ext uri="{BB962C8B-B14F-4D97-AF65-F5344CB8AC3E}">
        <p14:creationId xmlns:p14="http://schemas.microsoft.com/office/powerpoint/2010/main" val="202175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Clayton PECS  https://www.youtube.com/watch?v=zjsZG4o99DI</a:t>
            </a:r>
          </a:p>
          <a:p>
            <a:endParaRPr lang="en-GB" dirty="0"/>
          </a:p>
        </p:txBody>
      </p:sp>
      <p:sp>
        <p:nvSpPr>
          <p:cNvPr id="4" name="Slide Number Placeholder 3"/>
          <p:cNvSpPr>
            <a:spLocks noGrp="1"/>
          </p:cNvSpPr>
          <p:nvPr>
            <p:ph type="sldNum" sz="quarter" idx="10"/>
          </p:nvPr>
        </p:nvSpPr>
        <p:spPr/>
        <p:txBody>
          <a:bodyPr/>
          <a:lstStyle/>
          <a:p>
            <a:fld id="{16752EF9-DBA4-49DC-91C4-7358FBE14F1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89737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Echolalia:</a:t>
            </a:r>
            <a:r>
              <a:rPr lang="en-GB" baseline="0" dirty="0" smtClean="0"/>
              <a:t>   </a:t>
            </a:r>
            <a:r>
              <a:rPr lang="en-GB" dirty="0" smtClean="0"/>
              <a:t>https://www.youtube.com/watch?v=s9FQSCjJX9A </a:t>
            </a:r>
          </a:p>
        </p:txBody>
      </p:sp>
      <p:sp>
        <p:nvSpPr>
          <p:cNvPr id="4" name="Slide Number Placeholder 3"/>
          <p:cNvSpPr>
            <a:spLocks noGrp="1"/>
          </p:cNvSpPr>
          <p:nvPr>
            <p:ph type="sldNum" sz="quarter" idx="10"/>
          </p:nvPr>
        </p:nvSpPr>
        <p:spPr/>
        <p:txBody>
          <a:bodyPr/>
          <a:lstStyle/>
          <a:p>
            <a:fld id="{32A2E1E6-4EB0-4094-B456-114BD7FE8DCD}" type="slidenum">
              <a:rPr lang="en-GB" smtClean="0"/>
              <a:t>13</a:t>
            </a:fld>
            <a:endParaRPr lang="en-GB"/>
          </a:p>
        </p:txBody>
      </p:sp>
    </p:spTree>
    <p:extLst>
      <p:ext uri="{BB962C8B-B14F-4D97-AF65-F5344CB8AC3E}">
        <p14:creationId xmlns:p14="http://schemas.microsoft.com/office/powerpoint/2010/main" val="371077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8" name="Footer Placeholder 7"/>
          <p:cNvSpPr>
            <a:spLocks noGrp="1"/>
          </p:cNvSpPr>
          <p:nvPr>
            <p:ph type="ftr" sz="quarter" idx="11"/>
          </p:nvPr>
        </p:nvSpPr>
        <p:spPr/>
        <p:txBody>
          <a:bodyPr/>
          <a:lstStyle>
            <a:extLst/>
          </a:lstStyle>
          <a:p>
            <a:endParaRPr lang="en-GB">
              <a:solidFill>
                <a:srgbClr val="DEDEDE">
                  <a:shade val="50000"/>
                </a:srgbClr>
              </a:solidFill>
            </a:endParaRPr>
          </a:p>
        </p:txBody>
      </p:sp>
      <p:sp>
        <p:nvSpPr>
          <p:cNvPr id="11" name="Slide Number Placeholder 10"/>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7830072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248973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576177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36528670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8" name="Footer Placeholder 7"/>
          <p:cNvSpPr>
            <a:spLocks noGrp="1"/>
          </p:cNvSpPr>
          <p:nvPr>
            <p:ph type="ftr" sz="quarter" idx="11"/>
          </p:nvPr>
        </p:nvSpPr>
        <p:spPr/>
        <p:txBody>
          <a:bodyPr/>
          <a:lstStyle>
            <a:extLst/>
          </a:lstStyle>
          <a:p>
            <a:endParaRPr lang="en-GB">
              <a:solidFill>
                <a:srgbClr val="DEDEDE">
                  <a:shade val="50000"/>
                </a:srgbClr>
              </a:solidFill>
            </a:endParaRPr>
          </a:p>
        </p:txBody>
      </p:sp>
      <p:sp>
        <p:nvSpPr>
          <p:cNvPr id="9" name="Slide Number Placeholder 8"/>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764709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4" name="Footer Placeholder 3"/>
          <p:cNvSpPr>
            <a:spLocks noGrp="1"/>
          </p:cNvSpPr>
          <p:nvPr>
            <p:ph type="ftr" sz="quarter" idx="11"/>
          </p:nvPr>
        </p:nvSpPr>
        <p:spPr/>
        <p:txBody>
          <a:bodyPr/>
          <a:lstStyle>
            <a:extLst/>
          </a:lstStyle>
          <a:p>
            <a:endParaRPr lang="en-GB">
              <a:solidFill>
                <a:srgbClr val="DEDEDE">
                  <a:shade val="50000"/>
                </a:srgbClr>
              </a:solidFill>
            </a:endParaRPr>
          </a:p>
        </p:txBody>
      </p:sp>
      <p:sp>
        <p:nvSpPr>
          <p:cNvPr id="5" name="Slide Number Placeholder 4"/>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44016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3" name="Footer Placeholder 2"/>
          <p:cNvSpPr>
            <a:spLocks noGrp="1"/>
          </p:cNvSpPr>
          <p:nvPr>
            <p:ph type="ftr" sz="quarter" idx="11"/>
          </p:nvPr>
        </p:nvSpPr>
        <p:spPr/>
        <p:txBody>
          <a:bodyPr/>
          <a:lstStyle>
            <a:extLst/>
          </a:lstStyle>
          <a:p>
            <a:endParaRPr lang="en-GB">
              <a:solidFill>
                <a:srgbClr val="DEDEDE">
                  <a:shade val="50000"/>
                </a:srgbClr>
              </a:solidFill>
            </a:endParaRPr>
          </a:p>
        </p:txBody>
      </p:sp>
      <p:sp>
        <p:nvSpPr>
          <p:cNvPr id="4" name="Slide Number Placeholder 3"/>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501450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08958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6" name="Footer Placeholder 5"/>
          <p:cNvSpPr>
            <a:spLocks noGrp="1"/>
          </p:cNvSpPr>
          <p:nvPr>
            <p:ph type="ftr" sz="quarter" idx="11"/>
          </p:nvPr>
        </p:nvSpPr>
        <p:spPr/>
        <p:txBody>
          <a:bodyPr/>
          <a:lstStyle>
            <a:extLst/>
          </a:lstStyle>
          <a:p>
            <a:endParaRPr lang="en-GB">
              <a:solidFill>
                <a:srgbClr val="DEDEDE">
                  <a:shade val="50000"/>
                </a:srgbClr>
              </a:solidFill>
            </a:endParaRPr>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8980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13649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5" name="Footer Placeholder 4"/>
          <p:cNvSpPr>
            <a:spLocks noGrp="1"/>
          </p:cNvSpPr>
          <p:nvPr>
            <p:ph type="ftr" sz="quarter" idx="11"/>
          </p:nvPr>
        </p:nvSpPr>
        <p:spPr/>
        <p:txBody>
          <a:bodyPr/>
          <a:lstStyle>
            <a:extLst/>
          </a:lstStyle>
          <a:p>
            <a:endParaRPr lang="en-GB">
              <a:solidFill>
                <a:srgbClr val="DEDEDE">
                  <a:shade val="50000"/>
                </a:srgbClr>
              </a:solidFill>
            </a:endParaRPr>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136867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1E1629C-ACD2-478C-9027-4F443BAB087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0D065F-3549-4749-82F6-8DC30C64F1E4}" type="datetimeFigureOut">
              <a:rPr lang="en-GB" smtClean="0"/>
              <a:t>21/08/2019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1E1629C-ACD2-478C-9027-4F443BAB0877}"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F0D065F-3549-4749-82F6-8DC30C64F1E4}" type="datetimeFigureOut">
              <a:rPr lang="en-GB" smtClean="0"/>
              <a:t>21/08/2019</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1E1629C-ACD2-478C-9027-4F443BAB087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D7C03C6-F723-47FD-92F7-ECFE32832FA1}" type="datetimeFigureOut">
              <a:rPr lang="en-GB" smtClean="0">
                <a:solidFill>
                  <a:srgbClr val="DEDEDE">
                    <a:shade val="50000"/>
                  </a:srgbClr>
                </a:solidFill>
              </a:rPr>
              <a:pPr/>
              <a:t>21/08/2019</a:t>
            </a:fld>
            <a:endParaRPr lang="en-GB">
              <a:solidFill>
                <a:srgbClr val="DEDEDE">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solidFill>
                <a:srgbClr val="DEDEDE">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4430938-67D5-4279-91B7-E4BE93FBA9D6}" type="slidenum">
              <a:rPr lang="en-GB" smtClean="0">
                <a:solidFill>
                  <a:srgbClr val="DEDEDE">
                    <a:shade val="50000"/>
                  </a:srgbClr>
                </a:solidFill>
              </a:rPr>
              <a:pPr/>
              <a:t>‹#›</a:t>
            </a:fld>
            <a:endParaRPr lang="en-GB">
              <a:solidFill>
                <a:srgbClr val="DEDEDE">
                  <a:shade val="50000"/>
                </a:srgbClr>
              </a:solidFill>
            </a:endParaRPr>
          </a:p>
        </p:txBody>
      </p:sp>
    </p:spTree>
    <p:extLst>
      <p:ext uri="{BB962C8B-B14F-4D97-AF65-F5344CB8AC3E}">
        <p14:creationId xmlns:p14="http://schemas.microsoft.com/office/powerpoint/2010/main" val="2942554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jpe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s://www.youtube.com/watch?v=zjsZG4o99DI" TargetMode="External"/><Relationship Id="rId4" Type="http://schemas.openxmlformats.org/officeDocument/2006/relationships/image" Target="../media/image14.jpg"/><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9FQSCjJX9A"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0.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https://aspectsofaspergers.wordpress.com/tag/empathy/"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www.autism.org.uk/" TargetMode="External"/><Relationship Id="rId7" Type="http://schemas.openxmlformats.org/officeDocument/2006/relationships/hyperlink" Target="http://www.asdinfowales.co.uk/home/" TargetMode="External"/><Relationship Id="rId2" Type="http://schemas.openxmlformats.org/officeDocument/2006/relationships/hyperlink" Target="http://www.autismnetworkscotland.org.uk/" TargetMode="External"/><Relationship Id="rId1" Type="http://schemas.openxmlformats.org/officeDocument/2006/relationships/slideLayout" Target="../slideLayouts/slideLayout17.xml"/><Relationship Id="rId6" Type="http://schemas.openxmlformats.org/officeDocument/2006/relationships/hyperlink" Target="http://www.autismstrategyscotland.org.uk/" TargetMode="External"/><Relationship Id="rId5" Type="http://schemas.openxmlformats.org/officeDocument/2006/relationships/hyperlink" Target="http://www.autismtoolbox.co.uk/" TargetMode="External"/><Relationship Id="rId4" Type="http://schemas.openxmlformats.org/officeDocument/2006/relationships/hyperlink" Target="http://www.scottishautism.or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950" y="1628800"/>
            <a:ext cx="7772400" cy="1828800"/>
          </a:xfrm>
        </p:spPr>
        <p:txBody>
          <a:bodyPr>
            <a:normAutofit/>
          </a:bodyPr>
          <a:lstStyle/>
          <a:p>
            <a:r>
              <a:rPr lang="en-GB" sz="5400" dirty="0" smtClean="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Scottish Borders Autism Strategy</a:t>
            </a:r>
            <a:endParaRPr lang="en-GB" sz="54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50950" y="3786030"/>
            <a:ext cx="7772400" cy="1760192"/>
          </a:xfrm>
        </p:spPr>
        <p:txBody>
          <a:bodyPr>
            <a:normAutofit fontScale="92500"/>
          </a:bodyPr>
          <a:lstStyle/>
          <a:p>
            <a:pPr marL="1982788"/>
            <a:r>
              <a:rPr lang="en-GB" sz="3600" b="1" dirty="0" smtClean="0">
                <a:latin typeface="Arial" panose="020B0604020202020204" pitchFamily="34" charset="0"/>
                <a:cs typeface="Arial" panose="020B0604020202020204" pitchFamily="34" charset="0"/>
              </a:rPr>
              <a:t>Level 2c: Autism Informed</a:t>
            </a:r>
          </a:p>
          <a:p>
            <a:pPr marL="1982788"/>
            <a:r>
              <a:rPr lang="en-GB" sz="3600" b="1" dirty="0" smtClean="0">
                <a:latin typeface="Arial" panose="020B0604020202020204" pitchFamily="34" charset="0"/>
                <a:cs typeface="Arial" panose="020B0604020202020204" pitchFamily="34" charset="0"/>
              </a:rPr>
              <a:t>Social Communication and Interaction</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575" y="743388"/>
            <a:ext cx="1895475" cy="222885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949" y="5085184"/>
            <a:ext cx="1268967" cy="1152128"/>
          </a:xfrm>
          <a:prstGeom prst="rect">
            <a:avLst/>
          </a:prstGeom>
          <a:solidFill>
            <a:schemeClr val="bg1"/>
          </a:solidFill>
        </p:spPr>
      </p:pic>
    </p:spTree>
    <p:extLst>
      <p:ext uri="{BB962C8B-B14F-4D97-AF65-F5344CB8AC3E}">
        <p14:creationId xmlns:p14="http://schemas.microsoft.com/office/powerpoint/2010/main" val="108604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29218" y="1268760"/>
            <a:ext cx="5542404" cy="4176464"/>
          </a:xfrm>
          <a:prstGeom prst="cloudCallout">
            <a:avLst>
              <a:gd name="adj1" fmla="val 51716"/>
              <a:gd name="adj2" fmla="val 49093"/>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r>
              <a:rPr lang="en-GB" sz="2400" b="1" dirty="0" smtClean="0">
                <a:solidFill>
                  <a:schemeClr val="accent1">
                    <a:lumMod val="75000"/>
                  </a:schemeClr>
                </a:solidFill>
              </a:rPr>
              <a:t>Imagine…</a:t>
            </a:r>
          </a:p>
          <a:p>
            <a:pPr marL="92075" algn="ctr"/>
            <a:r>
              <a:rPr lang="en-GB" sz="1500" dirty="0" smtClean="0">
                <a:solidFill>
                  <a:schemeClr val="accent1">
                    <a:lumMod val="75000"/>
                  </a:schemeClr>
                </a:solidFill>
              </a:rPr>
              <a:t>You are in a restaurant in the middle of Paris.  It’s busy and you are hungry.</a:t>
            </a:r>
          </a:p>
          <a:p>
            <a:pPr marL="92075" algn="ctr">
              <a:tabLst>
                <a:tab pos="3581400" algn="l"/>
              </a:tabLst>
            </a:pPr>
            <a:r>
              <a:rPr lang="en-GB" sz="1500" dirty="0" smtClean="0">
                <a:solidFill>
                  <a:schemeClr val="accent1">
                    <a:lumMod val="75000"/>
                  </a:schemeClr>
                </a:solidFill>
              </a:rPr>
              <a:t>You can remember some of your High School French, but not much.</a:t>
            </a:r>
          </a:p>
          <a:p>
            <a:pPr marL="92075" algn="ctr"/>
            <a:r>
              <a:rPr lang="en-GB" sz="1500" dirty="0" smtClean="0">
                <a:solidFill>
                  <a:schemeClr val="accent1">
                    <a:lumMod val="75000"/>
                  </a:schemeClr>
                </a:solidFill>
              </a:rPr>
              <a:t>The menu is complicated, and you don’t recognise many words.  It’s noisy, and the waitress is speaking to you rapidly in an accent you haven’t heard before. You are trying to explain what you want, but she doesn’t understand you.  </a:t>
            </a:r>
            <a:endParaRPr lang="en-GB" sz="1500" dirty="0">
              <a:solidFill>
                <a:schemeClr val="accent1">
                  <a:lumMod val="75000"/>
                </a:schemeClr>
              </a:solidFill>
            </a:endParaRPr>
          </a:p>
        </p:txBody>
      </p:sp>
      <p:sp>
        <p:nvSpPr>
          <p:cNvPr id="7" name="TextBox 6"/>
          <p:cNvSpPr txBox="1"/>
          <p:nvPr/>
        </p:nvSpPr>
        <p:spPr>
          <a:xfrm>
            <a:off x="6131084" y="1169253"/>
            <a:ext cx="2507764" cy="427809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This scenario illustrates two important aspects of </a:t>
            </a:r>
            <a:r>
              <a:rPr lang="en-GB" sz="1600" b="1" dirty="0" smtClean="0">
                <a:latin typeface="Arial" panose="020B0604020202020204" pitchFamily="34" charset="0"/>
                <a:cs typeface="Arial" panose="020B0604020202020204" pitchFamily="34" charset="0"/>
              </a:rPr>
              <a:t>verbal communication</a:t>
            </a:r>
            <a:r>
              <a:rPr lang="en-GB" sz="1600" dirty="0" smtClean="0">
                <a:latin typeface="Arial" panose="020B0604020202020204" pitchFamily="34" charset="0"/>
                <a:cs typeface="Arial" panose="020B0604020202020204" pitchFamily="34" charset="0"/>
              </a:rPr>
              <a:t>:</a:t>
            </a:r>
          </a:p>
          <a:p>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solidFill>
                  <a:schemeClr val="accent1">
                    <a:lumMod val="75000"/>
                  </a:schemeClr>
                </a:solidFill>
                <a:latin typeface="Arial" panose="020B0604020202020204" pitchFamily="34" charset="0"/>
                <a:cs typeface="Arial" panose="020B0604020202020204" pitchFamily="34" charset="0"/>
              </a:rPr>
              <a:t>Vocabulary:  </a:t>
            </a:r>
            <a:r>
              <a:rPr lang="en-GB" sz="1600" dirty="0" smtClean="0">
                <a:latin typeface="Arial" panose="020B0604020202020204" pitchFamily="34" charset="0"/>
                <a:cs typeface="Arial" panose="020B0604020202020204" pitchFamily="34" charset="0"/>
              </a:rPr>
              <a:t>how many words can we recall and recognise?</a:t>
            </a:r>
          </a:p>
          <a:p>
            <a:pPr marL="285750" indent="-285750">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solidFill>
                  <a:schemeClr val="accent1">
                    <a:lumMod val="75000"/>
                  </a:schemeClr>
                </a:solidFill>
                <a:latin typeface="Arial" panose="020B0604020202020204" pitchFamily="34" charset="0"/>
                <a:cs typeface="Arial" panose="020B0604020202020204" pitchFamily="34" charset="0"/>
              </a:rPr>
              <a:t>Comprehension:  </a:t>
            </a:r>
            <a:r>
              <a:rPr lang="en-GB" sz="1600" dirty="0" smtClean="0">
                <a:latin typeface="Arial" panose="020B0604020202020204" pitchFamily="34" charset="0"/>
                <a:cs typeface="Arial" panose="020B0604020202020204" pitchFamily="34" charset="0"/>
              </a:rPr>
              <a:t>how many words do we know the meaning of? </a:t>
            </a:r>
            <a:r>
              <a:rPr lang="en-GB" sz="1600" dirty="0">
                <a:latin typeface="Arial" panose="020B0604020202020204" pitchFamily="34" charset="0"/>
                <a:cs typeface="Arial" panose="020B0604020202020204" pitchFamily="34" charset="0"/>
              </a:rPr>
              <a:t>C</a:t>
            </a:r>
            <a:r>
              <a:rPr lang="en-GB" sz="1600" dirty="0" smtClean="0">
                <a:latin typeface="Arial" panose="020B0604020202020204" pitchFamily="34" charset="0"/>
                <a:cs typeface="Arial" panose="020B0604020202020204" pitchFamily="34" charset="0"/>
              </a:rPr>
              <a:t>an we work out meanings from how these words are put together? Is the sound of the words spoken what we expect?</a:t>
            </a:r>
            <a:endParaRPr lang="en-GB" sz="1600" dirty="0">
              <a:latin typeface="Arial" panose="020B0604020202020204" pitchFamily="34" charset="0"/>
              <a:cs typeface="Arial" panose="020B0604020202020204" pitchFamily="34" charset="0"/>
            </a:endParaRPr>
          </a:p>
        </p:txBody>
      </p:sp>
      <p:sp>
        <p:nvSpPr>
          <p:cNvPr id="4" name="TextBox 3"/>
          <p:cNvSpPr txBox="1"/>
          <p:nvPr/>
        </p:nvSpPr>
        <p:spPr>
          <a:xfrm>
            <a:off x="438924" y="466799"/>
            <a:ext cx="8199924" cy="553998"/>
          </a:xfrm>
          <a:prstGeom prst="rect">
            <a:avLst/>
          </a:prstGeom>
          <a:noFill/>
        </p:spPr>
        <p:txBody>
          <a:bodyPr wrap="square" rtlCol="0">
            <a:spAutoFit/>
          </a:bodyPr>
          <a:lstStyle/>
          <a:p>
            <a:r>
              <a:rPr lang="en-GB" sz="1500" b="1" dirty="0" smtClean="0">
                <a:latin typeface="Arial" panose="020B0604020202020204" pitchFamily="34" charset="0"/>
                <a:cs typeface="Arial" panose="020B0604020202020204" pitchFamily="34" charset="0"/>
              </a:rPr>
              <a:t>Take a minute to think about how you might feel in this situation. </a:t>
            </a:r>
          </a:p>
          <a:p>
            <a:r>
              <a:rPr lang="en-GB" sz="1500" b="1" dirty="0" smtClean="0">
                <a:latin typeface="Arial" panose="020B0604020202020204" pitchFamily="34" charset="0"/>
                <a:cs typeface="Arial" panose="020B0604020202020204" pitchFamily="34" charset="0"/>
              </a:rPr>
              <a:t>(There’s no “right” answer.)</a:t>
            </a:r>
            <a:endParaRPr lang="en-GB"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5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107" y="3008174"/>
            <a:ext cx="7923786" cy="584775"/>
          </a:xfrm>
          <a:prstGeom prst="rect">
            <a:avLst/>
          </a:prstGeom>
          <a:noFill/>
        </p:spPr>
        <p:txBody>
          <a:bodyPr wrap="square" rtlCol="0">
            <a:spAutoFit/>
          </a:bodyPr>
          <a:lstStyle/>
          <a:p>
            <a:r>
              <a:rPr lang="en-GB" sz="1600" dirty="0">
                <a:solidFill>
                  <a:prstClr val="black"/>
                </a:solidFill>
                <a:cs typeface="Arial" panose="020B0604020202020204" pitchFamily="34" charset="0"/>
              </a:rPr>
              <a:t>Autistic people can experience similar barriers to communication in their day to day lives.</a:t>
            </a:r>
          </a:p>
        </p:txBody>
      </p:sp>
      <p:sp>
        <p:nvSpPr>
          <p:cNvPr id="4" name="TextBox 3"/>
          <p:cNvSpPr txBox="1"/>
          <p:nvPr/>
        </p:nvSpPr>
        <p:spPr>
          <a:xfrm>
            <a:off x="549304" y="500633"/>
            <a:ext cx="8040900" cy="2339102"/>
          </a:xfrm>
          <a:prstGeom prst="rect">
            <a:avLst/>
          </a:prstGeom>
          <a:noFill/>
        </p:spPr>
        <p:txBody>
          <a:bodyPr wrap="square" rtlCol="0">
            <a:spAutoFit/>
          </a:bodyPr>
          <a:lstStyle/>
          <a:p>
            <a:r>
              <a:rPr lang="en-GB" sz="1600" dirty="0" smtClean="0">
                <a:solidFill>
                  <a:prstClr val="black"/>
                </a:solidFill>
                <a:cs typeface="Arial" panose="020B0604020202020204" pitchFamily="34" charset="0"/>
              </a:rPr>
              <a:t>Our “French restaurant” example illustrates </a:t>
            </a:r>
            <a:r>
              <a:rPr lang="en-GB" sz="1600" dirty="0">
                <a:solidFill>
                  <a:prstClr val="black"/>
                </a:solidFill>
                <a:cs typeface="Arial" panose="020B0604020202020204" pitchFamily="34" charset="0"/>
              </a:rPr>
              <a:t>some </a:t>
            </a:r>
            <a:r>
              <a:rPr lang="en-GB" b="1" dirty="0">
                <a:solidFill>
                  <a:schemeClr val="accent1">
                    <a:lumMod val="75000"/>
                  </a:schemeClr>
                </a:solidFill>
                <a:cs typeface="Arial" panose="020B0604020202020204" pitchFamily="34" charset="0"/>
              </a:rPr>
              <a:t>barriers</a:t>
            </a:r>
            <a:r>
              <a:rPr lang="en-GB" b="1" dirty="0">
                <a:solidFill>
                  <a:srgbClr val="5ECCF3">
                    <a:lumMod val="50000"/>
                  </a:srgbClr>
                </a:solidFill>
                <a:cs typeface="Arial" panose="020B0604020202020204" pitchFamily="34" charset="0"/>
              </a:rPr>
              <a:t> </a:t>
            </a:r>
            <a:r>
              <a:rPr lang="en-GB" sz="1600" dirty="0">
                <a:solidFill>
                  <a:prstClr val="black"/>
                </a:solidFill>
                <a:cs typeface="Arial" panose="020B0604020202020204" pitchFamily="34" charset="0"/>
              </a:rPr>
              <a:t>to your communication with the waitress – the things that might make it difficult for you to understand, and be understood. These might be: </a:t>
            </a:r>
          </a:p>
          <a:p>
            <a:pPr marL="990600" indent="-182563">
              <a:buFont typeface="Arial" panose="020B0604020202020204" pitchFamily="34" charset="0"/>
              <a:buChar char="•"/>
            </a:pPr>
            <a:r>
              <a:rPr lang="en-GB" sz="1600" b="1" dirty="0">
                <a:solidFill>
                  <a:schemeClr val="accent1">
                    <a:lumMod val="75000"/>
                  </a:schemeClr>
                </a:solidFill>
                <a:cs typeface="Arial" panose="020B0604020202020204" pitchFamily="34" charset="0"/>
              </a:rPr>
              <a:t>remembering words, </a:t>
            </a:r>
          </a:p>
          <a:p>
            <a:pPr marL="990600" indent="-182563">
              <a:buFont typeface="Arial" panose="020B0604020202020204" pitchFamily="34" charset="0"/>
              <a:buChar char="•"/>
            </a:pPr>
            <a:r>
              <a:rPr lang="en-GB" sz="1600" b="1" dirty="0">
                <a:solidFill>
                  <a:schemeClr val="accent1">
                    <a:lumMod val="75000"/>
                  </a:schemeClr>
                </a:solidFill>
                <a:cs typeface="Arial" panose="020B0604020202020204" pitchFamily="34" charset="0"/>
              </a:rPr>
              <a:t>understanding written and spoken words, </a:t>
            </a:r>
          </a:p>
          <a:p>
            <a:pPr marL="990600" indent="-182563">
              <a:buFont typeface="Arial" panose="020B0604020202020204" pitchFamily="34" charset="0"/>
              <a:buChar char="•"/>
            </a:pPr>
            <a:r>
              <a:rPr lang="en-GB" sz="1600" b="1" dirty="0">
                <a:solidFill>
                  <a:schemeClr val="accent1">
                    <a:lumMod val="75000"/>
                  </a:schemeClr>
                </a:solidFill>
                <a:cs typeface="Arial" panose="020B0604020202020204" pitchFamily="34" charset="0"/>
              </a:rPr>
              <a:t>your accents, </a:t>
            </a:r>
          </a:p>
          <a:p>
            <a:pPr marL="990600" indent="-182563">
              <a:buFont typeface="Arial" panose="020B0604020202020204" pitchFamily="34" charset="0"/>
              <a:buChar char="•"/>
            </a:pPr>
            <a:r>
              <a:rPr lang="en-GB" sz="1600" b="1" dirty="0">
                <a:solidFill>
                  <a:schemeClr val="accent1">
                    <a:lumMod val="75000"/>
                  </a:schemeClr>
                </a:solidFill>
                <a:cs typeface="Arial" panose="020B0604020202020204" pitchFamily="34" charset="0"/>
              </a:rPr>
              <a:t>the noise in the environment, </a:t>
            </a:r>
          </a:p>
          <a:p>
            <a:pPr marL="990600" indent="-182563">
              <a:buFont typeface="Arial" panose="020B0604020202020204" pitchFamily="34" charset="0"/>
              <a:buChar char="•"/>
            </a:pPr>
            <a:r>
              <a:rPr lang="en-GB" sz="1600" b="1" dirty="0">
                <a:solidFill>
                  <a:schemeClr val="accent1">
                    <a:lumMod val="75000"/>
                  </a:schemeClr>
                </a:solidFill>
                <a:cs typeface="Arial" panose="020B0604020202020204" pitchFamily="34" charset="0"/>
              </a:rPr>
              <a:t>speed of speech, </a:t>
            </a:r>
          </a:p>
          <a:p>
            <a:pPr marL="990600" indent="-182563">
              <a:buFont typeface="Arial" panose="020B0604020202020204" pitchFamily="34" charset="0"/>
              <a:buChar char="•"/>
            </a:pPr>
            <a:r>
              <a:rPr lang="en-GB" sz="1600" b="1" dirty="0">
                <a:solidFill>
                  <a:schemeClr val="accent1">
                    <a:lumMod val="75000"/>
                  </a:schemeClr>
                </a:solidFill>
                <a:cs typeface="Arial" panose="020B0604020202020204" pitchFamily="34" charset="0"/>
              </a:rPr>
              <a:t>time needed to process unfamiliar words.</a:t>
            </a:r>
          </a:p>
        </p:txBody>
      </p:sp>
      <p:sp>
        <p:nvSpPr>
          <p:cNvPr id="5" name="TextBox 4"/>
          <p:cNvSpPr txBox="1"/>
          <p:nvPr/>
        </p:nvSpPr>
        <p:spPr>
          <a:xfrm>
            <a:off x="578150" y="3590380"/>
            <a:ext cx="7923786" cy="830997"/>
          </a:xfrm>
          <a:prstGeom prst="rect">
            <a:avLst/>
          </a:prstGeom>
          <a:noFill/>
        </p:spPr>
        <p:txBody>
          <a:bodyPr wrap="square" rtlCol="0">
            <a:spAutoFit/>
          </a:bodyPr>
          <a:lstStyle/>
          <a:p>
            <a:r>
              <a:rPr lang="en-GB" sz="1600" dirty="0">
                <a:solidFill>
                  <a:prstClr val="black"/>
                </a:solidFill>
                <a:cs typeface="Arial" panose="020B0604020202020204" pitchFamily="34" charset="0"/>
              </a:rPr>
              <a:t>All autistic people are unique, and have different strengths and differences in the way they process verbal communication.  There are some differences that are common though, and we’ll look at some of these on the next pages.</a:t>
            </a:r>
          </a:p>
        </p:txBody>
      </p:sp>
      <p:sp>
        <p:nvSpPr>
          <p:cNvPr id="6" name="TextBox 5"/>
          <p:cNvSpPr txBox="1"/>
          <p:nvPr/>
        </p:nvSpPr>
        <p:spPr>
          <a:xfrm>
            <a:off x="490430" y="4653136"/>
            <a:ext cx="8158648" cy="984885"/>
          </a:xfrm>
          <a:prstGeom prst="rect">
            <a:avLst/>
          </a:prstGeom>
          <a:solidFill>
            <a:schemeClr val="accent2">
              <a:lumMod val="20000"/>
              <a:lumOff val="80000"/>
            </a:schemeClr>
          </a:solidFill>
          <a:ln w="22225">
            <a:solidFill>
              <a:schemeClr val="accent1">
                <a:lumMod val="75000"/>
              </a:schemeClr>
            </a:solidFill>
          </a:ln>
        </p:spPr>
        <p:txBody>
          <a:bodyPr wrap="square" rtlCol="0">
            <a:spAutoFit/>
          </a:bodyPr>
          <a:lstStyle/>
          <a:p>
            <a:pPr algn="ctr"/>
            <a:r>
              <a:rPr lang="en-GB" sz="1600" b="1" dirty="0">
                <a:solidFill>
                  <a:prstClr val="black"/>
                </a:solidFill>
                <a:cs typeface="Arial" panose="020B0604020202020204" pitchFamily="34" charset="0"/>
              </a:rPr>
              <a:t>Differences in communication are not necessarily related to intelligence.</a:t>
            </a:r>
          </a:p>
          <a:p>
            <a:pPr algn="ctr"/>
            <a:r>
              <a:rPr lang="en-GB" sz="1400" b="1" dirty="0">
                <a:solidFill>
                  <a:prstClr val="black"/>
                </a:solidFill>
                <a:cs typeface="Arial" panose="020B0604020202020204" pitchFamily="34" charset="0"/>
              </a:rPr>
              <a:t>In the restaurant scene we just imagined, your lack of knowledge of French doesn’t mean that you are not smart, or that you have nothing to say.  It just means that you and the waitress have a different way of communicating about the world.</a:t>
            </a:r>
          </a:p>
        </p:txBody>
      </p:sp>
    </p:spTree>
    <p:extLst>
      <p:ext uri="{BB962C8B-B14F-4D97-AF65-F5344CB8AC3E}">
        <p14:creationId xmlns:p14="http://schemas.microsoft.com/office/powerpoint/2010/main" val="201990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824" y="476672"/>
            <a:ext cx="8136904" cy="1107996"/>
          </a:xfrm>
          <a:prstGeom prst="rect">
            <a:avLst/>
          </a:prstGeom>
          <a:noFill/>
          <a:ln>
            <a:noFill/>
          </a:ln>
        </p:spPr>
        <p:txBody>
          <a:bodyPr wrap="square" rtlCol="0">
            <a:spAutoFit/>
          </a:bodyPr>
          <a:lstStyle/>
          <a:p>
            <a:r>
              <a:rPr lang="en-GB" sz="2400" b="1" dirty="0">
                <a:solidFill>
                  <a:schemeClr val="accent1">
                    <a:lumMod val="75000"/>
                  </a:schemeClr>
                </a:solidFill>
                <a:cs typeface="Arial" panose="020B0604020202020204" pitchFamily="34" charset="0"/>
              </a:rPr>
              <a:t>Non-verbal communication</a:t>
            </a:r>
            <a:r>
              <a:rPr lang="en-GB" b="1" dirty="0">
                <a:solidFill>
                  <a:schemeClr val="accent1">
                    <a:lumMod val="75000"/>
                  </a:schemeClr>
                </a:solidFill>
                <a:cs typeface="Arial" panose="020B0604020202020204" pitchFamily="34" charset="0"/>
              </a:rPr>
              <a:t>:  </a:t>
            </a:r>
            <a:r>
              <a:rPr lang="en-GB" sz="1400" dirty="0" smtClean="0">
                <a:solidFill>
                  <a:prstClr val="black"/>
                </a:solidFill>
                <a:cs typeface="Arial" panose="020B0604020202020204" pitchFamily="34" charset="0"/>
              </a:rPr>
              <a:t>Some </a:t>
            </a:r>
            <a:r>
              <a:rPr lang="en-GB" sz="1400" dirty="0">
                <a:solidFill>
                  <a:prstClr val="black"/>
                </a:solidFill>
                <a:cs typeface="Arial" panose="020B0604020202020204" pitchFamily="34" charset="0"/>
              </a:rPr>
              <a:t>Autistic people </a:t>
            </a:r>
            <a:r>
              <a:rPr lang="en-GB" sz="1400" dirty="0" smtClean="0">
                <a:solidFill>
                  <a:prstClr val="black"/>
                </a:solidFill>
                <a:cs typeface="Arial" panose="020B0604020202020204" pitchFamily="34" charset="0"/>
              </a:rPr>
              <a:t>may be able to understand and use written words, but not speak.  Others may </a:t>
            </a:r>
            <a:r>
              <a:rPr lang="en-GB" sz="1400" dirty="0">
                <a:solidFill>
                  <a:prstClr val="black"/>
                </a:solidFill>
                <a:cs typeface="Arial" panose="020B0604020202020204" pitchFamily="34" charset="0"/>
              </a:rPr>
              <a:t>not use </a:t>
            </a:r>
            <a:r>
              <a:rPr lang="en-GB" sz="1400" dirty="0" smtClean="0">
                <a:solidFill>
                  <a:prstClr val="black"/>
                </a:solidFill>
                <a:cs typeface="Arial" panose="020B0604020202020204" pitchFamily="34" charset="0"/>
              </a:rPr>
              <a:t>words at all, </a:t>
            </a:r>
            <a:r>
              <a:rPr lang="en-GB" sz="1400" dirty="0">
                <a:solidFill>
                  <a:prstClr val="black"/>
                </a:solidFill>
                <a:cs typeface="Arial" panose="020B0604020202020204" pitchFamily="34" charset="0"/>
              </a:rPr>
              <a:t>but communicate in other </a:t>
            </a:r>
            <a:r>
              <a:rPr lang="en-GB" sz="1400" dirty="0" smtClean="0">
                <a:solidFill>
                  <a:prstClr val="black"/>
                </a:solidFill>
                <a:cs typeface="Arial" panose="020B0604020202020204" pitchFamily="34" charset="0"/>
              </a:rPr>
              <a:t>ways, through sounds, or their own private language. People </a:t>
            </a:r>
            <a:r>
              <a:rPr lang="en-GB" sz="1400" dirty="0">
                <a:solidFill>
                  <a:prstClr val="black"/>
                </a:solidFill>
                <a:cs typeface="Arial" panose="020B0604020202020204" pitchFamily="34" charset="0"/>
              </a:rPr>
              <a:t>who are non-verbal may use </a:t>
            </a:r>
            <a:r>
              <a:rPr lang="en-GB" sz="1400" b="1" dirty="0">
                <a:solidFill>
                  <a:schemeClr val="accent1">
                    <a:lumMod val="75000"/>
                  </a:schemeClr>
                </a:solidFill>
                <a:cs typeface="Arial" panose="020B0604020202020204" pitchFamily="34" charset="0"/>
              </a:rPr>
              <a:t>communication aids</a:t>
            </a:r>
            <a:r>
              <a:rPr lang="en-GB" sz="1400" dirty="0">
                <a:solidFill>
                  <a:schemeClr val="accent1">
                    <a:lumMod val="75000"/>
                  </a:schemeClr>
                </a:solidFill>
                <a:cs typeface="Arial" panose="020B0604020202020204" pitchFamily="34" charset="0"/>
              </a:rPr>
              <a:t>.  </a:t>
            </a:r>
            <a:r>
              <a:rPr lang="en-GB" sz="1400" dirty="0">
                <a:solidFill>
                  <a:prstClr val="black"/>
                </a:solidFill>
                <a:cs typeface="Arial" panose="020B0604020202020204" pitchFamily="34" charset="0"/>
              </a:rPr>
              <a:t>Here are some examples you might </a:t>
            </a:r>
            <a:r>
              <a:rPr lang="en-GB" sz="1400" dirty="0" smtClean="0">
                <a:solidFill>
                  <a:prstClr val="black"/>
                </a:solidFill>
                <a:cs typeface="Arial" panose="020B0604020202020204" pitchFamily="34" charset="0"/>
              </a:rPr>
              <a:t>come across.</a:t>
            </a:r>
            <a:endParaRPr lang="en-GB" sz="1400" dirty="0">
              <a:solidFill>
                <a:prstClr val="black"/>
              </a:solidFill>
              <a:cs typeface="Arial" panose="020B0604020202020204" pitchFamily="34" charset="0"/>
            </a:endParaRPr>
          </a:p>
        </p:txBody>
      </p:sp>
      <p:grpSp>
        <p:nvGrpSpPr>
          <p:cNvPr id="28" name="Group 27"/>
          <p:cNvGrpSpPr/>
          <p:nvPr/>
        </p:nvGrpSpPr>
        <p:grpSpPr>
          <a:xfrm>
            <a:off x="509146" y="2905232"/>
            <a:ext cx="8093581" cy="861774"/>
            <a:chOff x="509147" y="2973181"/>
            <a:chExt cx="8050258" cy="861774"/>
          </a:xfrm>
        </p:grpSpPr>
        <p:sp>
          <p:nvSpPr>
            <p:cNvPr id="9" name="TextBox 8"/>
            <p:cNvSpPr txBox="1"/>
            <p:nvPr/>
          </p:nvSpPr>
          <p:spPr>
            <a:xfrm>
              <a:off x="509147" y="2973181"/>
              <a:ext cx="8050258" cy="861774"/>
            </a:xfrm>
            <a:prstGeom prst="rect">
              <a:avLst/>
            </a:prstGeom>
            <a:noFill/>
            <a:ln w="38100">
              <a:solidFill>
                <a:schemeClr val="accent6">
                  <a:lumMod val="50000"/>
                </a:schemeClr>
              </a:solidFill>
            </a:ln>
          </p:spPr>
          <p:txBody>
            <a:bodyPr wrap="square" rtlCol="0">
              <a:spAutoFit/>
            </a:bodyPr>
            <a:lstStyle/>
            <a:p>
              <a:r>
                <a:rPr lang="en-GB" b="1" dirty="0">
                  <a:solidFill>
                    <a:schemeClr val="accent6">
                      <a:lumMod val="50000"/>
                    </a:schemeClr>
                  </a:solidFill>
                  <a:cs typeface="Arial" panose="020B0604020202020204" pitchFamily="34" charset="0"/>
                </a:rPr>
                <a:t>Adapted digital </a:t>
              </a:r>
              <a:r>
                <a:rPr lang="en-GB" b="1" dirty="0" smtClean="0">
                  <a:solidFill>
                    <a:schemeClr val="accent6">
                      <a:lumMod val="50000"/>
                    </a:schemeClr>
                  </a:solidFill>
                  <a:cs typeface="Arial" panose="020B0604020202020204" pitchFamily="34" charset="0"/>
                </a:rPr>
                <a:t>Devices:</a:t>
              </a:r>
              <a:endParaRPr lang="en-GB" sz="1600" dirty="0">
                <a:solidFill>
                  <a:schemeClr val="accent6">
                    <a:lumMod val="50000"/>
                  </a:schemeClr>
                </a:solidFill>
                <a:cs typeface="Arial" panose="020B0604020202020204" pitchFamily="34" charset="0"/>
              </a:endParaRPr>
            </a:p>
            <a:p>
              <a:r>
                <a:rPr lang="en-GB" b="1" dirty="0" smtClean="0">
                  <a:solidFill>
                    <a:srgbClr val="5ECCF3">
                      <a:lumMod val="50000"/>
                    </a:srgbClr>
                  </a:solidFill>
                  <a:cs typeface="Arial" panose="020B0604020202020204" pitchFamily="34" charset="0"/>
                </a:rPr>
                <a:t> </a:t>
              </a:r>
              <a:r>
                <a:rPr lang="en-GB" sz="1400" dirty="0" smtClean="0">
                  <a:solidFill>
                    <a:prstClr val="black"/>
                  </a:solidFill>
                  <a:cs typeface="Arial" panose="020B0604020202020204" pitchFamily="34" charset="0"/>
                </a:rPr>
                <a:t>such </a:t>
              </a:r>
              <a:r>
                <a:rPr lang="en-GB" sz="1400" dirty="0">
                  <a:solidFill>
                    <a:prstClr val="black"/>
                  </a:solidFill>
                  <a:cs typeface="Arial" panose="020B0604020202020204" pitchFamily="34" charset="0"/>
                </a:rPr>
                <a:t>as </a:t>
              </a:r>
              <a:r>
                <a:rPr lang="en-GB" sz="1400" dirty="0" smtClean="0">
                  <a:solidFill>
                    <a:prstClr val="black"/>
                  </a:solidFill>
                  <a:cs typeface="Arial" panose="020B0604020202020204" pitchFamily="34" charset="0"/>
                </a:rPr>
                <a:t>special Keyboards and tablet or mobile apps.</a:t>
              </a:r>
            </a:p>
            <a:p>
              <a:endParaRPr lang="en-GB" sz="1400" dirty="0">
                <a:solidFill>
                  <a:prstClr val="black"/>
                </a:solidFill>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947" y="3045102"/>
              <a:ext cx="943822" cy="742646"/>
            </a:xfrm>
            <a:prstGeom prst="rect">
              <a:avLst/>
            </a:prstGeom>
            <a:ln>
              <a:solidFill>
                <a:schemeClr val="accent1">
                  <a:lumMod val="75000"/>
                </a:schemeClr>
              </a:solid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225" y="3045102"/>
              <a:ext cx="1204947" cy="742646"/>
            </a:xfrm>
            <a:prstGeom prst="rect">
              <a:avLst/>
            </a:prstGeom>
            <a:ln>
              <a:solidFill>
                <a:schemeClr val="accent1">
                  <a:lumMod val="75000"/>
                </a:schemeClr>
              </a:solidFill>
            </a:ln>
          </p:spPr>
        </p:pic>
      </p:grpSp>
      <p:sp>
        <p:nvSpPr>
          <p:cNvPr id="25" name="TextBox 24"/>
          <p:cNvSpPr txBox="1"/>
          <p:nvPr/>
        </p:nvSpPr>
        <p:spPr>
          <a:xfrm>
            <a:off x="517663" y="5237260"/>
            <a:ext cx="8085064" cy="523220"/>
          </a:xfrm>
          <a:prstGeom prst="rect">
            <a:avLst/>
          </a:prstGeom>
          <a:noFill/>
          <a:ln w="38100">
            <a:solidFill>
              <a:schemeClr val="accent6">
                <a:lumMod val="50000"/>
              </a:schemeClr>
            </a:solidFill>
          </a:ln>
        </p:spPr>
        <p:txBody>
          <a:bodyPr wrap="square" rtlCol="0">
            <a:spAutoFit/>
          </a:bodyPr>
          <a:lstStyle/>
          <a:p>
            <a:pPr algn="ctr"/>
            <a:r>
              <a:rPr lang="en-GB" sz="1400" b="1" dirty="0" smtClean="0">
                <a:solidFill>
                  <a:schemeClr val="accent6">
                    <a:lumMod val="50000"/>
                  </a:schemeClr>
                </a:solidFill>
                <a:latin typeface="Arial" panose="020B0604020202020204" pitchFamily="34" charset="0"/>
                <a:cs typeface="Arial" panose="020B0604020202020204" pitchFamily="34" charset="0"/>
              </a:rPr>
              <a:t>Sometimes, people who normally speak find that their verbal ability decreases significantly when they are stressed or distressed. They might use a communication aid at these times.</a:t>
            </a:r>
            <a:endParaRPr lang="en-GB" sz="1400" b="1" dirty="0">
              <a:solidFill>
                <a:schemeClr val="accent6">
                  <a:lumMod val="50000"/>
                </a:schemeClr>
              </a:solidFill>
              <a:latin typeface="Arial" panose="020B0604020202020204" pitchFamily="34" charset="0"/>
              <a:cs typeface="Arial" panose="020B0604020202020204" pitchFamily="34" charset="0"/>
            </a:endParaRPr>
          </a:p>
        </p:txBody>
      </p:sp>
      <p:grpSp>
        <p:nvGrpSpPr>
          <p:cNvPr id="32" name="Group 31"/>
          <p:cNvGrpSpPr/>
          <p:nvPr/>
        </p:nvGrpSpPr>
        <p:grpSpPr>
          <a:xfrm>
            <a:off x="517662" y="3889833"/>
            <a:ext cx="8085064" cy="1169551"/>
            <a:chOff x="517662" y="3889833"/>
            <a:chExt cx="8085064" cy="1169551"/>
          </a:xfrm>
        </p:grpSpPr>
        <p:sp>
          <p:nvSpPr>
            <p:cNvPr id="31" name="Rectangle 30"/>
            <p:cNvSpPr/>
            <p:nvPr/>
          </p:nvSpPr>
          <p:spPr>
            <a:xfrm>
              <a:off x="517662" y="3889833"/>
              <a:ext cx="8085064" cy="116955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195" y="3907091"/>
              <a:ext cx="1331098" cy="115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2019257" y="3889833"/>
              <a:ext cx="6583469" cy="1169551"/>
            </a:xfrm>
            <a:prstGeom prst="rect">
              <a:avLst/>
            </a:prstGeom>
          </p:spPr>
          <p:txBody>
            <a:bodyPr wrap="square">
              <a:spAutoFit/>
            </a:bodyPr>
            <a:lstStyle/>
            <a:p>
              <a:r>
                <a:rPr lang="en-GB" sz="1400" dirty="0" smtClean="0">
                  <a:solidFill>
                    <a:prstClr val="black"/>
                  </a:solidFill>
                  <a:cs typeface="Arial" panose="020B0604020202020204" pitchFamily="34" charset="0"/>
                </a:rPr>
                <a:t>Learning to use a communication aid can make a significant difference to someone’s quality of life.</a:t>
              </a:r>
            </a:p>
            <a:p>
              <a:r>
                <a:rPr lang="en-GB" sz="1400" b="1" dirty="0" smtClean="0">
                  <a:solidFill>
                    <a:prstClr val="black"/>
                  </a:solidFill>
                  <a:cs typeface="Arial" panose="020B0604020202020204" pitchFamily="34" charset="0"/>
                </a:rPr>
                <a:t>Click </a:t>
              </a:r>
              <a:r>
                <a:rPr lang="en-GB" sz="1400" b="1" dirty="0">
                  <a:solidFill>
                    <a:prstClr val="black"/>
                  </a:solidFill>
                  <a:cs typeface="Arial" panose="020B0604020202020204" pitchFamily="34" charset="0"/>
                </a:rPr>
                <a:t>on the picture to the left </a:t>
              </a:r>
              <a:r>
                <a:rPr lang="en-GB" sz="1400" dirty="0">
                  <a:solidFill>
                    <a:prstClr val="black"/>
                  </a:solidFill>
                  <a:cs typeface="Arial" panose="020B0604020202020204" pitchFamily="34" charset="0"/>
                </a:rPr>
                <a:t>to see a video showing Clayton’s attempts to communicate through sounds, and the difference that learning to use a picture based system has made for him.</a:t>
              </a:r>
            </a:p>
          </p:txBody>
        </p:sp>
      </p:grpSp>
      <p:grpSp>
        <p:nvGrpSpPr>
          <p:cNvPr id="29" name="Group 28"/>
          <p:cNvGrpSpPr/>
          <p:nvPr/>
        </p:nvGrpSpPr>
        <p:grpSpPr>
          <a:xfrm>
            <a:off x="5724128" y="1575093"/>
            <a:ext cx="2878600" cy="1238930"/>
            <a:chOff x="5724128" y="1575093"/>
            <a:chExt cx="2878600" cy="1238930"/>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5855" y="2052946"/>
              <a:ext cx="2081688" cy="698007"/>
            </a:xfrm>
            <a:prstGeom prst="rect">
              <a:avLst/>
            </a:prstGeom>
            <a:ln>
              <a:solidFill>
                <a:schemeClr val="accent1">
                  <a:lumMod val="75000"/>
                </a:schemeClr>
              </a:solidFill>
            </a:ln>
          </p:spPr>
        </p:pic>
        <p:sp>
          <p:nvSpPr>
            <p:cNvPr id="15" name="Rectangle 14"/>
            <p:cNvSpPr/>
            <p:nvPr/>
          </p:nvSpPr>
          <p:spPr>
            <a:xfrm>
              <a:off x="5724128" y="1598288"/>
              <a:ext cx="2878600" cy="121573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724129" y="1575093"/>
              <a:ext cx="2512508" cy="584775"/>
            </a:xfrm>
            <a:prstGeom prst="rect">
              <a:avLst/>
            </a:prstGeom>
            <a:ln>
              <a:noFill/>
            </a:ln>
          </p:spPr>
          <p:txBody>
            <a:bodyPr wrap="square">
              <a:spAutoFit/>
            </a:bodyPr>
            <a:lstStyle/>
            <a:p>
              <a:r>
                <a:rPr lang="en-GB" b="1" dirty="0" smtClean="0">
                  <a:solidFill>
                    <a:schemeClr val="accent1">
                      <a:lumMod val="75000"/>
                    </a:schemeClr>
                  </a:solidFill>
                  <a:cs typeface="Arial" panose="020B0604020202020204" pitchFamily="34" charset="0"/>
                </a:rPr>
                <a:t>Sign language</a:t>
              </a:r>
              <a:r>
                <a:rPr lang="en-GB" b="1" dirty="0" smtClean="0">
                  <a:solidFill>
                    <a:srgbClr val="5ECCF3">
                      <a:lumMod val="50000"/>
                    </a:srgbClr>
                  </a:solidFill>
                  <a:cs typeface="Arial" panose="020B0604020202020204" pitchFamily="34" charset="0"/>
                </a:rPr>
                <a:t>: </a:t>
              </a:r>
              <a:r>
                <a:rPr lang="en-GB" sz="1400" dirty="0">
                  <a:solidFill>
                    <a:prstClr val="black"/>
                  </a:solidFill>
                  <a:cs typeface="Arial" panose="020B0604020202020204" pitchFamily="34" charset="0"/>
                </a:rPr>
                <a:t>such as </a:t>
              </a:r>
              <a:r>
                <a:rPr lang="en-GB" sz="1400" dirty="0" err="1">
                  <a:solidFill>
                    <a:prstClr val="black"/>
                  </a:solidFill>
                  <a:cs typeface="Arial" panose="020B0604020202020204" pitchFamily="34" charset="0"/>
                </a:rPr>
                <a:t>Signalong</a:t>
              </a:r>
              <a:endParaRPr lang="en-GB" sz="1400" dirty="0">
                <a:solidFill>
                  <a:prstClr val="black"/>
                </a:solidFill>
                <a:cs typeface="Arial" panose="020B0604020202020204" pitchFamily="34" charset="0"/>
              </a:endParaRPr>
            </a:p>
          </p:txBody>
        </p:sp>
      </p:grpSp>
      <p:grpSp>
        <p:nvGrpSpPr>
          <p:cNvPr id="3" name="Group 2"/>
          <p:cNvGrpSpPr/>
          <p:nvPr/>
        </p:nvGrpSpPr>
        <p:grpSpPr>
          <a:xfrm>
            <a:off x="465824" y="1598288"/>
            <a:ext cx="5258304" cy="1215735"/>
            <a:chOff x="465824" y="1598288"/>
            <a:chExt cx="5258304" cy="1215735"/>
          </a:xfrm>
        </p:grpSpPr>
        <p:grpSp>
          <p:nvGrpSpPr>
            <p:cNvPr id="30" name="Group 29"/>
            <p:cNvGrpSpPr/>
            <p:nvPr/>
          </p:nvGrpSpPr>
          <p:grpSpPr>
            <a:xfrm>
              <a:off x="465824" y="1598288"/>
              <a:ext cx="5258304" cy="1215735"/>
              <a:chOff x="465824" y="1598288"/>
              <a:chExt cx="5258304" cy="1215735"/>
            </a:xfrm>
          </p:grpSpPr>
          <p:sp>
            <p:nvSpPr>
              <p:cNvPr id="5" name="Rectangle 4"/>
              <p:cNvSpPr/>
              <p:nvPr/>
            </p:nvSpPr>
            <p:spPr>
              <a:xfrm>
                <a:off x="517662" y="1598288"/>
                <a:ext cx="5206466" cy="1215735"/>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prstClr val="white"/>
                  </a:solidFill>
                </a:endParaRPr>
              </a:p>
            </p:txBody>
          </p:sp>
          <p:sp>
            <p:nvSpPr>
              <p:cNvPr id="6" name="Rectangle 5"/>
              <p:cNvSpPr/>
              <p:nvPr/>
            </p:nvSpPr>
            <p:spPr>
              <a:xfrm>
                <a:off x="517662" y="1914414"/>
                <a:ext cx="2937263" cy="738664"/>
              </a:xfrm>
              <a:prstGeom prst="rect">
                <a:avLst/>
              </a:prstGeom>
            </p:spPr>
            <p:txBody>
              <a:bodyPr wrap="square">
                <a:spAutoFit/>
              </a:bodyPr>
              <a:lstStyle/>
              <a:p>
                <a:r>
                  <a:rPr lang="en-GB" sz="1400" dirty="0">
                    <a:solidFill>
                      <a:prstClr val="black"/>
                    </a:solidFill>
                    <a:cs typeface="Arial" panose="020B0604020202020204" pitchFamily="34" charset="0"/>
                  </a:rPr>
                  <a:t>These could be cards with pictures, or apps on a mobile phone, or special devices. </a:t>
                </a:r>
                <a:endParaRPr lang="en-GB" sz="1400" dirty="0">
                  <a:solidFill>
                    <a:prstClr val="black"/>
                  </a:solidFill>
                </a:endParaRPr>
              </a:p>
            </p:txBody>
          </p:sp>
          <p:sp>
            <p:nvSpPr>
              <p:cNvPr id="7" name="Rectangle 6"/>
              <p:cNvSpPr/>
              <p:nvPr/>
            </p:nvSpPr>
            <p:spPr>
              <a:xfrm>
                <a:off x="465824" y="1605788"/>
                <a:ext cx="3242080" cy="369332"/>
              </a:xfrm>
              <a:prstGeom prst="rect">
                <a:avLst/>
              </a:prstGeom>
            </p:spPr>
            <p:txBody>
              <a:bodyPr wrap="square">
                <a:spAutoFit/>
              </a:bodyPr>
              <a:lstStyle/>
              <a:p>
                <a:r>
                  <a:rPr lang="en-GB" b="1" dirty="0">
                    <a:solidFill>
                      <a:schemeClr val="accent1">
                        <a:lumMod val="75000"/>
                      </a:schemeClr>
                    </a:solidFill>
                    <a:cs typeface="Arial" panose="020B0604020202020204" pitchFamily="34" charset="0"/>
                  </a:rPr>
                  <a:t>Picture or symbol systems</a:t>
                </a:r>
                <a:r>
                  <a:rPr lang="en-GB" b="1" dirty="0">
                    <a:solidFill>
                      <a:srgbClr val="5ECCF3">
                        <a:lumMod val="50000"/>
                      </a:srgbClr>
                    </a:solidFill>
                    <a:cs typeface="Arial" panose="020B0604020202020204" pitchFamily="34" charset="0"/>
                  </a:rPr>
                  <a:t>.  </a:t>
                </a:r>
                <a:endParaRPr lang="en-GB" sz="1400" dirty="0">
                  <a:solidFill>
                    <a:prstClr val="black"/>
                  </a:solidFill>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1960" y="1915766"/>
                <a:ext cx="1387599" cy="837441"/>
              </a:xfrm>
              <a:prstGeom prst="rect">
                <a:avLst/>
              </a:prstGeom>
            </p:spPr>
          </p:pic>
        </p:gr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5116" y="1923734"/>
              <a:ext cx="1234560" cy="827219"/>
            </a:xfrm>
            <a:prstGeom prst="rect">
              <a:avLst/>
            </a:prstGeom>
          </p:spPr>
        </p:pic>
      </p:grpSp>
    </p:spTree>
    <p:extLst>
      <p:ext uri="{BB962C8B-B14F-4D97-AF65-F5344CB8AC3E}">
        <p14:creationId xmlns:p14="http://schemas.microsoft.com/office/powerpoint/2010/main" val="11877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4446" y="476672"/>
            <a:ext cx="8100900" cy="923330"/>
          </a:xfrm>
          <a:prstGeom prst="rect">
            <a:avLst/>
          </a:prstGeom>
          <a:noFill/>
        </p:spPr>
        <p:txBody>
          <a:bodyPr wrap="square" rtlCol="0">
            <a:spAutoFit/>
          </a:bodyPr>
          <a:lstStyle/>
          <a:p>
            <a:r>
              <a:rPr lang="en-GB" sz="2400" b="1" dirty="0" smtClean="0">
                <a:solidFill>
                  <a:schemeClr val="accent1">
                    <a:lumMod val="75000"/>
                  </a:schemeClr>
                </a:solidFill>
                <a:latin typeface="Arial" panose="020B0604020202020204" pitchFamily="34" charset="0"/>
                <a:cs typeface="Arial" panose="020B0604020202020204" pitchFamily="34" charset="0"/>
              </a:rPr>
              <a:t>Verbal Communication:  </a:t>
            </a:r>
            <a:r>
              <a:rPr lang="en-GB" sz="1500" dirty="0" smtClean="0">
                <a:latin typeface="Arial" panose="020B0604020202020204" pitchFamily="34" charset="0"/>
                <a:cs typeface="Arial" panose="020B0604020202020204" pitchFamily="34" charset="0"/>
              </a:rPr>
              <a:t>Some Autistic people may use words, but have some differences in the way they use or understand them.  Here are some common examples. </a:t>
            </a:r>
            <a:endParaRPr lang="en-GB" sz="1500" dirty="0">
              <a:latin typeface="Arial" panose="020B0604020202020204" pitchFamily="34" charset="0"/>
              <a:cs typeface="Arial" panose="020B0604020202020204" pitchFamily="34" charset="0"/>
            </a:endParaRPr>
          </a:p>
        </p:txBody>
      </p:sp>
      <p:grpSp>
        <p:nvGrpSpPr>
          <p:cNvPr id="6" name="Group 5"/>
          <p:cNvGrpSpPr/>
          <p:nvPr/>
        </p:nvGrpSpPr>
        <p:grpSpPr>
          <a:xfrm>
            <a:off x="534453" y="1489355"/>
            <a:ext cx="8117824" cy="1320396"/>
            <a:chOff x="494446" y="524428"/>
            <a:chExt cx="8117824" cy="1320396"/>
          </a:xfrm>
        </p:grpSpPr>
        <p:pic>
          <p:nvPicPr>
            <p:cNvPr id="7"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88217"/>
              <a:ext cx="1231883" cy="113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1790" y="524428"/>
              <a:ext cx="6426474" cy="1231106"/>
            </a:xfrm>
            <a:prstGeom prst="rect">
              <a:avLst/>
            </a:prstGeom>
            <a:noFill/>
          </p:spPr>
          <p:txBody>
            <a:bodyPr wrap="square" rtlCol="0">
              <a:spAutoFit/>
            </a:bodyPr>
            <a:lstStyle/>
            <a:p>
              <a:r>
                <a:rPr lang="en-GB" b="1" dirty="0" smtClean="0">
                  <a:solidFill>
                    <a:schemeClr val="accent6">
                      <a:lumMod val="50000"/>
                    </a:schemeClr>
                  </a:solidFill>
                  <a:latin typeface="Arial" panose="020B0604020202020204" pitchFamily="34" charset="0"/>
                  <a:cs typeface="Arial" panose="020B0604020202020204" pitchFamily="34" charset="0"/>
                </a:rPr>
                <a:t>Echolalia:  </a:t>
              </a:r>
              <a:r>
                <a:rPr lang="en-GB" sz="1400" dirty="0" smtClean="0">
                  <a:latin typeface="Arial" panose="020B0604020202020204" pitchFamily="34" charset="0"/>
                  <a:cs typeface="Arial" panose="020B0604020202020204" pitchFamily="34" charset="0"/>
                </a:rPr>
                <a:t>The repetition of words or phrases spoken by others. Some autistic people may repeat the last word they have heard.  Others may repeatedly use phrases they have heard from TV .</a:t>
              </a:r>
            </a:p>
            <a:p>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Click on the picture to see a video of a young boy with echolalia</a:t>
              </a:r>
              <a:r>
                <a:rPr lang="en-GB" sz="1300" dirty="0" smtClean="0">
                  <a:latin typeface="Arial" panose="020B0604020202020204" pitchFamily="34" charset="0"/>
                  <a:cs typeface="Arial" panose="020B0604020202020204" pitchFamily="34" charset="0"/>
                </a:rPr>
                <a:t>.</a:t>
              </a:r>
              <a:endParaRPr lang="en-GB" sz="1300" dirty="0">
                <a:latin typeface="Arial" panose="020B0604020202020204" pitchFamily="34" charset="0"/>
                <a:cs typeface="Arial" panose="020B0604020202020204" pitchFamily="34" charset="0"/>
              </a:endParaRPr>
            </a:p>
          </p:txBody>
        </p:sp>
        <p:sp>
          <p:nvSpPr>
            <p:cNvPr id="9" name="Rectangle 8"/>
            <p:cNvSpPr/>
            <p:nvPr/>
          </p:nvSpPr>
          <p:spPr>
            <a:xfrm>
              <a:off x="494446" y="524428"/>
              <a:ext cx="8117824" cy="1320396"/>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534553" y="3123255"/>
            <a:ext cx="8117724" cy="1061829"/>
          </a:xfrm>
          <a:prstGeom prst="rect">
            <a:avLst/>
          </a:prstGeom>
          <a:noFill/>
          <a:ln w="38100">
            <a:noFill/>
          </a:ln>
        </p:spPr>
        <p:txBody>
          <a:bodyPr wrap="square" rtlCol="0">
            <a:spAutoFit/>
          </a:bodyPr>
          <a:lstStyle/>
          <a:p>
            <a:r>
              <a:rPr lang="en-GB" b="1" dirty="0" smtClean="0">
                <a:solidFill>
                  <a:schemeClr val="accent1">
                    <a:lumMod val="75000"/>
                  </a:schemeClr>
                </a:solidFill>
                <a:latin typeface="Arial" panose="020B0604020202020204" pitchFamily="34" charset="0"/>
                <a:cs typeface="Arial" panose="020B0604020202020204" pitchFamily="34" charset="0"/>
              </a:rPr>
              <a:t>Word finding</a:t>
            </a:r>
            <a:r>
              <a:rPr lang="en-GB" sz="1600" b="1" dirty="0" smtClean="0">
                <a:solidFill>
                  <a:schemeClr val="accent1">
                    <a:lumMod val="75000"/>
                  </a:schemeClr>
                </a:solidFill>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In our restaurant example, we might have struggled to remember the exact French word we wanted to use, and have to think about how to communicate using the words we could remember.  Similarly, some Autistic people may have difficulty in recalling words, leading to delays in responses or frustration when trying to express themselves. </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103" y="4274639"/>
            <a:ext cx="646837" cy="1376249"/>
          </a:xfrm>
          <a:prstGeom prst="rect">
            <a:avLst/>
          </a:prstGeom>
        </p:spPr>
      </p:pic>
      <p:sp>
        <p:nvSpPr>
          <p:cNvPr id="16" name="Rectangle 15"/>
          <p:cNvSpPr/>
          <p:nvPr/>
        </p:nvSpPr>
        <p:spPr>
          <a:xfrm>
            <a:off x="1624490" y="4490348"/>
            <a:ext cx="6970856" cy="1508105"/>
          </a:xfrm>
          <a:prstGeom prst="rect">
            <a:avLst/>
          </a:prstGeom>
        </p:spPr>
        <p:txBody>
          <a:bodyPr wrap="square">
            <a:spAutoFit/>
          </a:bodyPr>
          <a:lstStyle/>
          <a:p>
            <a:r>
              <a:rPr lang="en-GB" sz="1600" b="1" dirty="0" smtClean="0">
                <a:solidFill>
                  <a:schemeClr val="accent6">
                    <a:lumMod val="50000"/>
                  </a:schemeClr>
                </a:solidFill>
                <a:latin typeface="Calibri" panose="020F0502020204030204" pitchFamily="34" charset="0"/>
              </a:rPr>
              <a:t>Andrew mainly uses single words to say what he needs to say and it takes him some time to get his words out.</a:t>
            </a:r>
          </a:p>
          <a:p>
            <a:r>
              <a:rPr lang="en-GB" sz="1600" b="1" dirty="0" smtClean="0">
                <a:solidFill>
                  <a:schemeClr val="accent6">
                    <a:lumMod val="50000"/>
                  </a:schemeClr>
                </a:solidFill>
                <a:latin typeface="Calibri" panose="020F0502020204030204" pitchFamily="34" charset="0"/>
              </a:rPr>
              <a:t>He has to think very hard about how to say the word, and then about how he moves his mouth to make the sound he needs to.</a:t>
            </a:r>
          </a:p>
          <a:p>
            <a:r>
              <a:rPr lang="en-GB" sz="1100" b="1" dirty="0">
                <a:solidFill>
                  <a:schemeClr val="accent6">
                    <a:lumMod val="50000"/>
                  </a:schemeClr>
                </a:solidFill>
                <a:latin typeface="Arial" panose="020B0604020202020204" pitchFamily="34" charset="0"/>
                <a:cs typeface="Arial" panose="020B0604020202020204" pitchFamily="34" charset="0"/>
              </a:rPr>
              <a:t>Example from </a:t>
            </a:r>
            <a:r>
              <a:rPr lang="en-GB" sz="1100" b="1" dirty="0" smtClean="0">
                <a:solidFill>
                  <a:schemeClr val="accent6">
                    <a:lumMod val="50000"/>
                  </a:schemeClr>
                </a:solidFill>
                <a:latin typeface="Arial" panose="020B0604020202020204" pitchFamily="34" charset="0"/>
                <a:cs typeface="Arial" panose="020B0604020202020204" pitchFamily="34" charset="0"/>
              </a:rPr>
              <a:t>autism.org.uk/get-involved/</a:t>
            </a:r>
            <a:r>
              <a:rPr lang="en-GB" sz="1100" b="1" dirty="0" err="1" smtClean="0">
                <a:solidFill>
                  <a:schemeClr val="accent6">
                    <a:lumMod val="50000"/>
                  </a:schemeClr>
                </a:solidFill>
                <a:latin typeface="Arial" panose="020B0604020202020204" pitchFamily="34" charset="0"/>
                <a:cs typeface="Arial" panose="020B0604020202020204" pitchFamily="34" charset="0"/>
              </a:rPr>
              <a:t>tmi</a:t>
            </a:r>
            <a:r>
              <a:rPr lang="en-GB" sz="1100" b="1" dirty="0" smtClean="0">
                <a:solidFill>
                  <a:schemeClr val="accent6">
                    <a:lumMod val="50000"/>
                  </a:schemeClr>
                </a:solidFill>
                <a:latin typeface="Arial" panose="020B0604020202020204" pitchFamily="34" charset="0"/>
                <a:cs typeface="Arial" panose="020B0604020202020204" pitchFamily="34" charset="0"/>
              </a:rPr>
              <a:t>/stories</a:t>
            </a:r>
            <a:endParaRPr lang="en-GB" sz="1100" b="1" dirty="0">
              <a:solidFill>
                <a:schemeClr val="accent6">
                  <a:lumMod val="50000"/>
                </a:schemeClr>
              </a:solidFill>
              <a:latin typeface="Arial" panose="020B0604020202020204" pitchFamily="34" charset="0"/>
              <a:cs typeface="Arial" panose="020B0604020202020204" pitchFamily="34" charset="0"/>
            </a:endParaRPr>
          </a:p>
          <a:p>
            <a:endParaRPr lang="en-GB" sz="1600" b="1" dirty="0">
              <a:solidFill>
                <a:schemeClr val="accent6">
                  <a:lumMod val="50000"/>
                </a:schemeClr>
              </a:solidFill>
              <a:latin typeface="Calibri" panose="020F0502020204030204" pitchFamily="34" charset="0"/>
            </a:endParaRPr>
          </a:p>
        </p:txBody>
      </p:sp>
      <p:sp>
        <p:nvSpPr>
          <p:cNvPr id="3" name="Rectangle 2"/>
          <p:cNvSpPr/>
          <p:nvPr/>
        </p:nvSpPr>
        <p:spPr>
          <a:xfrm>
            <a:off x="520881" y="3074948"/>
            <a:ext cx="8145068" cy="265830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24490" y="4231251"/>
            <a:ext cx="7317887"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Other people may have </a:t>
            </a:r>
            <a:r>
              <a:rPr lang="en-GB" sz="1500" dirty="0" smtClean="0">
                <a:latin typeface="Arial" panose="020B0604020202020204" pitchFamily="34" charset="0"/>
                <a:cs typeface="Arial" panose="020B0604020202020204" pitchFamily="34" charset="0"/>
              </a:rPr>
              <a:t>physical difficulty with </a:t>
            </a:r>
            <a:r>
              <a:rPr lang="en-GB" sz="1500" dirty="0">
                <a:latin typeface="Arial" panose="020B0604020202020204" pitchFamily="34" charset="0"/>
                <a:cs typeface="Arial" panose="020B0604020202020204" pitchFamily="34" charset="0"/>
              </a:rPr>
              <a:t>forming words.</a:t>
            </a:r>
          </a:p>
        </p:txBody>
      </p:sp>
    </p:spTree>
    <p:extLst>
      <p:ext uri="{BB962C8B-B14F-4D97-AF65-F5344CB8AC3E}">
        <p14:creationId xmlns:p14="http://schemas.microsoft.com/office/powerpoint/2010/main" val="110347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5764" y="620688"/>
            <a:ext cx="8132471" cy="2139047"/>
          </a:xfrm>
          <a:prstGeom prst="rect">
            <a:avLst/>
          </a:prstGeom>
          <a:noFill/>
          <a:ln w="38100">
            <a:solidFill>
              <a:schemeClr val="accent6">
                <a:lumMod val="50000"/>
              </a:schemeClr>
            </a:solidFill>
          </a:ln>
        </p:spPr>
        <p:txBody>
          <a:bodyPr wrap="square" rtlCol="0">
            <a:spAutoFit/>
          </a:bodyPr>
          <a:lstStyle/>
          <a:p>
            <a:r>
              <a:rPr lang="en-GB" b="1" dirty="0" smtClean="0">
                <a:solidFill>
                  <a:schemeClr val="accent1">
                    <a:lumMod val="75000"/>
                  </a:schemeClr>
                </a:solidFill>
                <a:latin typeface="Arial" panose="020B0604020202020204" pitchFamily="34" charset="0"/>
                <a:cs typeface="Arial" panose="020B0604020202020204" pitchFamily="34" charset="0"/>
              </a:rPr>
              <a:t>Differences in speaking style</a:t>
            </a:r>
            <a:r>
              <a:rPr lang="en-GB" sz="1400" b="1" dirty="0" smtClean="0">
                <a:solidFill>
                  <a:schemeClr val="accent1">
                    <a:lumMod val="75000"/>
                  </a:schemeClr>
                </a:solidFill>
                <a:latin typeface="Arial" panose="020B0604020202020204" pitchFamily="34" charset="0"/>
                <a:cs typeface="Arial" panose="020B0604020202020204" pitchFamily="34" charset="0"/>
              </a:rPr>
              <a:t>:</a:t>
            </a:r>
          </a:p>
          <a:p>
            <a:r>
              <a:rPr lang="en-GB" sz="1600" b="1" dirty="0">
                <a:solidFill>
                  <a:schemeClr val="accent1">
                    <a:lumMod val="75000"/>
                  </a:schemeClr>
                </a:solidFill>
                <a:latin typeface="Arial" panose="020B0604020202020204" pitchFamily="34" charset="0"/>
                <a:cs typeface="Arial" panose="020B0604020202020204" pitchFamily="34" charset="0"/>
              </a:rPr>
              <a:t>Tone of voice: </a:t>
            </a:r>
            <a:r>
              <a:rPr lang="en-GB" sz="1400" dirty="0">
                <a:latin typeface="Arial" panose="020B0604020202020204" pitchFamily="34" charset="0"/>
                <a:cs typeface="Arial" panose="020B0604020202020204" pitchFamily="34" charset="0"/>
              </a:rPr>
              <a:t>Some Autistic people may not use their speaking voice to express emotion – their speech patterns may be “flat”, </a:t>
            </a:r>
            <a:r>
              <a:rPr lang="en-GB" sz="1400" dirty="0" smtClean="0">
                <a:latin typeface="Arial" panose="020B0604020202020204" pitchFamily="34" charset="0"/>
                <a:cs typeface="Arial" panose="020B0604020202020204" pitchFamily="34" charset="0"/>
              </a:rPr>
              <a:t>without </a:t>
            </a:r>
            <a:r>
              <a:rPr lang="en-GB" sz="1400" dirty="0">
                <a:latin typeface="Arial" panose="020B0604020202020204" pitchFamily="34" charset="0"/>
                <a:cs typeface="Arial" panose="020B0604020202020204" pitchFamily="34" charset="0"/>
              </a:rPr>
              <a:t>much change in tone, rhythm or volume.  Some may use different or unusual accents as part of their communication</a:t>
            </a:r>
            <a:r>
              <a:rPr lang="en-GB" sz="1300" dirty="0">
                <a:latin typeface="Arial" panose="020B0604020202020204" pitchFamily="34" charset="0"/>
                <a:cs typeface="Arial" panose="020B0604020202020204" pitchFamily="34" charset="0"/>
              </a:rPr>
              <a:t>. </a:t>
            </a:r>
            <a:endParaRPr lang="en-GB" sz="1300" dirty="0" smtClean="0">
              <a:latin typeface="Arial" panose="020B0604020202020204" pitchFamily="34" charset="0"/>
              <a:cs typeface="Arial" panose="020B0604020202020204" pitchFamily="34" charset="0"/>
            </a:endParaRPr>
          </a:p>
          <a:p>
            <a:endParaRPr lang="en-GB" sz="1300" dirty="0" smtClean="0">
              <a:latin typeface="Arial" panose="020B0604020202020204" pitchFamily="34" charset="0"/>
              <a:cs typeface="Arial" panose="020B0604020202020204" pitchFamily="34" charset="0"/>
            </a:endParaRPr>
          </a:p>
          <a:p>
            <a:r>
              <a:rPr lang="en-GB" sz="1600" b="1" dirty="0" smtClean="0">
                <a:solidFill>
                  <a:schemeClr val="accent1">
                    <a:lumMod val="75000"/>
                  </a:schemeClr>
                </a:solidFill>
                <a:latin typeface="Arial" panose="020B0604020202020204" pitchFamily="34" charset="0"/>
                <a:cs typeface="Arial" panose="020B0604020202020204" pitchFamily="34" charset="0"/>
              </a:rPr>
              <a:t>Over-formal </a:t>
            </a:r>
            <a:r>
              <a:rPr lang="en-GB" sz="1600" b="1" dirty="0">
                <a:solidFill>
                  <a:schemeClr val="accent1">
                    <a:lumMod val="75000"/>
                  </a:schemeClr>
                </a:solidFill>
                <a:latin typeface="Arial" panose="020B0604020202020204" pitchFamily="34" charset="0"/>
                <a:cs typeface="Arial" panose="020B0604020202020204" pitchFamily="34" charset="0"/>
              </a:rPr>
              <a:t>or </a:t>
            </a:r>
            <a:r>
              <a:rPr lang="en-GB" sz="1600" b="1" dirty="0" smtClean="0">
                <a:solidFill>
                  <a:schemeClr val="accent1">
                    <a:lumMod val="75000"/>
                  </a:schemeClr>
                </a:solidFill>
                <a:latin typeface="Arial" panose="020B0604020202020204" pitchFamily="34" charset="0"/>
                <a:cs typeface="Arial" panose="020B0604020202020204" pitchFamily="34" charset="0"/>
              </a:rPr>
              <a:t>over-familiar</a:t>
            </a:r>
            <a:r>
              <a:rPr lang="en-GB" sz="1400" b="1" dirty="0">
                <a:solidFill>
                  <a:schemeClr val="accent1">
                    <a:lumMod val="75000"/>
                  </a:schemeClr>
                </a:solidFill>
                <a:latin typeface="Arial" panose="020B0604020202020204" pitchFamily="34" charset="0"/>
                <a:cs typeface="Arial" panose="020B0604020202020204" pitchFamily="34" charset="0"/>
              </a:rPr>
              <a:t>: </a:t>
            </a:r>
            <a:r>
              <a:rPr lang="en-GB" sz="1400" dirty="0">
                <a:solidFill>
                  <a:schemeClr val="accent1">
                    <a:lumMod val="75000"/>
                  </a:schemeClr>
                </a:solidFill>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Typically, people use different kinds of  words and phrases in formal and informal situations. (Think of the difference in tone between an email to a friend and to your boss.)  Some Autistic people </a:t>
            </a:r>
            <a:r>
              <a:rPr lang="en-GB" sz="1400" dirty="0">
                <a:latin typeface="Arial" panose="020B0604020202020204" pitchFamily="34" charset="0"/>
                <a:cs typeface="Arial" panose="020B0604020202020204" pitchFamily="34" charset="0"/>
              </a:rPr>
              <a:t>may </a:t>
            </a:r>
            <a:r>
              <a:rPr lang="en-GB" sz="1400" dirty="0" smtClean="0">
                <a:latin typeface="Arial" panose="020B0604020202020204" pitchFamily="34" charset="0"/>
                <a:cs typeface="Arial" panose="020B0604020202020204" pitchFamily="34" charset="0"/>
              </a:rPr>
              <a:t>not understand what kind of tone is appropriate in which setting, or may not </a:t>
            </a:r>
            <a:r>
              <a:rPr lang="en-GB" sz="1400" dirty="0">
                <a:latin typeface="Arial" panose="020B0604020202020204" pitchFamily="34" charset="0"/>
                <a:cs typeface="Arial" panose="020B0604020202020204" pitchFamily="34" charset="0"/>
              </a:rPr>
              <a:t>change the way they communicate in different settings or with different people</a:t>
            </a:r>
            <a:r>
              <a:rPr lang="en-GB" sz="1300" dirty="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07" y="3661690"/>
            <a:ext cx="1586311" cy="1914147"/>
          </a:xfrm>
          <a:prstGeom prst="rect">
            <a:avLst/>
          </a:prstGeom>
        </p:spPr>
      </p:pic>
      <p:sp>
        <p:nvSpPr>
          <p:cNvPr id="8" name="Rectangle 7"/>
          <p:cNvSpPr/>
          <p:nvPr/>
        </p:nvSpPr>
        <p:spPr>
          <a:xfrm>
            <a:off x="2360775" y="3587711"/>
            <a:ext cx="6120679" cy="2062103"/>
          </a:xfrm>
          <a:prstGeom prst="rect">
            <a:avLst/>
          </a:prstGeom>
        </p:spPr>
        <p:txBody>
          <a:bodyPr wrap="square">
            <a:spAutoFit/>
          </a:bodyPr>
          <a:lstStyle/>
          <a:p>
            <a:pPr lvl="0"/>
            <a:r>
              <a:rPr lang="en-GB" sz="1600" b="1" dirty="0">
                <a:solidFill>
                  <a:schemeClr val="accent6">
                    <a:lumMod val="50000"/>
                  </a:schemeClr>
                </a:solidFill>
                <a:latin typeface="Calibri" panose="020F0502020204030204" pitchFamily="34" charset="0"/>
                <a:cs typeface="Arial" panose="020B0604020202020204" pitchFamily="34" charset="0"/>
              </a:rPr>
              <a:t>Simone attended her friend’s funeral.  She hadn’t seen her </a:t>
            </a:r>
            <a:r>
              <a:rPr lang="en-GB" sz="1600" b="1" dirty="0" smtClean="0">
                <a:solidFill>
                  <a:schemeClr val="accent6">
                    <a:lumMod val="50000"/>
                  </a:schemeClr>
                </a:solidFill>
                <a:latin typeface="Calibri" panose="020F0502020204030204" pitchFamily="34" charset="0"/>
                <a:cs typeface="Arial" panose="020B0604020202020204" pitchFamily="34" charset="0"/>
              </a:rPr>
              <a:t>friend’s </a:t>
            </a:r>
            <a:r>
              <a:rPr lang="en-GB" sz="1600" b="1" dirty="0">
                <a:solidFill>
                  <a:schemeClr val="accent6">
                    <a:lumMod val="50000"/>
                  </a:schemeClr>
                </a:solidFill>
                <a:latin typeface="Calibri" panose="020F0502020204030204" pitchFamily="34" charset="0"/>
                <a:cs typeface="Arial" panose="020B0604020202020204" pitchFamily="34" charset="0"/>
              </a:rPr>
              <a:t>partner, Jackie, for a long time. </a:t>
            </a:r>
            <a:endParaRPr lang="en-GB" sz="1600" b="1" dirty="0" smtClean="0">
              <a:solidFill>
                <a:schemeClr val="accent6">
                  <a:lumMod val="50000"/>
                </a:schemeClr>
              </a:solidFill>
              <a:latin typeface="Calibri" panose="020F0502020204030204" pitchFamily="34" charset="0"/>
              <a:cs typeface="Arial" panose="020B0604020202020204" pitchFamily="34" charset="0"/>
            </a:endParaRPr>
          </a:p>
          <a:p>
            <a:pPr lvl="0"/>
            <a:r>
              <a:rPr lang="en-GB" sz="1600" b="1" dirty="0" smtClean="0">
                <a:solidFill>
                  <a:schemeClr val="accent6">
                    <a:lumMod val="50000"/>
                  </a:schemeClr>
                </a:solidFill>
                <a:latin typeface="Calibri" panose="020F0502020204030204" pitchFamily="34" charset="0"/>
                <a:cs typeface="Arial" panose="020B0604020202020204" pitchFamily="34" charset="0"/>
              </a:rPr>
              <a:t>She </a:t>
            </a:r>
            <a:r>
              <a:rPr lang="en-GB" sz="1600" b="1" dirty="0">
                <a:solidFill>
                  <a:schemeClr val="accent6">
                    <a:lumMod val="50000"/>
                  </a:schemeClr>
                </a:solidFill>
                <a:latin typeface="Calibri" panose="020F0502020204030204" pitchFamily="34" charset="0"/>
                <a:cs typeface="Arial" panose="020B0604020202020204" pitchFamily="34" charset="0"/>
              </a:rPr>
              <a:t>approached Jackie and said “Hello!  How are you?!?” in a bright voice.  </a:t>
            </a:r>
            <a:endParaRPr lang="en-GB" sz="1600" b="1" dirty="0" smtClean="0">
              <a:solidFill>
                <a:schemeClr val="accent6">
                  <a:lumMod val="50000"/>
                </a:schemeClr>
              </a:solidFill>
              <a:latin typeface="Calibri" panose="020F0502020204030204" pitchFamily="34" charset="0"/>
              <a:cs typeface="Arial" panose="020B0604020202020204" pitchFamily="34" charset="0"/>
            </a:endParaRPr>
          </a:p>
          <a:p>
            <a:pPr lvl="0"/>
            <a:r>
              <a:rPr lang="en-GB" sz="1600" b="1" dirty="0" smtClean="0">
                <a:solidFill>
                  <a:schemeClr val="accent6">
                    <a:lumMod val="50000"/>
                  </a:schemeClr>
                </a:solidFill>
                <a:latin typeface="Calibri" panose="020F0502020204030204" pitchFamily="34" charset="0"/>
                <a:cs typeface="Arial" panose="020B0604020202020204" pitchFamily="34" charset="0"/>
              </a:rPr>
              <a:t>Simone </a:t>
            </a:r>
            <a:r>
              <a:rPr lang="en-GB" sz="1600" b="1" dirty="0">
                <a:solidFill>
                  <a:schemeClr val="accent6">
                    <a:lumMod val="50000"/>
                  </a:schemeClr>
                </a:solidFill>
                <a:latin typeface="Calibri" panose="020F0502020204030204" pitchFamily="34" charset="0"/>
                <a:cs typeface="Arial" panose="020B0604020202020204" pitchFamily="34" charset="0"/>
              </a:rPr>
              <a:t>was expressing her pleasure in seeing Jackie, and didn’t realise that this was not appropriate for the funeral</a:t>
            </a:r>
            <a:r>
              <a:rPr lang="en-GB" sz="1600" b="1" dirty="0" smtClean="0">
                <a:solidFill>
                  <a:schemeClr val="accent6">
                    <a:lumMod val="50000"/>
                  </a:schemeClr>
                </a:solidFill>
                <a:latin typeface="Calibri" panose="020F0502020204030204" pitchFamily="34" charset="0"/>
                <a:cs typeface="Arial" panose="020B0604020202020204" pitchFamily="34" charset="0"/>
              </a:rPr>
              <a:t>.  </a:t>
            </a:r>
          </a:p>
          <a:p>
            <a:pPr lvl="0"/>
            <a:r>
              <a:rPr lang="en-GB" sz="1600" b="1" dirty="0" smtClean="0">
                <a:solidFill>
                  <a:schemeClr val="accent6">
                    <a:lumMod val="50000"/>
                  </a:schemeClr>
                </a:solidFill>
                <a:latin typeface="Calibri" panose="020F0502020204030204" pitchFamily="34" charset="0"/>
                <a:cs typeface="Arial" panose="020B0604020202020204" pitchFamily="34" charset="0"/>
              </a:rPr>
              <a:t>She was really upset when her friend didn’t seem as pleased to see her, and avoided her for the rest of the day.</a:t>
            </a:r>
            <a:endParaRPr lang="en-GB" sz="1600" b="1" dirty="0">
              <a:solidFill>
                <a:schemeClr val="accent6">
                  <a:lumMod val="50000"/>
                </a:schemeClr>
              </a:solidFill>
              <a:latin typeface="Calibri" panose="020F0502020204030204" pitchFamily="34" charset="0"/>
              <a:cs typeface="Arial" panose="020B0604020202020204" pitchFamily="34" charset="0"/>
            </a:endParaRPr>
          </a:p>
        </p:txBody>
      </p:sp>
      <p:sp>
        <p:nvSpPr>
          <p:cNvPr id="10" name="Rectangle 9"/>
          <p:cNvSpPr/>
          <p:nvPr/>
        </p:nvSpPr>
        <p:spPr>
          <a:xfrm>
            <a:off x="505764" y="3409224"/>
            <a:ext cx="8117824" cy="2374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93188" y="2930591"/>
            <a:ext cx="813040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Click on to see an example of someone having difficulty with kind of tone of voice.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1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112" y="1340768"/>
            <a:ext cx="8057103" cy="95410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Neurotypical people don’t use language in this fixed, precise way.  In the Autism Aware module we explored how our verbal communications are complex, with tone of voice, stress, context, and body language working together with words to change the meaning of what we say.  (Remember  the exercise we did around the sentence “She didn’t mean to break the window”?). </a:t>
            </a:r>
          </a:p>
        </p:txBody>
      </p:sp>
      <p:sp>
        <p:nvSpPr>
          <p:cNvPr id="6" name="TextBox 5"/>
          <p:cNvSpPr txBox="1"/>
          <p:nvPr/>
        </p:nvSpPr>
        <p:spPr>
          <a:xfrm>
            <a:off x="547345" y="476672"/>
            <a:ext cx="8057103" cy="1200329"/>
          </a:xfrm>
          <a:prstGeom prst="rect">
            <a:avLst/>
          </a:prstGeom>
          <a:noFill/>
        </p:spPr>
        <p:txBody>
          <a:bodyPr wrap="square" rtlCol="0">
            <a:spAutoFit/>
          </a:bodyPr>
          <a:lstStyle/>
          <a:p>
            <a:r>
              <a:rPr lang="en-GB" sz="2000" b="1" dirty="0" smtClean="0">
                <a:solidFill>
                  <a:schemeClr val="accent1">
                    <a:lumMod val="75000"/>
                  </a:schemeClr>
                </a:solidFill>
                <a:latin typeface="Arial" panose="020B0604020202020204" pitchFamily="34" charset="0"/>
                <a:cs typeface="Arial" panose="020B0604020202020204" pitchFamily="34" charset="0"/>
              </a:rPr>
              <a:t>Literal interpretation </a:t>
            </a:r>
            <a:r>
              <a:rPr lang="en-GB" sz="1400" dirty="0" smtClean="0">
                <a:latin typeface="Arial" panose="020B0604020202020204" pitchFamily="34" charset="0"/>
                <a:cs typeface="Arial" panose="020B0604020202020204" pitchFamily="34" charset="0"/>
              </a:rPr>
              <a:t>When we looked before at differences in perceiving context, we saw that the autistic brain is thought to attach one meaning to a piece of information.  Understanding one word as having one fixed meaning is known as </a:t>
            </a:r>
            <a:r>
              <a:rPr lang="en-GB" sz="1400" b="1" dirty="0" smtClean="0">
                <a:solidFill>
                  <a:schemeClr val="accent1">
                    <a:lumMod val="75000"/>
                  </a:schemeClr>
                </a:solidFill>
                <a:latin typeface="Arial" panose="020B0604020202020204" pitchFamily="34" charset="0"/>
                <a:cs typeface="Arial" panose="020B0604020202020204" pitchFamily="34" charset="0"/>
              </a:rPr>
              <a:t>literal thinking, or literal interpretation</a:t>
            </a:r>
            <a:r>
              <a:rPr lang="en-GB" sz="1400" b="1" dirty="0" smtClean="0">
                <a:latin typeface="Arial" panose="020B0604020202020204" pitchFamily="34" charset="0"/>
                <a:cs typeface="Arial" panose="020B0604020202020204" pitchFamily="34" charset="0"/>
              </a:rPr>
              <a:t>.  </a:t>
            </a:r>
          </a:p>
          <a:p>
            <a:endParaRPr lang="en-GB" sz="2400" b="1" dirty="0">
              <a:solidFill>
                <a:schemeClr val="accent2">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606408" y="4883474"/>
            <a:ext cx="8008941" cy="954107"/>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Autistic people often have difficulty in recognising that words can have multiple meanings depending on the context, or in understanding metaphors, idioms and implied meanings. </a:t>
            </a:r>
          </a:p>
          <a:p>
            <a:r>
              <a:rPr lang="en-GB" sz="1400" dirty="0" smtClean="0">
                <a:latin typeface="Arial" panose="020B0604020202020204" pitchFamily="34" charset="0"/>
                <a:cs typeface="Arial" panose="020B0604020202020204" pitchFamily="34" charset="0"/>
              </a:rPr>
              <a:t>On the next page you’ll read an </a:t>
            </a:r>
            <a:r>
              <a:rPr lang="en-GB" sz="1400" dirty="0" smtClean="0">
                <a:latin typeface="Arial" panose="020B0604020202020204" pitchFamily="34" charset="0"/>
                <a:cs typeface="Arial" panose="020B0604020202020204" pitchFamily="34" charset="0"/>
                <a:hlinkClick r:id="rId2"/>
              </a:rPr>
              <a:t>Autistic blogger </a:t>
            </a:r>
            <a:r>
              <a:rPr lang="en-GB" sz="1400" dirty="0" smtClean="0">
                <a:latin typeface="Arial" panose="020B0604020202020204" pitchFamily="34" charset="0"/>
                <a:cs typeface="Arial" panose="020B0604020202020204" pitchFamily="34" charset="0"/>
              </a:rPr>
              <a:t>talking about a childhood experience linked to her literal understanding of language.</a:t>
            </a:r>
            <a:endParaRPr lang="en-GB" sz="1400" dirty="0">
              <a:latin typeface="Arial" panose="020B0604020202020204" pitchFamily="34" charset="0"/>
              <a:cs typeface="Arial" panose="020B0604020202020204" pitchFamily="34" charset="0"/>
            </a:endParaRPr>
          </a:p>
        </p:txBody>
      </p:sp>
      <p:sp>
        <p:nvSpPr>
          <p:cNvPr id="10" name="Rectangle 9"/>
          <p:cNvSpPr/>
          <p:nvPr/>
        </p:nvSpPr>
        <p:spPr>
          <a:xfrm>
            <a:off x="586500" y="2294875"/>
            <a:ext cx="7889984" cy="1169551"/>
          </a:xfrm>
          <a:prstGeom prst="rect">
            <a:avLst/>
          </a:prstGeom>
          <a:ln w="12700">
            <a:solidFill>
              <a:schemeClr val="accent5">
                <a:lumMod val="50000"/>
              </a:schemeClr>
            </a:solidFill>
          </a:ln>
        </p:spPr>
        <p:txBody>
          <a:bodyPr wrap="square">
            <a:spAutoFit/>
          </a:bodyPr>
          <a:lstStyle/>
          <a:p>
            <a:pPr lvl="0"/>
            <a:r>
              <a:rPr lang="en-GB" sz="1400" dirty="0">
                <a:solidFill>
                  <a:prstClr val="black"/>
                </a:solidFill>
                <a:latin typeface="Arial" panose="020B0604020202020204" pitchFamily="34" charset="0"/>
                <a:cs typeface="Arial" panose="020B0604020202020204" pitchFamily="34" charset="0"/>
              </a:rPr>
              <a:t>Neurotypical people often use </a:t>
            </a:r>
            <a:r>
              <a:rPr lang="en-GB" sz="1400" b="1" dirty="0">
                <a:solidFill>
                  <a:schemeClr val="accent1">
                    <a:lumMod val="75000"/>
                  </a:schemeClr>
                </a:solidFill>
                <a:latin typeface="Arial" panose="020B0604020202020204" pitchFamily="34" charset="0"/>
                <a:cs typeface="Arial" panose="020B0604020202020204" pitchFamily="34" charset="0"/>
              </a:rPr>
              <a:t>metaphors and idioms </a:t>
            </a:r>
            <a:r>
              <a:rPr lang="en-GB" sz="1400" dirty="0">
                <a:solidFill>
                  <a:prstClr val="black"/>
                </a:solidFill>
                <a:latin typeface="Arial" panose="020B0604020202020204" pitchFamily="34" charset="0"/>
                <a:cs typeface="Arial" panose="020B0604020202020204" pitchFamily="34" charset="0"/>
              </a:rPr>
              <a:t>– colourful phrases, where the words don’t have their usual </a:t>
            </a:r>
            <a:r>
              <a:rPr lang="en-GB" sz="1400" dirty="0" smtClean="0">
                <a:solidFill>
                  <a:prstClr val="black"/>
                </a:solidFill>
                <a:latin typeface="Arial" panose="020B0604020202020204" pitchFamily="34" charset="0"/>
                <a:cs typeface="Arial" panose="020B0604020202020204" pitchFamily="34" charset="0"/>
              </a:rPr>
              <a:t>meaning</a:t>
            </a:r>
            <a:r>
              <a:rPr lang="en-GB" sz="1400" dirty="0">
                <a:solidFill>
                  <a:prstClr val="black"/>
                </a:solidFill>
                <a:latin typeface="Arial" panose="020B0604020202020204" pitchFamily="34" charset="0"/>
                <a:cs typeface="Arial" panose="020B0604020202020204" pitchFamily="34" charset="0"/>
              </a:rPr>
              <a:t>.</a:t>
            </a:r>
            <a:endParaRPr lang="en-GB" sz="1400" dirty="0" smtClean="0">
              <a:solidFill>
                <a:prstClr val="black"/>
              </a:solidFill>
              <a:latin typeface="Arial" panose="020B0604020202020204" pitchFamily="34" charset="0"/>
              <a:cs typeface="Arial" panose="020B0604020202020204" pitchFamily="34" charset="0"/>
            </a:endParaRPr>
          </a:p>
          <a:p>
            <a:r>
              <a:rPr lang="en-GB" sz="1400" b="1" dirty="0" smtClean="0">
                <a:solidFill>
                  <a:schemeClr val="accent1">
                    <a:lumMod val="75000"/>
                  </a:schemeClr>
                </a:solidFill>
                <a:latin typeface="Arial" panose="020B0604020202020204" pitchFamily="34" charset="0"/>
                <a:cs typeface="Arial" panose="020B0604020202020204" pitchFamily="34" charset="0"/>
              </a:rPr>
              <a:t>“That’s fishy!”  </a:t>
            </a:r>
            <a:r>
              <a:rPr lang="en-GB" sz="1400" dirty="0" smtClean="0">
                <a:latin typeface="Arial" panose="020B0604020202020204" pitchFamily="34" charset="0"/>
                <a:cs typeface="Arial" panose="020B0604020202020204" pitchFamily="34" charset="0"/>
              </a:rPr>
              <a:t>Why is something suspicious the same as a fish?</a:t>
            </a:r>
          </a:p>
          <a:p>
            <a:r>
              <a:rPr lang="en-GB" sz="1400" b="1" dirty="0" smtClean="0">
                <a:solidFill>
                  <a:schemeClr val="accent1">
                    <a:lumMod val="75000"/>
                  </a:schemeClr>
                </a:solidFill>
                <a:latin typeface="Arial" panose="020B0604020202020204" pitchFamily="34" charset="0"/>
                <a:cs typeface="Arial" panose="020B0604020202020204" pitchFamily="34" charset="0"/>
              </a:rPr>
              <a:t>“Hold your horses!”   </a:t>
            </a:r>
            <a:r>
              <a:rPr lang="en-GB" sz="1400" dirty="0" smtClean="0">
                <a:latin typeface="Arial" panose="020B0604020202020204" pitchFamily="34" charset="0"/>
                <a:cs typeface="Arial" panose="020B0604020202020204" pitchFamily="34" charset="0"/>
              </a:rPr>
              <a:t>Asking someone slow down, no actual horse involved!</a:t>
            </a:r>
          </a:p>
          <a:p>
            <a:r>
              <a:rPr lang="en-GB" sz="1400" b="1" dirty="0" smtClean="0">
                <a:solidFill>
                  <a:schemeClr val="accent1">
                    <a:lumMod val="75000"/>
                  </a:schemeClr>
                </a:solidFill>
                <a:latin typeface="Arial" panose="020B0604020202020204" pitchFamily="34" charset="0"/>
                <a:cs typeface="Arial" panose="020B0604020202020204" pitchFamily="34" charset="0"/>
              </a:rPr>
              <a:t>“My head is going to explode”   </a:t>
            </a:r>
            <a:r>
              <a:rPr lang="en-GB" sz="1400" dirty="0" smtClean="0">
                <a:latin typeface="Arial" panose="020B0604020202020204" pitchFamily="34" charset="0"/>
                <a:cs typeface="Arial" panose="020B0604020202020204" pitchFamily="34" charset="0"/>
              </a:rPr>
              <a:t>Conveying a feeling, not something that will actually happen</a:t>
            </a:r>
            <a:endParaRPr lang="en-GB" sz="140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606408" y="3645024"/>
            <a:ext cx="7850167" cy="1169551"/>
          </a:xfrm>
          <a:prstGeom prst="rect">
            <a:avLst/>
          </a:prstGeom>
          <a:ln w="12700">
            <a:solidFill>
              <a:schemeClr val="accent5">
                <a:lumMod val="50000"/>
              </a:schemeClr>
            </a:solidFill>
          </a:ln>
        </p:spPr>
        <p:txBody>
          <a:bodyPr wrap="square">
            <a:spAutoFit/>
          </a:bodyPr>
          <a:lstStyle/>
          <a:p>
            <a:pPr lvl="0"/>
            <a:r>
              <a:rPr lang="en-GB" sz="1400" dirty="0">
                <a:solidFill>
                  <a:prstClr val="black"/>
                </a:solidFill>
                <a:latin typeface="Arial" panose="020B0604020202020204" pitchFamily="34" charset="0"/>
                <a:cs typeface="Arial" panose="020B0604020202020204" pitchFamily="34" charset="0"/>
              </a:rPr>
              <a:t>or use </a:t>
            </a:r>
            <a:r>
              <a:rPr lang="en-GB" sz="1400" b="1" dirty="0">
                <a:solidFill>
                  <a:schemeClr val="accent6">
                    <a:lumMod val="50000"/>
                  </a:schemeClr>
                </a:solidFill>
                <a:latin typeface="Arial" panose="020B0604020202020204" pitchFamily="34" charset="0"/>
                <a:cs typeface="Arial" panose="020B0604020202020204" pitchFamily="34" charset="0"/>
              </a:rPr>
              <a:t>context</a:t>
            </a:r>
            <a:r>
              <a:rPr lang="en-GB" sz="1400" dirty="0">
                <a:solidFill>
                  <a:prstClr val="black"/>
                </a:solidFill>
                <a:latin typeface="Arial" panose="020B0604020202020204" pitchFamily="34" charset="0"/>
                <a:cs typeface="Arial" panose="020B0604020202020204" pitchFamily="34" charset="0"/>
              </a:rPr>
              <a:t> to imply more than the actual words used mean</a:t>
            </a:r>
            <a:r>
              <a:rPr lang="en-GB" sz="1400" dirty="0" smtClean="0">
                <a:solidFill>
                  <a:prstClr val="black"/>
                </a:solidFill>
                <a:latin typeface="Arial" panose="020B0604020202020204" pitchFamily="34" charset="0"/>
                <a:cs typeface="Arial" panose="020B0604020202020204" pitchFamily="34" charset="0"/>
              </a:rPr>
              <a:t>.</a:t>
            </a:r>
          </a:p>
          <a:p>
            <a:r>
              <a:rPr lang="en-GB" sz="1400" b="1" dirty="0" smtClean="0">
                <a:solidFill>
                  <a:schemeClr val="accent6">
                    <a:lumMod val="50000"/>
                  </a:schemeClr>
                </a:solidFill>
                <a:latin typeface="Arial" panose="020B0604020202020204" pitchFamily="34" charset="0"/>
                <a:cs typeface="Arial" panose="020B0604020202020204" pitchFamily="34" charset="0"/>
              </a:rPr>
              <a:t>“Um… it’s VERY hot in here”  </a:t>
            </a:r>
            <a:r>
              <a:rPr lang="en-GB" sz="1400" dirty="0" smtClean="0">
                <a:latin typeface="Arial" panose="020B0604020202020204" pitchFamily="34" charset="0"/>
                <a:cs typeface="Arial" panose="020B0604020202020204" pitchFamily="34" charset="0"/>
              </a:rPr>
              <a:t>Might be an implied request to open a window, not just a comment on the temperature.</a:t>
            </a:r>
          </a:p>
          <a:p>
            <a:r>
              <a:rPr lang="en-GB" sz="1400" b="1" dirty="0" smtClean="0">
                <a:solidFill>
                  <a:schemeClr val="accent6">
                    <a:lumMod val="50000"/>
                  </a:schemeClr>
                </a:solidFill>
                <a:latin typeface="Arial" panose="020B0604020202020204" pitchFamily="34" charset="0"/>
                <a:cs typeface="Arial" panose="020B0604020202020204" pitchFamily="34" charset="0"/>
              </a:rPr>
              <a:t>“Do you have to do that?”  </a:t>
            </a:r>
            <a:r>
              <a:rPr lang="en-GB" sz="1400" dirty="0" smtClean="0">
                <a:latin typeface="Arial" panose="020B0604020202020204" pitchFamily="34" charset="0"/>
                <a:cs typeface="Arial" panose="020B0604020202020204" pitchFamily="34" charset="0"/>
              </a:rPr>
              <a:t>An implied request to stop doing whatever it is.</a:t>
            </a:r>
          </a:p>
          <a:p>
            <a:r>
              <a:rPr lang="en-GB" sz="1400" b="1" dirty="0" smtClean="0">
                <a:solidFill>
                  <a:schemeClr val="accent6">
                    <a:lumMod val="50000"/>
                  </a:schemeClr>
                </a:solidFill>
                <a:latin typeface="Arial" panose="020B0604020202020204" pitchFamily="34" charset="0"/>
                <a:cs typeface="Arial" panose="020B0604020202020204" pitchFamily="34" charset="0"/>
              </a:rPr>
              <a:t>“I’ll have it finished soon.”  </a:t>
            </a:r>
            <a:r>
              <a:rPr lang="en-GB" sz="1400" dirty="0" smtClean="0">
                <a:latin typeface="Arial" panose="020B0604020202020204" pitchFamily="34" charset="0"/>
                <a:cs typeface="Arial" panose="020B0604020202020204" pitchFamily="34" charset="0"/>
              </a:rPr>
              <a:t>“Soon” could be minutes, days or months, depending on context</a:t>
            </a:r>
            <a:endParaRPr lang="en-GB" sz="14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509628" y="476672"/>
            <a:ext cx="8138940" cy="536090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19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2162" y="666188"/>
            <a:ext cx="3212538" cy="5004194"/>
          </a:xfrm>
          <a:prstGeom prst="rect">
            <a:avLst/>
          </a:prstGeom>
        </p:spPr>
      </p:pic>
      <p:sp>
        <p:nvSpPr>
          <p:cNvPr id="4" name="Rectangle 3"/>
          <p:cNvSpPr/>
          <p:nvPr/>
        </p:nvSpPr>
        <p:spPr>
          <a:xfrm>
            <a:off x="3794700" y="536795"/>
            <a:ext cx="4824536" cy="5262979"/>
          </a:xfrm>
          <a:prstGeom prst="rect">
            <a:avLst/>
          </a:prstGeom>
        </p:spPr>
        <p:txBody>
          <a:bodyPr wrap="square">
            <a:spAutoFit/>
          </a:bodyPr>
          <a:lstStyle/>
          <a:p>
            <a:r>
              <a:rPr lang="en-GB" sz="1400" dirty="0"/>
              <a:t>As a child, I liked singing songs. At least, I liked all songs except </a:t>
            </a:r>
            <a:r>
              <a:rPr lang="en-GB" sz="1400" dirty="0" smtClean="0"/>
              <a:t> [this] one</a:t>
            </a:r>
            <a:r>
              <a:rPr lang="en-GB" sz="1400" dirty="0"/>
              <a:t>. </a:t>
            </a:r>
            <a:endParaRPr lang="en-GB" sz="1400" dirty="0" smtClean="0"/>
          </a:p>
          <a:p>
            <a:endParaRPr lang="en-GB" sz="1400" dirty="0" smtClean="0"/>
          </a:p>
          <a:p>
            <a:r>
              <a:rPr lang="en-GB" sz="1400" dirty="0" smtClean="0"/>
              <a:t>[Towards the end] I </a:t>
            </a:r>
            <a:r>
              <a:rPr lang="en-GB" sz="1400" dirty="0"/>
              <a:t>would start screaming loudly and steadily, and stick my fingers in my ears.  I didn’t want a fish to bite my finger. And ‘I’ and ‘my’ refer to me when I use those words, so this would mean that a fish had bitten my finger. I couldn’t simply not sing, because the teacher had told us to sing. It was like the teacher was making a fish bite my finger. So I screamed, out of terror, because I didn’t want to sing these words, because I didn’t want a fish to bite my finger, or to have bitten my finger. I didn’t mind singing about catching a fish, because I wouldn’t mind catching a fish, but I didn’t want to sing about a fish biting my finger</a:t>
            </a:r>
            <a:r>
              <a:rPr lang="en-GB" sz="1400" dirty="0" smtClean="0"/>
              <a:t>.</a:t>
            </a:r>
          </a:p>
          <a:p>
            <a:endParaRPr lang="en-GB" sz="1400" dirty="0"/>
          </a:p>
          <a:p>
            <a:r>
              <a:rPr lang="en-GB" sz="1400" dirty="0"/>
              <a:t>I simply didn’t understand that the song was about a fictional ‘me’, and that even though I was singing it, it didn’t really mean me, but it was more like telling a story, about a ‘her’. Perhaps if someone had explained this to me, I’d have been okay with singing it. But of course </a:t>
            </a:r>
            <a:r>
              <a:rPr lang="en-GB" sz="1400" dirty="0" smtClean="0"/>
              <a:t>no one </a:t>
            </a:r>
            <a:r>
              <a:rPr lang="en-GB" sz="1400" dirty="0"/>
              <a:t>had explained that to me, because it didn’t occur to anyone that this needed to be explained to me. Most people see it as quite obvious</a:t>
            </a:r>
            <a:r>
              <a:rPr lang="en-GB" sz="1400" dirty="0" smtClean="0"/>
              <a:t>.</a:t>
            </a:r>
            <a:endParaRPr lang="en-GB" sz="1400" dirty="0"/>
          </a:p>
        </p:txBody>
      </p:sp>
      <p:sp>
        <p:nvSpPr>
          <p:cNvPr id="5" name="Rectangle 4"/>
          <p:cNvSpPr/>
          <p:nvPr/>
        </p:nvSpPr>
        <p:spPr>
          <a:xfrm>
            <a:off x="467544" y="536795"/>
            <a:ext cx="8151692" cy="526297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6758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548680"/>
            <a:ext cx="8064896" cy="584775"/>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Click on </a:t>
            </a:r>
            <a:r>
              <a:rPr lang="en-GB" sz="1600" dirty="0" smtClean="0">
                <a:latin typeface="Arial" panose="020B0604020202020204" pitchFamily="34" charset="0"/>
                <a:cs typeface="Arial" panose="020B0604020202020204" pitchFamily="34" charset="0"/>
              </a:rPr>
              <a:t>to reveal some more examples of people who have a literal interpretation of language.</a:t>
            </a:r>
            <a:endParaRPr lang="en-GB" sz="1600" dirty="0">
              <a:latin typeface="Arial" panose="020B0604020202020204" pitchFamily="34" charset="0"/>
              <a:cs typeface="Arial" panose="020B0604020202020204" pitchFamily="34" charset="0"/>
            </a:endParaRPr>
          </a:p>
        </p:txBody>
      </p:sp>
      <p:sp>
        <p:nvSpPr>
          <p:cNvPr id="4" name="Rectangle 3"/>
          <p:cNvSpPr/>
          <p:nvPr/>
        </p:nvSpPr>
        <p:spPr>
          <a:xfrm>
            <a:off x="534795" y="1340768"/>
            <a:ext cx="2453030" cy="424847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328" y="1582852"/>
            <a:ext cx="1350591" cy="1564293"/>
          </a:xfrm>
          <a:prstGeom prst="rect">
            <a:avLst/>
          </a:prstGeom>
        </p:spPr>
      </p:pic>
      <p:sp>
        <p:nvSpPr>
          <p:cNvPr id="6" name="Rectangle 5"/>
          <p:cNvSpPr/>
          <p:nvPr/>
        </p:nvSpPr>
        <p:spPr>
          <a:xfrm>
            <a:off x="613419" y="3212976"/>
            <a:ext cx="2100410" cy="2462213"/>
          </a:xfrm>
          <a:prstGeom prst="rect">
            <a:avLst/>
          </a:prstGeom>
        </p:spPr>
        <p:txBody>
          <a:bodyPr wrap="square">
            <a:spAutoFit/>
          </a:bodyPr>
          <a:lstStyle/>
          <a:p>
            <a:pPr lvl="0"/>
            <a:r>
              <a:rPr lang="en-GB" sz="1400" b="1" dirty="0">
                <a:solidFill>
                  <a:schemeClr val="accent6">
                    <a:lumMod val="50000"/>
                  </a:schemeClr>
                </a:solidFill>
                <a:latin typeface="Calibri" panose="020F0502020204030204" pitchFamily="34" charset="0"/>
              </a:rPr>
              <a:t>David is 9 and often seems listless or tired in school.  </a:t>
            </a:r>
            <a:endParaRPr lang="en-GB" sz="1400" b="1" dirty="0" smtClean="0">
              <a:solidFill>
                <a:schemeClr val="accent6">
                  <a:lumMod val="50000"/>
                </a:schemeClr>
              </a:solidFill>
              <a:latin typeface="Calibri" panose="020F0502020204030204" pitchFamily="34" charset="0"/>
            </a:endParaRPr>
          </a:p>
          <a:p>
            <a:pPr lvl="0"/>
            <a:endParaRPr lang="en-GB" sz="1400" b="1" dirty="0">
              <a:solidFill>
                <a:schemeClr val="accent6">
                  <a:lumMod val="50000"/>
                </a:schemeClr>
              </a:solidFill>
              <a:latin typeface="Calibri" panose="020F0502020204030204" pitchFamily="34" charset="0"/>
            </a:endParaRPr>
          </a:p>
          <a:p>
            <a:pPr lvl="0"/>
            <a:r>
              <a:rPr lang="en-GB" sz="1400" b="1" dirty="0" smtClean="0">
                <a:solidFill>
                  <a:schemeClr val="accent6">
                    <a:lumMod val="50000"/>
                  </a:schemeClr>
                </a:solidFill>
                <a:latin typeface="Calibri" panose="020F0502020204030204" pitchFamily="34" charset="0"/>
              </a:rPr>
              <a:t>He </a:t>
            </a:r>
            <a:r>
              <a:rPr lang="en-GB" sz="1400" b="1" dirty="0">
                <a:solidFill>
                  <a:schemeClr val="accent6">
                    <a:lumMod val="50000"/>
                  </a:schemeClr>
                </a:solidFill>
                <a:latin typeface="Calibri" panose="020F0502020204030204" pitchFamily="34" charset="0"/>
              </a:rPr>
              <a:t>often finds it difficult to go to sleep since he read on an overhead sign on the motorway - ‘Tiredness kills</a:t>
            </a:r>
            <a:r>
              <a:rPr lang="en-GB" sz="1400" b="1" dirty="0" smtClean="0">
                <a:solidFill>
                  <a:schemeClr val="accent6">
                    <a:lumMod val="50000"/>
                  </a:schemeClr>
                </a:solidFill>
                <a:latin typeface="Calibri" panose="020F0502020204030204" pitchFamily="34" charset="0"/>
              </a:rPr>
              <a:t>’.</a:t>
            </a:r>
          </a:p>
          <a:p>
            <a:pPr lvl="0"/>
            <a:endParaRPr lang="en-GB" sz="1400" b="1" dirty="0">
              <a:solidFill>
                <a:schemeClr val="accent6">
                  <a:lumMod val="50000"/>
                </a:schemeClr>
              </a:solidFill>
              <a:latin typeface="Calibri" panose="020F0502020204030204" pitchFamily="34" charset="0"/>
            </a:endParaRPr>
          </a:p>
          <a:p>
            <a:pPr lvl="0"/>
            <a:r>
              <a:rPr lang="en-GB" sz="1000" b="1" dirty="0" smtClean="0">
                <a:solidFill>
                  <a:schemeClr val="accent6">
                    <a:lumMod val="50000"/>
                  </a:schemeClr>
                </a:solidFill>
                <a:latin typeface="Calibri" panose="020F0502020204030204" pitchFamily="34" charset="0"/>
              </a:rPr>
              <a:t>Example from autismtoolbox.co.uk</a:t>
            </a:r>
            <a:endParaRPr lang="en-GB" sz="1000" b="1" dirty="0">
              <a:solidFill>
                <a:schemeClr val="accent6">
                  <a:lumMod val="50000"/>
                </a:schemeClr>
              </a:solidFill>
            </a:endParaRPr>
          </a:p>
        </p:txBody>
      </p:sp>
      <p:sp>
        <p:nvSpPr>
          <p:cNvPr id="7" name="Rectangle 6"/>
          <p:cNvSpPr/>
          <p:nvPr/>
        </p:nvSpPr>
        <p:spPr>
          <a:xfrm>
            <a:off x="2987825" y="1340768"/>
            <a:ext cx="2520279" cy="424847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117" y="1582852"/>
            <a:ext cx="1367693" cy="122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100053" y="2977068"/>
            <a:ext cx="2295822" cy="2462213"/>
          </a:xfrm>
          <a:prstGeom prst="rect">
            <a:avLst/>
          </a:prstGeom>
        </p:spPr>
        <p:txBody>
          <a:bodyPr wrap="square">
            <a:spAutoFit/>
          </a:bodyPr>
          <a:lstStyle/>
          <a:p>
            <a:r>
              <a:rPr lang="en-GB" sz="1400" b="1" dirty="0">
                <a:solidFill>
                  <a:schemeClr val="accent6">
                    <a:lumMod val="50000"/>
                  </a:schemeClr>
                </a:solidFill>
                <a:latin typeface="Calibri" panose="020F0502020204030204" pitchFamily="34" charset="0"/>
              </a:rPr>
              <a:t>Mark’s friend has gone to the bathroom, saying “I’ll be back in a minute”.  Mark checks his watch, and starts to become anxious when a minute passes and she hasn’t returned.  He gets cross with his friend when she returns three minutes later, and says that she lied to him.</a:t>
            </a:r>
          </a:p>
        </p:txBody>
      </p:sp>
      <p:sp>
        <p:nvSpPr>
          <p:cNvPr id="10" name="Rectangle 9"/>
          <p:cNvSpPr/>
          <p:nvPr/>
        </p:nvSpPr>
        <p:spPr>
          <a:xfrm>
            <a:off x="5508104" y="1340768"/>
            <a:ext cx="2952328" cy="424847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588568" y="2987040"/>
            <a:ext cx="2791400" cy="2462213"/>
          </a:xfrm>
          <a:prstGeom prst="rect">
            <a:avLst/>
          </a:prstGeom>
        </p:spPr>
        <p:txBody>
          <a:bodyPr wrap="square">
            <a:spAutoFit/>
          </a:bodyPr>
          <a:lstStyle/>
          <a:p>
            <a:r>
              <a:rPr lang="en-GB" sz="1400" b="1" dirty="0">
                <a:solidFill>
                  <a:schemeClr val="accent6">
                    <a:lumMod val="50000"/>
                  </a:schemeClr>
                </a:solidFill>
                <a:latin typeface="Calibri" panose="020F0502020204030204" pitchFamily="34" charset="0"/>
                <a:cs typeface="Arial" panose="020B0604020202020204" pitchFamily="34" charset="0"/>
              </a:rPr>
              <a:t>Billy insisted on having a burger </a:t>
            </a:r>
            <a:r>
              <a:rPr lang="en-GB" sz="1400" b="1" dirty="0" err="1">
                <a:solidFill>
                  <a:schemeClr val="accent6">
                    <a:lumMod val="50000"/>
                  </a:schemeClr>
                </a:solidFill>
                <a:latin typeface="Calibri" panose="020F0502020204030204" pitchFamily="34" charset="0"/>
                <a:cs typeface="Arial" panose="020B0604020202020204" pitchFamily="34" charset="0"/>
              </a:rPr>
              <a:t>takeway</a:t>
            </a:r>
            <a:r>
              <a:rPr lang="en-GB" sz="1400" b="1" dirty="0">
                <a:solidFill>
                  <a:schemeClr val="accent6">
                    <a:lumMod val="50000"/>
                  </a:schemeClr>
                </a:solidFill>
                <a:latin typeface="Calibri" panose="020F0502020204030204" pitchFamily="34" charset="0"/>
                <a:cs typeface="Arial" panose="020B0604020202020204" pitchFamily="34" charset="0"/>
              </a:rPr>
              <a:t> every Friday at the end of the school week.  He would become very distressed if he didn’t get this treat, but he would refuse to go to </a:t>
            </a:r>
            <a:r>
              <a:rPr lang="en-GB" sz="1400" b="1" dirty="0" err="1">
                <a:solidFill>
                  <a:schemeClr val="accent6">
                    <a:lumMod val="50000"/>
                  </a:schemeClr>
                </a:solidFill>
                <a:latin typeface="Calibri" panose="020F0502020204030204" pitchFamily="34" charset="0"/>
                <a:cs typeface="Arial" panose="020B0604020202020204" pitchFamily="34" charset="0"/>
              </a:rPr>
              <a:t>MacDonalds</a:t>
            </a:r>
            <a:r>
              <a:rPr lang="en-GB" sz="1400" b="1" dirty="0">
                <a:solidFill>
                  <a:schemeClr val="accent6">
                    <a:lumMod val="50000"/>
                  </a:schemeClr>
                </a:solidFill>
                <a:latin typeface="Calibri" panose="020F0502020204030204" pitchFamily="34" charset="0"/>
                <a:cs typeface="Arial" panose="020B0604020202020204" pitchFamily="34" charset="0"/>
              </a:rPr>
              <a:t> any other day.</a:t>
            </a:r>
          </a:p>
          <a:p>
            <a:r>
              <a:rPr lang="en-GB" sz="1400" b="1" dirty="0">
                <a:solidFill>
                  <a:schemeClr val="accent6">
                    <a:lumMod val="50000"/>
                  </a:schemeClr>
                </a:solidFill>
                <a:latin typeface="Calibri" panose="020F0502020204030204" pitchFamily="34" charset="0"/>
                <a:cs typeface="Arial" panose="020B0604020202020204" pitchFamily="34" charset="0"/>
              </a:rPr>
              <a:t>Billy had heard “Friday” as “Fry Day”, and thought that this was </a:t>
            </a:r>
            <a:r>
              <a:rPr lang="en-GB" sz="1400" b="1" dirty="0" smtClean="0">
                <a:solidFill>
                  <a:schemeClr val="accent6">
                    <a:lumMod val="50000"/>
                  </a:schemeClr>
                </a:solidFill>
                <a:latin typeface="Calibri" panose="020F0502020204030204" pitchFamily="34" charset="0"/>
                <a:cs typeface="Arial" panose="020B0604020202020204" pitchFamily="34" charset="0"/>
              </a:rPr>
              <a:t>the only </a:t>
            </a:r>
            <a:r>
              <a:rPr lang="en-GB" sz="1400" b="1" dirty="0">
                <a:solidFill>
                  <a:schemeClr val="accent6">
                    <a:lumMod val="50000"/>
                  </a:schemeClr>
                </a:solidFill>
                <a:latin typeface="Calibri" panose="020F0502020204030204" pitchFamily="34" charset="0"/>
                <a:cs typeface="Arial" panose="020B0604020202020204" pitchFamily="34" charset="0"/>
              </a:rPr>
              <a:t>day </a:t>
            </a:r>
            <a:r>
              <a:rPr lang="en-GB" sz="1400" b="1" dirty="0" smtClean="0">
                <a:solidFill>
                  <a:schemeClr val="accent6">
                    <a:lumMod val="50000"/>
                  </a:schemeClr>
                </a:solidFill>
                <a:latin typeface="Calibri" panose="020F0502020204030204" pitchFamily="34" charset="0"/>
                <a:cs typeface="Arial" panose="020B0604020202020204" pitchFamily="34" charset="0"/>
              </a:rPr>
              <a:t>that it </a:t>
            </a:r>
            <a:r>
              <a:rPr lang="en-GB" sz="1400" b="1" dirty="0">
                <a:solidFill>
                  <a:schemeClr val="accent6">
                    <a:lumMod val="50000"/>
                  </a:schemeClr>
                </a:solidFill>
                <a:latin typeface="Calibri" panose="020F0502020204030204" pitchFamily="34" charset="0"/>
                <a:cs typeface="Arial" panose="020B0604020202020204" pitchFamily="34" charset="0"/>
              </a:rPr>
              <a:t>was right to eat French Fries.</a:t>
            </a:r>
            <a:endParaRPr lang="en-GB" sz="1400" b="1" dirty="0">
              <a:solidFill>
                <a:schemeClr val="accent6">
                  <a:lumMod val="50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940" y="1570810"/>
            <a:ext cx="2185959" cy="1224137"/>
          </a:xfrm>
          <a:prstGeom prst="rect">
            <a:avLst/>
          </a:prstGeom>
        </p:spPr>
      </p:pic>
    </p:spTree>
    <p:extLst>
      <p:ext uri="{BB962C8B-B14F-4D97-AF65-F5344CB8AC3E}">
        <p14:creationId xmlns:p14="http://schemas.microsoft.com/office/powerpoint/2010/main" val="392228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81" y="404664"/>
            <a:ext cx="8183880" cy="619512"/>
          </a:xfrm>
        </p:spPr>
        <p:txBody>
          <a:bodyPr>
            <a:normAutofit fontScale="90000"/>
          </a:bodyPr>
          <a:lstStyle/>
          <a:p>
            <a:r>
              <a:rPr lang="en-GB" dirty="0" smtClean="0">
                <a:solidFill>
                  <a:schemeClr val="bg2">
                    <a:lumMod val="25000"/>
                  </a:schemeClr>
                </a:solidFill>
                <a:effectLst/>
              </a:rPr>
              <a:t>Body language and gestures</a:t>
            </a:r>
            <a:endParaRPr lang="en-GB" dirty="0">
              <a:solidFill>
                <a:schemeClr val="bg2">
                  <a:lumMod val="25000"/>
                </a:schemeClr>
              </a:solidFill>
              <a:effectLst/>
            </a:endParaRPr>
          </a:p>
        </p:txBody>
      </p:sp>
      <p:sp>
        <p:nvSpPr>
          <p:cNvPr id="4" name="TextBox 3"/>
          <p:cNvSpPr txBox="1"/>
          <p:nvPr/>
        </p:nvSpPr>
        <p:spPr>
          <a:xfrm>
            <a:off x="485450" y="1052736"/>
            <a:ext cx="8136904" cy="954107"/>
          </a:xfrm>
          <a:prstGeom prst="rect">
            <a:avLst/>
          </a:prstGeom>
          <a:noFill/>
        </p:spPr>
        <p:txBody>
          <a:bodyPr wrap="square" rtlCol="0">
            <a:spAutoFit/>
          </a:bodyPr>
          <a:lstStyle/>
          <a:p>
            <a:r>
              <a:rPr lang="en-GB" sz="1400" dirty="0">
                <a:solidFill>
                  <a:prstClr val="black"/>
                </a:solidFill>
                <a:cs typeface="Arial" panose="020B0604020202020204" pitchFamily="34" charset="0"/>
              </a:rPr>
              <a:t>We’ve seen already that much of our communication is physical not verbal:  </a:t>
            </a:r>
            <a:r>
              <a:rPr lang="en-GB" sz="1400" b="1" dirty="0">
                <a:solidFill>
                  <a:schemeClr val="accent1">
                    <a:lumMod val="75000"/>
                  </a:schemeClr>
                </a:solidFill>
                <a:cs typeface="Arial" panose="020B0604020202020204" pitchFamily="34" charset="0"/>
              </a:rPr>
              <a:t>gestures</a:t>
            </a:r>
            <a:r>
              <a:rPr lang="en-GB" sz="1400" dirty="0">
                <a:solidFill>
                  <a:schemeClr val="accent1">
                    <a:lumMod val="75000"/>
                  </a:schemeClr>
                </a:solidFill>
                <a:cs typeface="Arial" panose="020B0604020202020204" pitchFamily="34" charset="0"/>
              </a:rPr>
              <a:t>, </a:t>
            </a:r>
            <a:r>
              <a:rPr lang="en-GB" sz="1400" b="1" dirty="0">
                <a:solidFill>
                  <a:schemeClr val="accent1">
                    <a:lumMod val="75000"/>
                  </a:schemeClr>
                </a:solidFill>
                <a:cs typeface="Arial" panose="020B0604020202020204" pitchFamily="34" charset="0"/>
              </a:rPr>
              <a:t>posture</a:t>
            </a:r>
            <a:r>
              <a:rPr lang="en-GB" sz="1400" dirty="0">
                <a:solidFill>
                  <a:schemeClr val="accent1">
                    <a:lumMod val="75000"/>
                  </a:schemeClr>
                </a:solidFill>
                <a:cs typeface="Arial" panose="020B0604020202020204" pitchFamily="34" charset="0"/>
              </a:rPr>
              <a:t>, </a:t>
            </a:r>
            <a:r>
              <a:rPr lang="en-GB" sz="1400" dirty="0">
                <a:solidFill>
                  <a:prstClr val="black"/>
                </a:solidFill>
                <a:cs typeface="Arial" panose="020B0604020202020204" pitchFamily="34" charset="0"/>
              </a:rPr>
              <a:t>facial </a:t>
            </a:r>
            <a:r>
              <a:rPr lang="en-GB" sz="1400" b="1" dirty="0">
                <a:solidFill>
                  <a:schemeClr val="accent1">
                    <a:lumMod val="75000"/>
                  </a:schemeClr>
                </a:solidFill>
                <a:cs typeface="Arial" panose="020B0604020202020204" pitchFamily="34" charset="0"/>
              </a:rPr>
              <a:t>expressions</a:t>
            </a:r>
            <a:r>
              <a:rPr lang="en-GB" sz="1400" dirty="0">
                <a:solidFill>
                  <a:prstClr val="black"/>
                </a:solidFill>
                <a:cs typeface="Arial" panose="020B0604020202020204" pitchFamily="34" charset="0"/>
              </a:rPr>
              <a:t>, and  </a:t>
            </a:r>
            <a:r>
              <a:rPr lang="en-GB" sz="1400" b="1" dirty="0">
                <a:solidFill>
                  <a:schemeClr val="accent1">
                    <a:lumMod val="75000"/>
                  </a:schemeClr>
                </a:solidFill>
                <a:cs typeface="Arial" panose="020B0604020202020204" pitchFamily="34" charset="0"/>
              </a:rPr>
              <a:t>body language </a:t>
            </a:r>
            <a:r>
              <a:rPr lang="en-GB" sz="1400" dirty="0">
                <a:solidFill>
                  <a:prstClr val="black"/>
                </a:solidFill>
                <a:cs typeface="Arial" panose="020B0604020202020204" pitchFamily="34" charset="0"/>
              </a:rPr>
              <a:t>are also used to convey meaning.  Some people communicate  predominantly in physical gestures , such as a member of the deaf community using sign language.</a:t>
            </a:r>
          </a:p>
        </p:txBody>
      </p:sp>
      <p:sp>
        <p:nvSpPr>
          <p:cNvPr id="5" name="TextBox 4"/>
          <p:cNvSpPr txBox="1"/>
          <p:nvPr/>
        </p:nvSpPr>
        <p:spPr>
          <a:xfrm>
            <a:off x="462881" y="1985300"/>
            <a:ext cx="7920372" cy="738664"/>
          </a:xfrm>
          <a:prstGeom prst="rect">
            <a:avLst/>
          </a:prstGeom>
          <a:noFill/>
        </p:spPr>
        <p:txBody>
          <a:bodyPr wrap="square" rtlCol="0">
            <a:spAutoFit/>
          </a:bodyPr>
          <a:lstStyle/>
          <a:p>
            <a:r>
              <a:rPr lang="en-GB" sz="1400" dirty="0">
                <a:solidFill>
                  <a:prstClr val="black"/>
                </a:solidFill>
                <a:cs typeface="Arial" panose="020B0604020202020204" pitchFamily="34" charset="0"/>
              </a:rPr>
              <a:t>Body language and gestures could be thought of as “signs” – and like a picture or symbol, a single gesture can stand for many words. In the Autism Aware module, we explored how words, signs and pictures can change their meaning, depending on their </a:t>
            </a:r>
            <a:r>
              <a:rPr lang="en-GB" sz="1400" b="1" dirty="0">
                <a:solidFill>
                  <a:prstClr val="black"/>
                </a:solidFill>
                <a:cs typeface="Arial" panose="020B0604020202020204" pitchFamily="34" charset="0"/>
              </a:rPr>
              <a:t>context. </a:t>
            </a:r>
            <a:endParaRPr lang="en-GB" sz="1400" dirty="0">
              <a:solidFill>
                <a:prstClr val="black"/>
              </a:solidFill>
              <a:cs typeface="Arial" panose="020B0604020202020204" pitchFamily="34" charset="0"/>
            </a:endParaRPr>
          </a:p>
        </p:txBody>
      </p:sp>
      <p:pic>
        <p:nvPicPr>
          <p:cNvPr id="11" name="Picture 10" descr="C:\Users\anita.hurding\AppData\Local\Microsoft\Windows\Temporary Internet Files\Content.IE5\Z17R7PDD\shh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634295"/>
            <a:ext cx="1291068" cy="12910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2881" y="2755122"/>
            <a:ext cx="8018548" cy="769441"/>
          </a:xfrm>
          <a:prstGeom prst="rect">
            <a:avLst/>
          </a:prstGeom>
          <a:noFill/>
        </p:spPr>
        <p:txBody>
          <a:bodyPr wrap="square" rtlCol="0">
            <a:spAutoFit/>
          </a:bodyPr>
          <a:lstStyle/>
          <a:p>
            <a:r>
              <a:rPr lang="en-GB" sz="1600" b="1" dirty="0">
                <a:solidFill>
                  <a:schemeClr val="accent1">
                    <a:lumMod val="75000"/>
                  </a:schemeClr>
                </a:solidFill>
                <a:cs typeface="Arial" panose="020B0604020202020204" pitchFamily="34" charset="0"/>
              </a:rPr>
              <a:t>Gestures</a:t>
            </a:r>
            <a:r>
              <a:rPr lang="en-GB" sz="1600" b="1" dirty="0">
                <a:solidFill>
                  <a:srgbClr val="5ECCF3">
                    <a:lumMod val="50000"/>
                  </a:srgbClr>
                </a:solidFill>
                <a:cs typeface="Arial" panose="020B0604020202020204" pitchFamily="34" charset="0"/>
              </a:rPr>
              <a:t> </a:t>
            </a:r>
            <a:r>
              <a:rPr lang="en-GB" sz="1400" dirty="0">
                <a:solidFill>
                  <a:prstClr val="black"/>
                </a:solidFill>
                <a:cs typeface="Arial" panose="020B0604020202020204" pitchFamily="34" charset="0"/>
              </a:rPr>
              <a:t>are a form of “explicit” body language, like pointing or beckoning.  We tend to think that a gesture has one fixed meaning.  But, just like the RED MAN road crossing sign, meaning can change with context.</a:t>
            </a:r>
          </a:p>
        </p:txBody>
      </p:sp>
      <p:sp>
        <p:nvSpPr>
          <p:cNvPr id="13" name="TextBox 12"/>
          <p:cNvSpPr txBox="1"/>
          <p:nvPr/>
        </p:nvSpPr>
        <p:spPr>
          <a:xfrm>
            <a:off x="3683908" y="3540368"/>
            <a:ext cx="3648392" cy="1384995"/>
          </a:xfrm>
          <a:prstGeom prst="rect">
            <a:avLst/>
          </a:prstGeom>
          <a:noFill/>
        </p:spPr>
        <p:txBody>
          <a:bodyPr wrap="square" rtlCol="0">
            <a:spAutoFit/>
          </a:bodyPr>
          <a:lstStyle/>
          <a:p>
            <a:pPr>
              <a:lnSpc>
                <a:spcPct val="150000"/>
              </a:lnSpc>
            </a:pPr>
            <a:r>
              <a:rPr lang="en-GB" sz="1400" dirty="0">
                <a:solidFill>
                  <a:prstClr val="black"/>
                </a:solidFill>
                <a:cs typeface="Arial" panose="020B0604020202020204" pitchFamily="34" charset="0"/>
              </a:rPr>
              <a:t>Putting a finger over your lips could mean:</a:t>
            </a:r>
          </a:p>
          <a:p>
            <a:pPr marL="285750" indent="-285750">
              <a:lnSpc>
                <a:spcPct val="150000"/>
              </a:lnSpc>
              <a:buFont typeface="Arial" panose="020B0604020202020204" pitchFamily="34" charset="0"/>
              <a:buChar char="•"/>
            </a:pPr>
            <a:r>
              <a:rPr lang="en-GB" sz="1400" dirty="0">
                <a:solidFill>
                  <a:prstClr val="black"/>
                </a:solidFill>
                <a:cs typeface="Arial" panose="020B0604020202020204" pitchFamily="34" charset="0"/>
              </a:rPr>
              <a:t>Speak more quietly.</a:t>
            </a:r>
          </a:p>
          <a:p>
            <a:pPr marL="285750" indent="-285750">
              <a:lnSpc>
                <a:spcPct val="150000"/>
              </a:lnSpc>
              <a:buFont typeface="Arial" panose="020B0604020202020204" pitchFamily="34" charset="0"/>
              <a:buChar char="•"/>
            </a:pPr>
            <a:r>
              <a:rPr lang="en-GB" sz="1400" dirty="0">
                <a:solidFill>
                  <a:prstClr val="black"/>
                </a:solidFill>
                <a:cs typeface="Arial" panose="020B0604020202020204" pitchFamily="34" charset="0"/>
              </a:rPr>
              <a:t>Be silent.</a:t>
            </a:r>
          </a:p>
          <a:p>
            <a:pPr marL="285750" indent="-285750">
              <a:lnSpc>
                <a:spcPct val="150000"/>
              </a:lnSpc>
              <a:buFont typeface="Arial" panose="020B0604020202020204" pitchFamily="34" charset="0"/>
              <a:buChar char="•"/>
            </a:pPr>
            <a:r>
              <a:rPr lang="en-GB" sz="1400" dirty="0">
                <a:solidFill>
                  <a:prstClr val="black"/>
                </a:solidFill>
                <a:cs typeface="Arial" panose="020B0604020202020204" pitchFamily="34" charset="0"/>
              </a:rPr>
              <a:t>Keep this a secret.</a:t>
            </a:r>
          </a:p>
        </p:txBody>
      </p:sp>
      <p:sp>
        <p:nvSpPr>
          <p:cNvPr id="7" name="TextBox 6"/>
          <p:cNvSpPr txBox="1"/>
          <p:nvPr/>
        </p:nvSpPr>
        <p:spPr>
          <a:xfrm>
            <a:off x="539743" y="4941168"/>
            <a:ext cx="8082611" cy="954107"/>
          </a:xfrm>
          <a:prstGeom prst="rect">
            <a:avLst/>
          </a:prstGeom>
          <a:noFill/>
        </p:spPr>
        <p:txBody>
          <a:bodyPr wrap="square" rtlCol="0">
            <a:spAutoFit/>
          </a:bodyPr>
          <a:lstStyle/>
          <a:p>
            <a:r>
              <a:rPr lang="en-GB" sz="1400" dirty="0">
                <a:solidFill>
                  <a:prstClr val="black"/>
                </a:solidFill>
                <a:cs typeface="Arial" panose="020B0604020202020204" pitchFamily="34" charset="0"/>
              </a:rPr>
              <a:t>The meaning of gestures can be different in different cultures too.</a:t>
            </a:r>
          </a:p>
          <a:p>
            <a:pPr>
              <a:lnSpc>
                <a:spcPct val="150000"/>
              </a:lnSpc>
            </a:pPr>
            <a:r>
              <a:rPr lang="en-GB" sz="1400" dirty="0">
                <a:solidFill>
                  <a:prstClr val="black"/>
                </a:solidFill>
                <a:cs typeface="Arial" panose="020B0604020202020204" pitchFamily="34" charset="0"/>
              </a:rPr>
              <a:t>Nodding means “yes”.   Unless ….  you are Greek or Bulgarian, when it means “no”!!</a:t>
            </a:r>
          </a:p>
          <a:p>
            <a:pPr>
              <a:lnSpc>
                <a:spcPct val="150000"/>
              </a:lnSpc>
            </a:pPr>
            <a:r>
              <a:rPr lang="en-GB" sz="1400" dirty="0">
                <a:solidFill>
                  <a:prstClr val="black"/>
                </a:solidFill>
                <a:cs typeface="Arial" panose="020B0604020202020204" pitchFamily="34" charset="0"/>
              </a:rPr>
              <a:t>A Thumbs Up is a sign of approval.  Unless …. you are Thai or middle eastern, when it is very rude!</a:t>
            </a:r>
          </a:p>
        </p:txBody>
      </p:sp>
    </p:spTree>
    <p:extLst>
      <p:ext uri="{BB962C8B-B14F-4D97-AF65-F5344CB8AC3E}">
        <p14:creationId xmlns:p14="http://schemas.microsoft.com/office/powerpoint/2010/main" val="31484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31" y="3420804"/>
            <a:ext cx="8028892" cy="784830"/>
          </a:xfrm>
          <a:prstGeom prst="rect">
            <a:avLst/>
          </a:prstGeom>
        </p:spPr>
        <p:txBody>
          <a:bodyPr wrap="square">
            <a:spAutoFit/>
          </a:bodyPr>
          <a:lstStyle/>
          <a:p>
            <a:r>
              <a:rPr lang="en-GB" sz="1500" dirty="0">
                <a:solidFill>
                  <a:prstClr val="black"/>
                </a:solidFill>
              </a:rPr>
              <a:t>Many of the body language, facial expression or gesture clues we use to work out someone’s intentions or meaning are tiny and very subtle. The neurotypical brain processes a lot of this information automatically, without having to think about it specifically.</a:t>
            </a:r>
          </a:p>
        </p:txBody>
      </p:sp>
      <p:sp>
        <p:nvSpPr>
          <p:cNvPr id="4" name="Rectangle 3"/>
          <p:cNvSpPr/>
          <p:nvPr/>
        </p:nvSpPr>
        <p:spPr>
          <a:xfrm>
            <a:off x="556131" y="3097639"/>
            <a:ext cx="8088186" cy="323165"/>
          </a:xfrm>
          <a:prstGeom prst="rect">
            <a:avLst/>
          </a:prstGeom>
        </p:spPr>
        <p:txBody>
          <a:bodyPr wrap="square">
            <a:spAutoFit/>
          </a:bodyPr>
          <a:lstStyle/>
          <a:p>
            <a:r>
              <a:rPr lang="en-GB" sz="1500" dirty="0">
                <a:solidFill>
                  <a:prstClr val="black"/>
                </a:solidFill>
              </a:rPr>
              <a:t>Most people find the question you were just asked very difficult to answer! </a:t>
            </a:r>
            <a:endParaRPr lang="en-GB" sz="1500" dirty="0" smtClean="0">
              <a:solidFill>
                <a:prstClr val="black"/>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32" y="580470"/>
            <a:ext cx="1614699" cy="2308338"/>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1235" y="580470"/>
            <a:ext cx="1811910" cy="2308338"/>
          </a:xfrm>
          <a:prstGeom prst="rect">
            <a:avLst/>
          </a:prstGeom>
        </p:spPr>
      </p:pic>
      <p:sp>
        <p:nvSpPr>
          <p:cNvPr id="14" name="TextBox 13"/>
          <p:cNvSpPr txBox="1"/>
          <p:nvPr/>
        </p:nvSpPr>
        <p:spPr>
          <a:xfrm>
            <a:off x="4283319" y="1052736"/>
            <a:ext cx="4238128" cy="1569660"/>
          </a:xfrm>
          <a:prstGeom prst="rect">
            <a:avLst/>
          </a:prstGeom>
          <a:noFill/>
        </p:spPr>
        <p:txBody>
          <a:bodyPr wrap="square" rtlCol="0">
            <a:spAutoFit/>
          </a:bodyPr>
          <a:lstStyle/>
          <a:p>
            <a:r>
              <a:rPr lang="en-GB" sz="1600" b="1" dirty="0">
                <a:solidFill>
                  <a:prstClr val="black"/>
                </a:solidFill>
                <a:cs typeface="Arial" panose="020B0604020202020204" pitchFamily="34" charset="0"/>
              </a:rPr>
              <a:t>These two people both have their arms folded.  </a:t>
            </a:r>
            <a:endParaRPr lang="en-GB" sz="1600" b="1" dirty="0" smtClean="0">
              <a:solidFill>
                <a:prstClr val="black"/>
              </a:solidFill>
              <a:cs typeface="Arial" panose="020B0604020202020204" pitchFamily="34" charset="0"/>
            </a:endParaRPr>
          </a:p>
          <a:p>
            <a:endParaRPr lang="en-GB" sz="1600" b="1" dirty="0">
              <a:solidFill>
                <a:prstClr val="black"/>
              </a:solidFill>
              <a:cs typeface="Arial" panose="020B0604020202020204" pitchFamily="34" charset="0"/>
            </a:endParaRPr>
          </a:p>
          <a:p>
            <a:r>
              <a:rPr lang="en-GB" sz="1600" b="1" dirty="0" smtClean="0">
                <a:solidFill>
                  <a:prstClr val="black"/>
                </a:solidFill>
                <a:cs typeface="Arial" panose="020B0604020202020204" pitchFamily="34" charset="0"/>
              </a:rPr>
              <a:t>Can </a:t>
            </a:r>
            <a:r>
              <a:rPr lang="en-GB" sz="1600" b="1" dirty="0">
                <a:solidFill>
                  <a:prstClr val="black"/>
                </a:solidFill>
                <a:cs typeface="Arial" panose="020B0604020202020204" pitchFamily="34" charset="0"/>
              </a:rPr>
              <a:t>you identify what non-verbal information would lead you to believe that they are expressing different things?</a:t>
            </a:r>
          </a:p>
        </p:txBody>
      </p:sp>
      <p:sp>
        <p:nvSpPr>
          <p:cNvPr id="3" name="Rectangle 2"/>
          <p:cNvSpPr/>
          <p:nvPr/>
        </p:nvSpPr>
        <p:spPr>
          <a:xfrm>
            <a:off x="557818" y="4205634"/>
            <a:ext cx="7965315" cy="784830"/>
          </a:xfrm>
          <a:prstGeom prst="rect">
            <a:avLst/>
          </a:prstGeom>
        </p:spPr>
        <p:txBody>
          <a:bodyPr wrap="square">
            <a:spAutoFit/>
          </a:bodyPr>
          <a:lstStyle/>
          <a:p>
            <a:r>
              <a:rPr lang="en-GB" sz="1500" dirty="0">
                <a:solidFill>
                  <a:prstClr val="black"/>
                </a:solidFill>
              </a:rPr>
              <a:t>You might have identified: the different way their arms are crossed; differences in how their shoulders are positioned; different facial expression; clues in the environment (it’s snowing in the second picture!). </a:t>
            </a:r>
          </a:p>
        </p:txBody>
      </p:sp>
      <p:sp>
        <p:nvSpPr>
          <p:cNvPr id="9" name="Rectangle 8"/>
          <p:cNvSpPr/>
          <p:nvPr/>
        </p:nvSpPr>
        <p:spPr>
          <a:xfrm>
            <a:off x="516440" y="5050672"/>
            <a:ext cx="8005007" cy="553998"/>
          </a:xfrm>
          <a:prstGeom prst="rect">
            <a:avLst/>
          </a:prstGeom>
        </p:spPr>
        <p:txBody>
          <a:bodyPr wrap="square">
            <a:spAutoFit/>
          </a:bodyPr>
          <a:lstStyle/>
          <a:p>
            <a:r>
              <a:rPr lang="en-GB" sz="1500" dirty="0">
                <a:solidFill>
                  <a:prstClr val="black"/>
                </a:solidFill>
                <a:cs typeface="Arial" panose="020B0604020202020204" pitchFamily="34" charset="0"/>
              </a:rPr>
              <a:t>We don’t understand  exactly how the different aspects of communication work together to convey our meaning.  But we know that they do! </a:t>
            </a:r>
          </a:p>
        </p:txBody>
      </p:sp>
    </p:spTree>
    <p:extLst>
      <p:ext uri="{BB962C8B-B14F-4D97-AF65-F5344CB8AC3E}">
        <p14:creationId xmlns:p14="http://schemas.microsoft.com/office/powerpoint/2010/main" val="291416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476672"/>
            <a:ext cx="8183880" cy="1612554"/>
          </a:xfrm>
        </p:spPr>
        <p:txBody>
          <a:bodyPr>
            <a:normAutofit fontScale="92500" lnSpcReduction="10000"/>
          </a:bodyPr>
          <a:lstStyle/>
          <a:p>
            <a:pPr marL="0" indent="0" algn="ctr">
              <a:buNone/>
            </a:pPr>
            <a:r>
              <a:rPr lang="en-GB" b="1" dirty="0" smtClean="0">
                <a:solidFill>
                  <a:schemeClr val="bg2">
                    <a:lumMod val="25000"/>
                  </a:schemeClr>
                </a:solidFill>
                <a:latin typeface="Arial" panose="020B0604020202020204" pitchFamily="34" charset="0"/>
                <a:cs typeface="Arial" panose="020B0604020202020204" pitchFamily="34" charset="0"/>
              </a:rPr>
              <a:t>Welcome to the third Autism Informed e-module</a:t>
            </a:r>
            <a:r>
              <a:rPr lang="en-GB" dirty="0" smtClean="0">
                <a:solidFill>
                  <a:schemeClr val="bg2">
                    <a:lumMod val="25000"/>
                  </a:schemeClr>
                </a:solidFill>
                <a:latin typeface="Arial" panose="020B0604020202020204" pitchFamily="34" charset="0"/>
                <a:cs typeface="Arial" panose="020B0604020202020204" pitchFamily="34" charset="0"/>
              </a:rPr>
              <a:t>.</a:t>
            </a:r>
          </a:p>
          <a:p>
            <a:pPr marL="0" indent="0">
              <a:buNone/>
            </a:pPr>
            <a:endParaRPr lang="en-GB" sz="1600" dirty="0" smtClean="0">
              <a:latin typeface="Arial" panose="020B0604020202020204" pitchFamily="34" charset="0"/>
              <a:cs typeface="Arial" panose="020B0604020202020204" pitchFamily="34" charset="0"/>
            </a:endParaRPr>
          </a:p>
          <a:p>
            <a:pPr marL="0" indent="0">
              <a:buNone/>
            </a:pPr>
            <a:r>
              <a:rPr lang="en-GB" sz="1900" dirty="0" smtClean="0">
                <a:latin typeface="Arial" panose="020B0604020202020204" pitchFamily="34" charset="0"/>
                <a:cs typeface="Arial" panose="020B0604020202020204" pitchFamily="34" charset="0"/>
              </a:rPr>
              <a:t>This PowerPoint learning module is best viewed in Slide Show mode.  If you are not currently viewing in this mode, you can switch by clicking on the “Slide Show” tab above, and then on “From Current Slide”.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2000" dirty="0"/>
          </a:p>
        </p:txBody>
      </p:sp>
      <p:grpSp>
        <p:nvGrpSpPr>
          <p:cNvPr id="13" name="Group 12"/>
          <p:cNvGrpSpPr/>
          <p:nvPr/>
        </p:nvGrpSpPr>
        <p:grpSpPr>
          <a:xfrm>
            <a:off x="755505" y="2087832"/>
            <a:ext cx="7730967" cy="978587"/>
            <a:chOff x="706516" y="2936954"/>
            <a:chExt cx="7730967" cy="978587"/>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6516" y="2942459"/>
              <a:ext cx="7730967" cy="97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769692" y="2936954"/>
              <a:ext cx="576064" cy="126501"/>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99592" y="3555501"/>
              <a:ext cx="504056" cy="0"/>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16267" y="3429000"/>
            <a:ext cx="7609900"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Use your mouse, or the right arrow on your keyboard to move through the presentation.  Some of the slides may have links to websites with video or more information.  If you click on them, a webpage will open in a separate window.</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At some points, you will be asked to reflect on your own experiences.  You may wish to have a pen and paper to take notes of your responses.</a:t>
            </a: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module should take approximately 40 minutes to complete.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247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5864" y="526795"/>
            <a:ext cx="7848872" cy="553998"/>
          </a:xfrm>
          <a:prstGeom prst="rect">
            <a:avLst/>
          </a:prstGeom>
          <a:noFill/>
        </p:spPr>
        <p:txBody>
          <a:bodyPr wrap="square" rtlCol="0">
            <a:spAutoFit/>
          </a:bodyPr>
          <a:lstStyle/>
          <a:p>
            <a:r>
              <a:rPr lang="en-GB" sz="1500" dirty="0">
                <a:solidFill>
                  <a:prstClr val="black"/>
                </a:solidFill>
                <a:cs typeface="Arial" panose="020B0604020202020204" pitchFamily="34" charset="0"/>
              </a:rPr>
              <a:t>We know that in situations where the words and body language don’t match the body language is by far the most important part of the communication.  Here are two examples!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078785"/>
            <a:ext cx="1619111" cy="1483200"/>
          </a:xfrm>
          <a:prstGeom prst="rect">
            <a:avLst/>
          </a:prstGeom>
          <a:noFill/>
          <a:ln w="22225">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384" y="1078785"/>
            <a:ext cx="1784613" cy="1484275"/>
          </a:xfrm>
          <a:prstGeom prst="rect">
            <a:avLst/>
          </a:prstGeom>
          <a:noFill/>
          <a:ln w="22225">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65864" y="2664360"/>
            <a:ext cx="8117024" cy="1015663"/>
          </a:xfrm>
          <a:prstGeom prst="rect">
            <a:avLst/>
          </a:prstGeom>
          <a:noFill/>
        </p:spPr>
        <p:txBody>
          <a:bodyPr wrap="square" rtlCol="0">
            <a:spAutoFit/>
          </a:bodyPr>
          <a:lstStyle/>
          <a:p>
            <a:r>
              <a:rPr lang="en-GB" sz="1500" dirty="0">
                <a:solidFill>
                  <a:prstClr val="black"/>
                </a:solidFill>
                <a:cs typeface="Arial" panose="020B0604020202020204" pitchFamily="34" charset="0"/>
              </a:rPr>
              <a:t>In the Autism Aware module, we explored  the theory that the Autistic brain processes one piece of information at a time.  Much of the processing that is done automatically, or subconsciously by the neurotypical brain appears to have to be done consciously by the Autistic brain.</a:t>
            </a:r>
          </a:p>
        </p:txBody>
      </p:sp>
      <p:sp>
        <p:nvSpPr>
          <p:cNvPr id="4" name="Rectangle 3"/>
          <p:cNvSpPr/>
          <p:nvPr/>
        </p:nvSpPr>
        <p:spPr>
          <a:xfrm>
            <a:off x="439085" y="5025545"/>
            <a:ext cx="8282600" cy="830997"/>
          </a:xfrm>
          <a:prstGeom prst="rect">
            <a:avLst/>
          </a:prstGeom>
        </p:spPr>
        <p:txBody>
          <a:bodyPr wrap="square">
            <a:spAutoFit/>
          </a:bodyPr>
          <a:lstStyle/>
          <a:p>
            <a:r>
              <a:rPr lang="en-GB" sz="1500" dirty="0">
                <a:solidFill>
                  <a:prstClr val="black"/>
                </a:solidFill>
                <a:cs typeface="Arial" panose="020B0604020202020204" pitchFamily="34" charset="0"/>
              </a:rPr>
              <a:t>Body language, tone of voice, context, gestures, facial expressions and  the spoken word are all aspects of communication that Autistic people may have differences in understanding or using. These differences </a:t>
            </a:r>
            <a:r>
              <a:rPr lang="en-GB" sz="1500" dirty="0" smtClean="0">
                <a:solidFill>
                  <a:prstClr val="black"/>
                </a:solidFill>
                <a:cs typeface="Arial" panose="020B0604020202020204" pitchFamily="34" charset="0"/>
              </a:rPr>
              <a:t>can </a:t>
            </a:r>
            <a:r>
              <a:rPr lang="en-GB" sz="1500" dirty="0">
                <a:solidFill>
                  <a:prstClr val="black"/>
                </a:solidFill>
                <a:cs typeface="Arial" panose="020B0604020202020204" pitchFamily="34" charset="0"/>
              </a:rPr>
              <a:t>have a big impact on people’s </a:t>
            </a:r>
            <a:r>
              <a:rPr lang="en-GB" b="1" dirty="0">
                <a:solidFill>
                  <a:schemeClr val="accent1">
                    <a:lumMod val="75000"/>
                  </a:schemeClr>
                </a:solidFill>
                <a:cs typeface="Arial" panose="020B0604020202020204" pitchFamily="34" charset="0"/>
              </a:rPr>
              <a:t>social interactions.</a:t>
            </a:r>
          </a:p>
        </p:txBody>
      </p:sp>
      <p:sp>
        <p:nvSpPr>
          <p:cNvPr id="2" name="Rounded Rectangle 1"/>
          <p:cNvSpPr/>
          <p:nvPr/>
        </p:nvSpPr>
        <p:spPr>
          <a:xfrm>
            <a:off x="577881" y="3681098"/>
            <a:ext cx="8005007" cy="132681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accent1">
                    <a:lumMod val="75000"/>
                  </a:schemeClr>
                </a:solidFill>
              </a:rPr>
              <a:t>Imagine if, every time you had to work out whether someone was annoyed or cold, you had to put the same amount of effort into working out the clues as you just did to answer the question on the last page!  </a:t>
            </a:r>
            <a:endParaRPr lang="en-GB" sz="1500" b="1" dirty="0" smtClean="0">
              <a:solidFill>
                <a:schemeClr val="accent1">
                  <a:lumMod val="75000"/>
                </a:schemeClr>
              </a:solidFill>
            </a:endParaRPr>
          </a:p>
          <a:p>
            <a:pPr algn="ctr"/>
            <a:r>
              <a:rPr lang="en-GB" sz="1500" b="1" dirty="0" smtClean="0">
                <a:solidFill>
                  <a:schemeClr val="accent1">
                    <a:lumMod val="75000"/>
                  </a:schemeClr>
                </a:solidFill>
              </a:rPr>
              <a:t>It </a:t>
            </a:r>
            <a:r>
              <a:rPr lang="en-GB" sz="1500" b="1" dirty="0">
                <a:solidFill>
                  <a:schemeClr val="accent1">
                    <a:lumMod val="75000"/>
                  </a:schemeClr>
                </a:solidFill>
              </a:rPr>
              <a:t>would probably be exhausting, and frustrating.</a:t>
            </a:r>
          </a:p>
          <a:p>
            <a:pPr algn="ctr"/>
            <a:r>
              <a:rPr lang="en-GB" sz="1500" b="1" dirty="0">
                <a:solidFill>
                  <a:schemeClr val="accent1">
                    <a:lumMod val="75000"/>
                  </a:schemeClr>
                </a:solidFill>
              </a:rPr>
              <a:t>This is what understanding communication can be like for many Autistic people.</a:t>
            </a:r>
          </a:p>
        </p:txBody>
      </p:sp>
    </p:spTree>
    <p:extLst>
      <p:ext uri="{BB962C8B-B14F-4D97-AF65-F5344CB8AC3E}">
        <p14:creationId xmlns:p14="http://schemas.microsoft.com/office/powerpoint/2010/main" val="35811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87" y="433839"/>
            <a:ext cx="8183880" cy="591926"/>
          </a:xfrm>
        </p:spPr>
        <p:txBody>
          <a:bodyPr>
            <a:normAutofit/>
          </a:bodyPr>
          <a:lstStyle/>
          <a:p>
            <a:r>
              <a:rPr lang="en-GB" sz="3200" dirty="0" smtClean="0">
                <a:solidFill>
                  <a:schemeClr val="bg2">
                    <a:lumMod val="25000"/>
                  </a:schemeClr>
                </a:solidFill>
                <a:effectLst/>
              </a:rPr>
              <a:t>Social rules</a:t>
            </a:r>
            <a:endParaRPr lang="en-GB" sz="3200" dirty="0">
              <a:solidFill>
                <a:schemeClr val="bg2">
                  <a:lumMod val="25000"/>
                </a:schemeClr>
              </a:solidFill>
              <a:effectLst/>
            </a:endParaRPr>
          </a:p>
        </p:txBody>
      </p:sp>
      <p:sp>
        <p:nvSpPr>
          <p:cNvPr id="3" name="Rectangle 2"/>
          <p:cNvSpPr/>
          <p:nvPr/>
        </p:nvSpPr>
        <p:spPr>
          <a:xfrm>
            <a:off x="487580" y="1268760"/>
            <a:ext cx="8040342" cy="1015663"/>
          </a:xfrm>
          <a:prstGeom prst="rect">
            <a:avLst/>
          </a:prstGeom>
        </p:spPr>
        <p:txBody>
          <a:bodyPr wrap="square">
            <a:spAutoFit/>
          </a:bodyPr>
          <a:lstStyle/>
          <a:p>
            <a:pPr algn="ctr"/>
            <a:r>
              <a:rPr lang="en-GB" sz="1500" b="1" dirty="0">
                <a:solidFill>
                  <a:schemeClr val="accent6">
                    <a:lumMod val="50000"/>
                  </a:schemeClr>
                </a:solidFill>
              </a:rPr>
              <a:t>As people interact, they develop rules, common beliefs and expected behaviours that help to make sense of our world, and function easily within it.  </a:t>
            </a:r>
            <a:r>
              <a:rPr lang="en-GB" sz="1500" b="1" dirty="0" smtClean="0">
                <a:solidFill>
                  <a:schemeClr val="accent6">
                    <a:lumMod val="50000"/>
                  </a:schemeClr>
                </a:solidFill>
              </a:rPr>
              <a:t>Following the social rules and conventions can help us to avoid conflicts, and to have other people think positively of us.</a:t>
            </a:r>
          </a:p>
        </p:txBody>
      </p:sp>
      <p:sp>
        <p:nvSpPr>
          <p:cNvPr id="4" name="TextBox 3"/>
          <p:cNvSpPr txBox="1"/>
          <p:nvPr/>
        </p:nvSpPr>
        <p:spPr>
          <a:xfrm>
            <a:off x="487580" y="980728"/>
            <a:ext cx="6820724" cy="32316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Earlier in the module, we said that</a:t>
            </a:r>
            <a:endParaRPr lang="en-GB" sz="1500" dirty="0">
              <a:latin typeface="Arial" panose="020B0604020202020204" pitchFamily="34" charset="0"/>
              <a:cs typeface="Arial" panose="020B0604020202020204" pitchFamily="34" charset="0"/>
            </a:endParaRPr>
          </a:p>
        </p:txBody>
      </p:sp>
      <p:sp>
        <p:nvSpPr>
          <p:cNvPr id="5" name="Rectangle 4"/>
          <p:cNvSpPr/>
          <p:nvPr/>
        </p:nvSpPr>
        <p:spPr>
          <a:xfrm>
            <a:off x="504900" y="2342518"/>
            <a:ext cx="8156939" cy="323165"/>
          </a:xfrm>
          <a:prstGeom prst="rect">
            <a:avLst/>
          </a:prstGeom>
        </p:spPr>
        <p:txBody>
          <a:bodyPr wrap="square">
            <a:spAutoFit/>
          </a:bodyPr>
          <a:lstStyle/>
          <a:p>
            <a:r>
              <a:rPr lang="en-GB" sz="1500" dirty="0" smtClean="0"/>
              <a:t>We learn social rules in different ways.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900" y="3457630"/>
            <a:ext cx="1906860" cy="2352199"/>
          </a:xfrm>
          <a:prstGeom prst="rect">
            <a:avLst/>
          </a:prstGeom>
        </p:spPr>
      </p:pic>
      <p:sp>
        <p:nvSpPr>
          <p:cNvPr id="7" name="TextBox 6"/>
          <p:cNvSpPr txBox="1"/>
          <p:nvPr/>
        </p:nvSpPr>
        <p:spPr>
          <a:xfrm>
            <a:off x="535572" y="3115421"/>
            <a:ext cx="8060954" cy="323165"/>
          </a:xfrm>
          <a:prstGeom prst="rect">
            <a:avLst/>
          </a:prstGeom>
          <a:noFill/>
        </p:spPr>
        <p:txBody>
          <a:bodyPr wrap="square" rtlCol="0">
            <a:spAutoFit/>
          </a:bodyPr>
          <a:lstStyle/>
          <a:p>
            <a:r>
              <a:rPr lang="en-GB" sz="1500" dirty="0"/>
              <a:t>Most of us learn the basic social rules as children, from our parents or carers and in school.</a:t>
            </a:r>
          </a:p>
        </p:txBody>
      </p:sp>
      <p:sp>
        <p:nvSpPr>
          <p:cNvPr id="9" name="TextBox 8"/>
          <p:cNvSpPr txBox="1"/>
          <p:nvPr/>
        </p:nvSpPr>
        <p:spPr>
          <a:xfrm>
            <a:off x="2704849" y="4184621"/>
            <a:ext cx="5648321" cy="170816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There are a lot to choose from!  Some you might have thought of are:</a:t>
            </a:r>
          </a:p>
          <a:p>
            <a:r>
              <a:rPr lang="en-GB" sz="1500" dirty="0" smtClean="0">
                <a:latin typeface="Arial" panose="020B0604020202020204" pitchFamily="34" charset="0"/>
                <a:cs typeface="Arial" panose="020B0604020202020204" pitchFamily="34" charset="0"/>
              </a:rPr>
              <a:t>Don’t steal.  </a:t>
            </a:r>
            <a:r>
              <a:rPr lang="en-GB" sz="1500" i="1" dirty="0" smtClean="0">
                <a:latin typeface="Arial" panose="020B0604020202020204" pitchFamily="34" charset="0"/>
                <a:cs typeface="Arial" panose="020B0604020202020204" pitchFamily="34" charset="0"/>
              </a:rPr>
              <a:t>Speak when you’re spoken to. </a:t>
            </a:r>
            <a:r>
              <a:rPr lang="en-GB" sz="1500" dirty="0" smtClean="0">
                <a:latin typeface="Arial" panose="020B0604020202020204" pitchFamily="34" charset="0"/>
                <a:cs typeface="Arial" panose="020B0604020202020204" pitchFamily="34" charset="0"/>
              </a:rPr>
              <a:t>Don’t push in the queue. </a:t>
            </a:r>
            <a:r>
              <a:rPr lang="en-GB" sz="1500" i="1" dirty="0" smtClean="0">
                <a:latin typeface="Arial" panose="020B0604020202020204" pitchFamily="34" charset="0"/>
                <a:cs typeface="Arial" panose="020B0604020202020204" pitchFamily="34" charset="0"/>
              </a:rPr>
              <a:t>It’s rude to stare. </a:t>
            </a:r>
            <a:r>
              <a:rPr lang="en-GB" sz="1500" dirty="0" smtClean="0">
                <a:latin typeface="Arial" panose="020B0604020202020204" pitchFamily="34" charset="0"/>
                <a:cs typeface="Arial" panose="020B0604020202020204" pitchFamily="34" charset="0"/>
              </a:rPr>
              <a:t>You need to tell the truth.  </a:t>
            </a:r>
            <a:r>
              <a:rPr lang="en-GB" sz="1500" i="1" dirty="0" smtClean="0">
                <a:latin typeface="Arial" panose="020B0604020202020204" pitchFamily="34" charset="0"/>
                <a:cs typeface="Arial" panose="020B0604020202020204" pitchFamily="34" charset="0"/>
              </a:rPr>
              <a:t>Look at me when I’m talking to you. </a:t>
            </a:r>
            <a:r>
              <a:rPr lang="en-GB" sz="1500" dirty="0" smtClean="0">
                <a:latin typeface="Arial" panose="020B0604020202020204" pitchFamily="34" charset="0"/>
                <a:cs typeface="Arial" panose="020B0604020202020204" pitchFamily="34" charset="0"/>
              </a:rPr>
              <a:t>Say please and thank you. </a:t>
            </a:r>
            <a:r>
              <a:rPr lang="en-GB" sz="1500" i="1" dirty="0" smtClean="0">
                <a:latin typeface="Arial" panose="020B0604020202020204" pitchFamily="34" charset="0"/>
                <a:cs typeface="Arial" panose="020B0604020202020204" pitchFamily="34" charset="0"/>
              </a:rPr>
              <a:t>Don’t talk to strangers. </a:t>
            </a:r>
            <a:r>
              <a:rPr lang="en-GB" sz="1500" dirty="0" smtClean="0">
                <a:latin typeface="Arial" panose="020B0604020202020204" pitchFamily="34" charset="0"/>
                <a:cs typeface="Arial" panose="020B0604020202020204" pitchFamily="34" charset="0"/>
              </a:rPr>
              <a:t>Always be kind to other people.  </a:t>
            </a:r>
            <a:r>
              <a:rPr lang="en-GB" sz="1500" i="1" dirty="0" smtClean="0">
                <a:latin typeface="Arial" panose="020B0604020202020204" pitchFamily="34" charset="0"/>
                <a:cs typeface="Arial" panose="020B0604020202020204" pitchFamily="34" charset="0"/>
              </a:rPr>
              <a:t>Don’t talk with your mouth full.</a:t>
            </a:r>
            <a:endParaRPr lang="en-GB" sz="1500" dirty="0">
              <a:latin typeface="Arial" panose="020B0604020202020204" pitchFamily="34" charset="0"/>
              <a:cs typeface="Arial" panose="020B0604020202020204" pitchFamily="34" charset="0"/>
            </a:endParaRPr>
          </a:p>
        </p:txBody>
      </p:sp>
      <p:sp>
        <p:nvSpPr>
          <p:cNvPr id="10" name="Rectangle 9"/>
          <p:cNvSpPr/>
          <p:nvPr/>
        </p:nvSpPr>
        <p:spPr>
          <a:xfrm>
            <a:off x="504900" y="2746089"/>
            <a:ext cx="8060953" cy="369332"/>
          </a:xfrm>
          <a:prstGeom prst="rect">
            <a:avLst/>
          </a:prstGeom>
          <a:solidFill>
            <a:schemeClr val="accent2">
              <a:lumMod val="20000"/>
              <a:lumOff val="80000"/>
            </a:schemeClr>
          </a:solidFill>
          <a:ln>
            <a:solidFill>
              <a:schemeClr val="accent1">
                <a:lumMod val="75000"/>
              </a:schemeClr>
            </a:solidFill>
          </a:ln>
        </p:spPr>
        <p:txBody>
          <a:bodyPr wrap="square">
            <a:spAutoFit/>
          </a:bodyPr>
          <a:lstStyle/>
          <a:p>
            <a:pPr algn="ctr"/>
            <a:r>
              <a:rPr lang="en-GB" b="1" dirty="0">
                <a:solidFill>
                  <a:schemeClr val="accent5">
                    <a:lumMod val="50000"/>
                  </a:schemeClr>
                </a:solidFill>
              </a:rPr>
              <a:t>Some </a:t>
            </a:r>
            <a:r>
              <a:rPr lang="en-GB" b="1" dirty="0" smtClean="0">
                <a:solidFill>
                  <a:schemeClr val="accent5">
                    <a:lumMod val="50000"/>
                  </a:schemeClr>
                </a:solidFill>
              </a:rPr>
              <a:t>rules </a:t>
            </a:r>
            <a:r>
              <a:rPr lang="en-GB" b="1" dirty="0">
                <a:solidFill>
                  <a:schemeClr val="accent5">
                    <a:lumMod val="50000"/>
                  </a:schemeClr>
                </a:solidFill>
              </a:rPr>
              <a:t>are spelled out, and directly </a:t>
            </a:r>
            <a:r>
              <a:rPr lang="en-GB" b="1" dirty="0">
                <a:solidFill>
                  <a:schemeClr val="accent6">
                    <a:lumMod val="50000"/>
                  </a:schemeClr>
                </a:solidFill>
              </a:rPr>
              <a:t>taught</a:t>
            </a:r>
            <a:r>
              <a:rPr lang="en-GB" b="1" dirty="0">
                <a:solidFill>
                  <a:schemeClr val="accent5">
                    <a:lumMod val="50000"/>
                  </a:schemeClr>
                </a:solidFill>
              </a:rPr>
              <a:t>. </a:t>
            </a:r>
          </a:p>
        </p:txBody>
      </p:sp>
      <p:sp>
        <p:nvSpPr>
          <p:cNvPr id="11" name="TextBox 10"/>
          <p:cNvSpPr txBox="1"/>
          <p:nvPr/>
        </p:nvSpPr>
        <p:spPr>
          <a:xfrm>
            <a:off x="2699792" y="3574685"/>
            <a:ext cx="5648321" cy="553998"/>
          </a:xfrm>
          <a:prstGeom prst="rect">
            <a:avLst/>
          </a:prstGeom>
          <a:noFill/>
        </p:spPr>
        <p:txBody>
          <a:bodyPr wrap="square" rtlCol="0">
            <a:spAutoFit/>
          </a:bodyPr>
          <a:lstStyle/>
          <a:p>
            <a:r>
              <a:rPr lang="en-GB" sz="1500" b="1" dirty="0" smtClean="0">
                <a:latin typeface="Arial" panose="020B0604020202020204" pitchFamily="34" charset="0"/>
                <a:cs typeface="Arial" panose="020B0604020202020204" pitchFamily="34" charset="0"/>
              </a:rPr>
              <a:t>Can you think of some other social rules you’ve been taught?</a:t>
            </a:r>
            <a:endParaRPr lang="en-GB"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1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5737" y="548680"/>
            <a:ext cx="8131366" cy="55399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But interacting with other people isn’t as simple as having a set of rules that you follow all the time.</a:t>
            </a:r>
          </a:p>
        </p:txBody>
      </p:sp>
      <p:sp>
        <p:nvSpPr>
          <p:cNvPr id="7" name="TextBox 6"/>
          <p:cNvSpPr txBox="1"/>
          <p:nvPr/>
        </p:nvSpPr>
        <p:spPr>
          <a:xfrm>
            <a:off x="540487" y="3818465"/>
            <a:ext cx="8084489" cy="553998"/>
          </a:xfrm>
          <a:prstGeom prst="rect">
            <a:avLst/>
          </a:prstGeom>
          <a:noFill/>
        </p:spPr>
        <p:txBody>
          <a:bodyPr wrap="square" rtlCol="0">
            <a:spAutoFit/>
          </a:bodyPr>
          <a:lstStyle/>
          <a:p>
            <a:r>
              <a:rPr lang="en-GB" sz="1500" b="1" dirty="0" smtClean="0">
                <a:latin typeface="Arial" panose="020B0604020202020204" pitchFamily="34" charset="0"/>
                <a:cs typeface="Arial" panose="020B0604020202020204" pitchFamily="34" charset="0"/>
              </a:rPr>
              <a:t>Can you think of any times when someone shouldn’t follow that rule?</a:t>
            </a:r>
          </a:p>
          <a:p>
            <a:r>
              <a:rPr lang="en-GB" sz="1500" b="1" dirty="0" smtClean="0">
                <a:latin typeface="Arial" panose="020B0604020202020204" pitchFamily="34" charset="0"/>
                <a:cs typeface="Arial" panose="020B0604020202020204" pitchFamily="34" charset="0"/>
              </a:rPr>
              <a:t>What might happen if someone followed the rule in the situations you just thought of?</a:t>
            </a:r>
          </a:p>
        </p:txBody>
      </p:sp>
      <p:sp>
        <p:nvSpPr>
          <p:cNvPr id="11" name="TextBox 10"/>
          <p:cNvSpPr txBox="1"/>
          <p:nvPr/>
        </p:nvSpPr>
        <p:spPr>
          <a:xfrm>
            <a:off x="525739" y="4525820"/>
            <a:ext cx="8131364" cy="124649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You might have thought of</a:t>
            </a:r>
          </a:p>
          <a:p>
            <a:r>
              <a:rPr lang="en-GB" sz="1500" b="1" dirty="0" smtClean="0">
                <a:latin typeface="Arial" panose="020B0604020202020204" pitchFamily="34" charset="0"/>
                <a:cs typeface="Arial" panose="020B0604020202020204" pitchFamily="34" charset="0"/>
              </a:rPr>
              <a:t>In a shop, you need to speak to the shopkeeper.  </a:t>
            </a:r>
            <a:r>
              <a:rPr lang="en-GB" sz="1500" dirty="0" smtClean="0">
                <a:latin typeface="Arial" panose="020B0604020202020204" pitchFamily="34" charset="0"/>
                <a:cs typeface="Arial" panose="020B0604020202020204" pitchFamily="34" charset="0"/>
              </a:rPr>
              <a:t>If you don’t speak to them, you might not get served, or they might think you are rude.</a:t>
            </a:r>
          </a:p>
          <a:p>
            <a:r>
              <a:rPr lang="en-GB" sz="1500" b="1" dirty="0" smtClean="0">
                <a:latin typeface="Arial" panose="020B0604020202020204" pitchFamily="34" charset="0"/>
                <a:cs typeface="Arial" panose="020B0604020202020204" pitchFamily="34" charset="0"/>
              </a:rPr>
              <a:t>If you are lost or hurt, you might need to ask someone for help</a:t>
            </a:r>
            <a:r>
              <a:rPr lang="en-GB" sz="1500" dirty="0" smtClean="0">
                <a:latin typeface="Arial" panose="020B0604020202020204" pitchFamily="34" charset="0"/>
                <a:cs typeface="Arial" panose="020B0604020202020204" pitchFamily="34" charset="0"/>
              </a:rPr>
              <a:t>. If you don’t speak to someone you might not get home or get the medical help you need.</a:t>
            </a:r>
            <a:endParaRPr lang="en-GB" sz="15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203" y="2133798"/>
            <a:ext cx="1438904" cy="1531310"/>
          </a:xfrm>
          <a:prstGeom prst="rect">
            <a:avLst/>
          </a:prstGeom>
        </p:spPr>
      </p:pic>
      <p:sp>
        <p:nvSpPr>
          <p:cNvPr id="13" name="Rectangle 12"/>
          <p:cNvSpPr/>
          <p:nvPr/>
        </p:nvSpPr>
        <p:spPr>
          <a:xfrm>
            <a:off x="540487" y="1163702"/>
            <a:ext cx="8084489" cy="369332"/>
          </a:xfrm>
          <a:prstGeom prst="rect">
            <a:avLst/>
          </a:prstGeom>
          <a:solidFill>
            <a:schemeClr val="accent2">
              <a:lumMod val="20000"/>
              <a:lumOff val="80000"/>
            </a:schemeClr>
          </a:solidFill>
          <a:ln>
            <a:solidFill>
              <a:schemeClr val="accent1">
                <a:lumMod val="75000"/>
              </a:schemeClr>
            </a:solidFill>
          </a:ln>
        </p:spPr>
        <p:txBody>
          <a:bodyPr wrap="square">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Some rules should be followed in some situations, and not in others.</a:t>
            </a:r>
            <a:endParaRPr lang="en-GB" b="1" dirty="0">
              <a:solidFill>
                <a:schemeClr val="accent6">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540487" y="1653906"/>
            <a:ext cx="6551793"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Here is an important rule that we teach children</a:t>
            </a:r>
            <a:r>
              <a:rPr lang="en-GB" sz="1400" dirty="0" smtClean="0">
                <a:latin typeface="Arial" panose="020B0604020202020204" pitchFamily="34" charset="0"/>
                <a:cs typeface="Arial" panose="020B0604020202020204" pitchFamily="34" charset="0"/>
              </a:rPr>
              <a:t>:</a:t>
            </a:r>
          </a:p>
        </p:txBody>
      </p:sp>
      <p:sp>
        <p:nvSpPr>
          <p:cNvPr id="3" name="Rectangle 2"/>
          <p:cNvSpPr/>
          <p:nvPr/>
        </p:nvSpPr>
        <p:spPr>
          <a:xfrm>
            <a:off x="1641638" y="2551643"/>
            <a:ext cx="2954655" cy="369332"/>
          </a:xfrm>
          <a:prstGeom prst="rect">
            <a:avLst/>
          </a:prstGeom>
        </p:spPr>
        <p:txBody>
          <a:bodyPr wrap="none">
            <a:spAutoFit/>
          </a:bodyPr>
          <a:lstStyle/>
          <a:p>
            <a:r>
              <a:rPr lang="en-GB" b="1" dirty="0">
                <a:solidFill>
                  <a:schemeClr val="accent6">
                    <a:lumMod val="50000"/>
                  </a:schemeClr>
                </a:solidFill>
                <a:latin typeface="Arial" panose="020B0604020202020204" pitchFamily="34" charset="0"/>
                <a:cs typeface="Arial" panose="020B0604020202020204" pitchFamily="34" charset="0"/>
              </a:rPr>
              <a:t>Don’t speak to strangers.</a:t>
            </a:r>
            <a:endParaRPr lang="en-GB"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2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0274" y="548680"/>
            <a:ext cx="8098169" cy="646331"/>
          </a:xfrm>
          <a:prstGeom prst="rect">
            <a:avLst/>
          </a:prstGeom>
          <a:solidFill>
            <a:schemeClr val="accent2">
              <a:lumMod val="20000"/>
              <a:lumOff val="80000"/>
            </a:schemeClr>
          </a:solidFill>
          <a:ln>
            <a:solidFill>
              <a:schemeClr val="accent6">
                <a:lumMod val="50000"/>
              </a:schemeClr>
            </a:solidFill>
          </a:ln>
        </p:spPr>
        <p:txBody>
          <a:bodyPr wrap="square" rtlCol="0">
            <a:spAutoFit/>
          </a:bodyPr>
          <a:lstStyle/>
          <a:p>
            <a:pPr algn="ctr"/>
            <a:r>
              <a:rPr lang="en-GB" b="1" dirty="0" smtClean="0">
                <a:solidFill>
                  <a:schemeClr val="accent5">
                    <a:lumMod val="50000"/>
                  </a:schemeClr>
                </a:solidFill>
                <a:latin typeface="Arial" panose="020B0604020202020204" pitchFamily="34" charset="0"/>
                <a:cs typeface="Arial" panose="020B0604020202020204" pitchFamily="34" charset="0"/>
              </a:rPr>
              <a:t>Some rules are contradictory, and it’s not always possible to follow them both.</a:t>
            </a:r>
            <a:endParaRPr lang="en-GB" b="1" dirty="0">
              <a:solidFill>
                <a:schemeClr val="accent5">
                  <a:lumMod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529523" y="1385536"/>
            <a:ext cx="3258596" cy="1371276"/>
            <a:chOff x="557320" y="901225"/>
            <a:chExt cx="3258596" cy="137127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12" y="942871"/>
              <a:ext cx="1329630" cy="1329630"/>
            </a:xfrm>
            <a:prstGeom prst="rect">
              <a:avLst/>
            </a:prstGeom>
          </p:spPr>
        </p:pic>
        <p:sp>
          <p:nvSpPr>
            <p:cNvPr id="7" name="Rounded Rectangular Callout 6"/>
            <p:cNvSpPr/>
            <p:nvPr/>
          </p:nvSpPr>
          <p:spPr>
            <a:xfrm>
              <a:off x="557320" y="901225"/>
              <a:ext cx="1062352" cy="1371275"/>
            </a:xfrm>
            <a:prstGeom prst="wedgeRoundRectCallout">
              <a:avLst>
                <a:gd name="adj1" fmla="val 77185"/>
                <a:gd name="adj2" fmla="val -13336"/>
                <a:gd name="adj3" fmla="val 16667"/>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Always be kind to people</a:t>
              </a:r>
              <a:r>
                <a:rPr lang="en-GB" dirty="0" smtClean="0"/>
                <a:t>.</a:t>
              </a:r>
              <a:endParaRPr lang="en-GB" dirty="0"/>
            </a:p>
          </p:txBody>
        </p:sp>
        <p:sp>
          <p:nvSpPr>
            <p:cNvPr id="8" name="Rounded Rectangular Callout 7"/>
            <p:cNvSpPr/>
            <p:nvPr/>
          </p:nvSpPr>
          <p:spPr>
            <a:xfrm>
              <a:off x="2771800" y="901226"/>
              <a:ext cx="1044116" cy="1371275"/>
            </a:xfrm>
            <a:prstGeom prst="wedgeRoundRectCallout">
              <a:avLst>
                <a:gd name="adj1" fmla="val -67899"/>
                <a:gd name="adj2" fmla="val -17168"/>
                <a:gd name="adj3" fmla="val 16667"/>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Always tell the truth</a:t>
              </a:r>
              <a:r>
                <a:rPr lang="en-GB" dirty="0" smtClean="0"/>
                <a:t>.</a:t>
              </a:r>
              <a:endParaRPr lang="en-GB" dirty="0"/>
            </a:p>
          </p:txBody>
        </p:sp>
      </p:grpSp>
      <p:sp>
        <p:nvSpPr>
          <p:cNvPr id="11" name="TextBox 10"/>
          <p:cNvSpPr txBox="1"/>
          <p:nvPr/>
        </p:nvSpPr>
        <p:spPr>
          <a:xfrm>
            <a:off x="3910584" y="1486397"/>
            <a:ext cx="4837879" cy="124649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If someone asks “How did I do in my exam?” being truthful is probably most important.</a:t>
            </a:r>
          </a:p>
          <a:p>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If they ask “Do I look fat in this?” it’s probably most important to be kind! .</a:t>
            </a:r>
            <a:endParaRPr lang="en-GB" sz="1500" dirty="0">
              <a:latin typeface="Arial" panose="020B0604020202020204" pitchFamily="34" charset="0"/>
              <a:cs typeface="Arial" panose="020B0604020202020204" pitchFamily="34" charset="0"/>
            </a:endParaRPr>
          </a:p>
        </p:txBody>
      </p:sp>
      <p:sp>
        <p:nvSpPr>
          <p:cNvPr id="4" name="Rectangle 3"/>
          <p:cNvSpPr/>
          <p:nvPr/>
        </p:nvSpPr>
        <p:spPr>
          <a:xfrm>
            <a:off x="499237" y="4778132"/>
            <a:ext cx="8098170" cy="784830"/>
          </a:xfrm>
          <a:prstGeom prst="rect">
            <a:avLst/>
          </a:prstGeom>
        </p:spPr>
        <p:txBody>
          <a:bodyPr wrap="square">
            <a:spAutoFit/>
          </a:bodyPr>
          <a:lstStyle/>
          <a:p>
            <a:r>
              <a:rPr lang="en-GB" sz="1500" dirty="0" smtClean="0">
                <a:latin typeface="Arial" panose="020B0604020202020204" pitchFamily="34" charset="0"/>
                <a:cs typeface="Arial" panose="020B0604020202020204" pitchFamily="34" charset="0"/>
              </a:rPr>
              <a:t>Looking under the surface, anticipating </a:t>
            </a:r>
            <a:r>
              <a:rPr lang="en-GB" sz="1500" dirty="0">
                <a:latin typeface="Arial" panose="020B0604020202020204" pitchFamily="34" charset="0"/>
                <a:cs typeface="Arial" panose="020B0604020202020204" pitchFamily="34" charset="0"/>
              </a:rPr>
              <a:t>how other people might react or feel, understanding the context, and the potential consequences of following each rule are important in deciding which is most important to follow at any </a:t>
            </a:r>
            <a:r>
              <a:rPr lang="en-GB" sz="1500" dirty="0" smtClean="0">
                <a:latin typeface="Arial" panose="020B0604020202020204" pitchFamily="34" charset="0"/>
                <a:cs typeface="Arial" panose="020B0604020202020204" pitchFamily="34" charset="0"/>
              </a:rPr>
              <a:t>time.</a:t>
            </a:r>
            <a:endParaRPr lang="en-GB" sz="1500" dirty="0"/>
          </a:p>
        </p:txBody>
      </p:sp>
      <p:sp>
        <p:nvSpPr>
          <p:cNvPr id="9" name="TextBox 8"/>
          <p:cNvSpPr txBox="1"/>
          <p:nvPr/>
        </p:nvSpPr>
        <p:spPr>
          <a:xfrm>
            <a:off x="529523" y="3000097"/>
            <a:ext cx="7884875" cy="55399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An Autistic blogger describes how she came to understand a lot of social interactions as being like talking in code.</a:t>
            </a:r>
            <a:r>
              <a:rPr lang="en-GB" sz="1500" b="1" dirty="0"/>
              <a:t> </a:t>
            </a:r>
            <a:endParaRPr lang="en-GB" sz="1500" b="1" dirty="0" smtClean="0"/>
          </a:p>
        </p:txBody>
      </p:sp>
      <p:sp>
        <p:nvSpPr>
          <p:cNvPr id="10" name="Rectangle 9"/>
          <p:cNvSpPr/>
          <p:nvPr/>
        </p:nvSpPr>
        <p:spPr>
          <a:xfrm>
            <a:off x="529523" y="3584774"/>
            <a:ext cx="7991523" cy="1015663"/>
          </a:xfrm>
          <a:prstGeom prst="rect">
            <a:avLst/>
          </a:prstGeom>
        </p:spPr>
        <p:txBody>
          <a:bodyPr wrap="square">
            <a:spAutoFit/>
          </a:bodyPr>
          <a:lstStyle/>
          <a:p>
            <a:pPr marL="2695575" indent="-2684463"/>
            <a:r>
              <a:rPr lang="en-GB" sz="1500" b="1" dirty="0">
                <a:solidFill>
                  <a:schemeClr val="accent6">
                    <a:lumMod val="50000"/>
                  </a:schemeClr>
                </a:solidFill>
              </a:rPr>
              <a:t>Do I look fat in this?’</a:t>
            </a:r>
            <a:r>
              <a:rPr lang="en-GB" sz="1500" dirty="0">
                <a:solidFill>
                  <a:schemeClr val="accent6">
                    <a:lumMod val="50000"/>
                  </a:schemeClr>
                </a:solidFill>
              </a:rPr>
              <a:t> </a:t>
            </a:r>
            <a:r>
              <a:rPr lang="en-GB" sz="1500" dirty="0"/>
              <a:t>is code for:</a:t>
            </a:r>
            <a:r>
              <a:rPr lang="en-GB" sz="1500" b="1" dirty="0"/>
              <a:t> ‘I am feeling insecure about the way I look, and I </a:t>
            </a:r>
            <a:r>
              <a:rPr lang="en-GB" sz="1500" b="1" dirty="0" smtClean="0"/>
              <a:t>        		would </a:t>
            </a:r>
            <a:r>
              <a:rPr lang="en-GB" sz="1500" b="1" dirty="0"/>
              <a:t>like you to reassure me</a:t>
            </a:r>
            <a:r>
              <a:rPr lang="en-GB" sz="1500" b="1" dirty="0" smtClean="0"/>
              <a:t>.’</a:t>
            </a:r>
          </a:p>
          <a:p>
            <a:r>
              <a:rPr lang="en-GB" sz="1500" dirty="0">
                <a:latin typeface="Arial" panose="020B0604020202020204" pitchFamily="34" charset="0"/>
                <a:cs typeface="Arial" panose="020B0604020202020204" pitchFamily="34" charset="0"/>
              </a:rPr>
              <a:t>Autistic people often don’t spot this underlying meaning, and respond to the surface or literal meaning in the situation</a:t>
            </a:r>
            <a:r>
              <a:rPr lang="en-GB" sz="1500" dirty="0" smtClean="0">
                <a:latin typeface="Arial" panose="020B0604020202020204" pitchFamily="34" charset="0"/>
                <a:cs typeface="Arial" panose="020B0604020202020204" pitchFamily="34" charset="0"/>
              </a:rPr>
              <a:t>.  </a:t>
            </a:r>
            <a:endParaRPr lang="en-GB" sz="1500" dirty="0"/>
          </a:p>
        </p:txBody>
      </p:sp>
      <p:sp>
        <p:nvSpPr>
          <p:cNvPr id="13" name="Rectangle 12"/>
          <p:cNvSpPr/>
          <p:nvPr/>
        </p:nvSpPr>
        <p:spPr>
          <a:xfrm>
            <a:off x="516249" y="2944649"/>
            <a:ext cx="8098169" cy="1708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60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9" grpId="0"/>
      <p:bldP spid="10"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274" y="548680"/>
            <a:ext cx="8098169" cy="369332"/>
          </a:xfrm>
          <a:prstGeom prst="rect">
            <a:avLst/>
          </a:prstGeom>
          <a:solidFill>
            <a:schemeClr val="accent2">
              <a:lumMod val="20000"/>
              <a:lumOff val="80000"/>
            </a:schemeClr>
          </a:solidFill>
          <a:ln>
            <a:solidFill>
              <a:schemeClr val="accent6">
                <a:lumMod val="50000"/>
              </a:schemeClr>
            </a:solidFill>
          </a:ln>
        </p:spPr>
        <p:txBody>
          <a:bodyPr wrap="square" rtlCol="0">
            <a:spAutoFit/>
          </a:bodyPr>
          <a:lstStyle/>
          <a:p>
            <a:pPr algn="ctr"/>
            <a:r>
              <a:rPr lang="en-GB" b="1" dirty="0" smtClean="0">
                <a:solidFill>
                  <a:schemeClr val="accent6">
                    <a:lumMod val="50000"/>
                  </a:schemeClr>
                </a:solidFill>
                <a:latin typeface="Arial" panose="020B0604020202020204" pitchFamily="34" charset="0"/>
                <a:cs typeface="Arial" panose="020B0604020202020204" pitchFamily="34" charset="0"/>
              </a:rPr>
              <a:t>Some rules aren’t “taught” at all.</a:t>
            </a:r>
            <a:endParaRPr lang="en-GB" b="1" dirty="0">
              <a:solidFill>
                <a:schemeClr val="accent6">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503569" y="2710311"/>
            <a:ext cx="8159353" cy="1938992"/>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Imagine you were going to teach someone the “rules for greeting people”. You would have to have one rule for every possible combination of factors that make up the context. Just to start…</a:t>
            </a:r>
          </a:p>
          <a:p>
            <a:pPr marL="1657350" lvl="3"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Family member + like them + dinner party = rule 1</a:t>
            </a:r>
          </a:p>
          <a:p>
            <a:pPr marL="1657350" lvl="3"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Family member + don’t like them + dinner party = rule 2</a:t>
            </a:r>
          </a:p>
          <a:p>
            <a:pPr marL="1657350" lvl="3"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Family member + like them + business meeting = rule 3</a:t>
            </a:r>
          </a:p>
          <a:p>
            <a:pPr marL="1657350" lvl="3" indent="-285750">
              <a:buFont typeface="Arial" panose="020B0604020202020204" pitchFamily="34" charset="0"/>
              <a:buChar char="•"/>
            </a:pPr>
            <a:r>
              <a:rPr lang="en-GB" sz="1500" dirty="0" smtClean="0">
                <a:latin typeface="Arial" panose="020B0604020202020204" pitchFamily="34" charset="0"/>
                <a:cs typeface="Arial" panose="020B0604020202020204" pitchFamily="34" charset="0"/>
              </a:rPr>
              <a:t>And so on….</a:t>
            </a:r>
          </a:p>
          <a:p>
            <a:r>
              <a:rPr lang="en-GB" sz="1500" dirty="0" smtClean="0">
                <a:latin typeface="Arial" panose="020B0604020202020204" pitchFamily="34" charset="0"/>
                <a:cs typeface="Arial" panose="020B0604020202020204" pitchFamily="34" charset="0"/>
              </a:rPr>
              <a:t>You can probably see how this would end up being a LOT of rules, just for this one interaction!</a:t>
            </a:r>
            <a:endParaRPr lang="en-GB" sz="1500" dirty="0">
              <a:latin typeface="Arial" panose="020B0604020202020204" pitchFamily="34" charset="0"/>
              <a:cs typeface="Arial" panose="020B0604020202020204" pitchFamily="34" charset="0"/>
            </a:endParaRPr>
          </a:p>
        </p:txBody>
      </p:sp>
      <p:sp>
        <p:nvSpPr>
          <p:cNvPr id="18" name="Rectangle 17"/>
          <p:cNvSpPr/>
          <p:nvPr/>
        </p:nvSpPr>
        <p:spPr>
          <a:xfrm>
            <a:off x="503569" y="1139391"/>
            <a:ext cx="3984305" cy="1492716"/>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In the Autism Aware module, we looked at how </a:t>
            </a:r>
            <a:r>
              <a:rPr lang="en-GB" sz="1500" dirty="0" smtClean="0">
                <a:latin typeface="Arial" panose="020B0604020202020204" pitchFamily="34" charset="0"/>
                <a:cs typeface="Arial" panose="020B0604020202020204" pitchFamily="34" charset="0"/>
              </a:rPr>
              <a:t>we choose </a:t>
            </a:r>
            <a:r>
              <a:rPr lang="en-GB" sz="1500" dirty="0">
                <a:latin typeface="Arial" panose="020B0604020202020204" pitchFamily="34" charset="0"/>
                <a:cs typeface="Arial" panose="020B0604020202020204" pitchFamily="34" charset="0"/>
              </a:rPr>
              <a:t>the appropriate way to greet </a:t>
            </a:r>
            <a:r>
              <a:rPr lang="en-GB" sz="1500" dirty="0" smtClean="0">
                <a:latin typeface="Arial" panose="020B0604020202020204" pitchFamily="34" charset="0"/>
                <a:cs typeface="Arial" panose="020B0604020202020204" pitchFamily="34" charset="0"/>
              </a:rPr>
              <a:t>someone</a:t>
            </a:r>
            <a:r>
              <a:rPr lang="en-GB" sz="1500" dirty="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by understanding the</a:t>
            </a:r>
            <a:r>
              <a:rPr lang="en-GB" sz="1600" dirty="0" smtClean="0">
                <a:latin typeface="Arial" panose="020B0604020202020204" pitchFamily="34" charset="0"/>
                <a:cs typeface="Arial" panose="020B0604020202020204" pitchFamily="34" charset="0"/>
              </a:rPr>
              <a:t> </a:t>
            </a:r>
            <a:r>
              <a:rPr lang="en-GB" sz="1600" b="1" dirty="0" smtClean="0">
                <a:solidFill>
                  <a:schemeClr val="accent1">
                    <a:lumMod val="75000"/>
                  </a:schemeClr>
                </a:solidFill>
                <a:latin typeface="Arial" panose="020B0604020202020204" pitchFamily="34" charset="0"/>
                <a:cs typeface="Arial" panose="020B0604020202020204" pitchFamily="34" charset="0"/>
              </a:rPr>
              <a:t>context</a:t>
            </a:r>
            <a:r>
              <a:rPr lang="en-GB" sz="1500" dirty="0" smtClean="0">
                <a:latin typeface="Arial" panose="020B0604020202020204" pitchFamily="34" charset="0"/>
                <a:cs typeface="Arial" panose="020B0604020202020204" pitchFamily="34" charset="0"/>
              </a:rPr>
              <a:t>. We saw that factors such as our relationship with the person, the setting and the presence of other people might affect our behaviour.  </a:t>
            </a:r>
            <a:endParaRPr lang="en-GB" sz="15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8275" y="1253066"/>
            <a:ext cx="1219200" cy="12192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322" y="1238477"/>
            <a:ext cx="1362182" cy="1219201"/>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352" y="1253066"/>
            <a:ext cx="1246248" cy="1219201"/>
          </a:xfrm>
          <a:prstGeom prst="rect">
            <a:avLst/>
          </a:prstGeom>
        </p:spPr>
      </p:pic>
      <p:sp>
        <p:nvSpPr>
          <p:cNvPr id="13" name="TextBox 12"/>
          <p:cNvSpPr txBox="1"/>
          <p:nvPr/>
        </p:nvSpPr>
        <p:spPr>
          <a:xfrm>
            <a:off x="525292" y="4870882"/>
            <a:ext cx="8064308" cy="892552"/>
          </a:xfrm>
          <a:prstGeom prst="rect">
            <a:avLst/>
          </a:prstGeom>
          <a:noFill/>
          <a:ln>
            <a:noFill/>
          </a:ln>
        </p:spPr>
        <p:txBody>
          <a:bodyPr wrap="square" rtlCol="0">
            <a:spAutoFit/>
          </a:bodyPr>
          <a:lstStyle/>
          <a:p>
            <a:r>
              <a:rPr lang="en-GB" sz="1600" dirty="0" smtClean="0">
                <a:latin typeface="Arial" panose="020B0604020202020204" pitchFamily="34" charset="0"/>
                <a:cs typeface="Arial" panose="020B0604020202020204" pitchFamily="34" charset="0"/>
              </a:rPr>
              <a:t>Because of this, many of our social rules are</a:t>
            </a:r>
            <a:r>
              <a:rPr lang="en-GB" sz="1600" dirty="0" smtClean="0">
                <a:solidFill>
                  <a:schemeClr val="accent2">
                    <a:lumMod val="50000"/>
                  </a:schemeClr>
                </a:solidFill>
                <a:latin typeface="Arial" panose="020B0604020202020204" pitchFamily="34" charset="0"/>
                <a:cs typeface="Arial" panose="020B0604020202020204" pitchFamily="34" charset="0"/>
              </a:rPr>
              <a:t> </a:t>
            </a:r>
            <a:r>
              <a:rPr lang="en-GB" sz="2000" b="1" dirty="0" smtClean="0">
                <a:solidFill>
                  <a:schemeClr val="accent1">
                    <a:lumMod val="75000"/>
                  </a:schemeClr>
                </a:solidFill>
                <a:latin typeface="Arial" panose="020B0604020202020204" pitchFamily="34" charset="0"/>
                <a:cs typeface="Arial" panose="020B0604020202020204" pitchFamily="34" charset="0"/>
              </a:rPr>
              <a:t>unspoken</a:t>
            </a:r>
            <a:r>
              <a:rPr lang="en-GB" sz="1600" dirty="0" smtClean="0">
                <a:latin typeface="Arial" panose="020B0604020202020204" pitchFamily="34" charset="0"/>
                <a:cs typeface="Arial" panose="020B0604020202020204" pitchFamily="34" charset="0"/>
              </a:rPr>
              <a:t>.  They aren’t spelled out, or written down anywhere, and it’s unlikely that anyone told you directly what they are. They are </a:t>
            </a:r>
            <a:r>
              <a:rPr lang="en-GB" sz="1600" b="1" dirty="0" smtClean="0">
                <a:solidFill>
                  <a:schemeClr val="accent1">
                    <a:lumMod val="75000"/>
                  </a:schemeClr>
                </a:solidFill>
                <a:latin typeface="Arial" panose="020B0604020202020204" pitchFamily="34" charset="0"/>
                <a:cs typeface="Arial" panose="020B0604020202020204" pitchFamily="34" charset="0"/>
              </a:rPr>
              <a:t>social norms</a:t>
            </a:r>
            <a:r>
              <a:rPr lang="en-GB" sz="1600" dirty="0" smtClean="0">
                <a:latin typeface="Arial" panose="020B0604020202020204" pitchFamily="34" charset="0"/>
                <a:cs typeface="Arial" panose="020B0604020202020204" pitchFamily="34" charset="0"/>
              </a:rPr>
              <a:t>, or </a:t>
            </a:r>
            <a:r>
              <a:rPr lang="en-GB" sz="1600" b="1" dirty="0" smtClean="0">
                <a:solidFill>
                  <a:schemeClr val="accent1">
                    <a:lumMod val="75000"/>
                  </a:schemeClr>
                </a:solidFill>
                <a:latin typeface="Arial" panose="020B0604020202020204" pitchFamily="34" charset="0"/>
                <a:cs typeface="Arial" panose="020B0604020202020204" pitchFamily="34" charset="0"/>
              </a:rPr>
              <a:t>social expectations</a:t>
            </a:r>
            <a:r>
              <a:rPr lang="en-GB" sz="1600" dirty="0" smtClean="0">
                <a:latin typeface="Arial" panose="020B0604020202020204" pitchFamily="34" charset="0"/>
                <a:cs typeface="Arial" panose="020B0604020202020204" pitchFamily="34" charset="0"/>
              </a:rPr>
              <a:t>, rather than specific rules.</a:t>
            </a:r>
            <a:endParaRPr lang="en-GB" sz="2000" b="1"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53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2260" y="1778812"/>
            <a:ext cx="8046519" cy="1708160"/>
          </a:xfrm>
          <a:prstGeom prst="rect">
            <a:avLst/>
          </a:prstGeom>
          <a:noFill/>
          <a:ln w="19050">
            <a:noFill/>
          </a:ln>
        </p:spPr>
        <p:txBody>
          <a:bodyPr wrap="square" rtlCol="0">
            <a:spAutoFit/>
          </a:bodyPr>
          <a:lstStyle/>
          <a:p>
            <a:r>
              <a:rPr lang="en-GB" sz="1500" dirty="0">
                <a:latin typeface="Arial" panose="020B0604020202020204" pitchFamily="34" charset="0"/>
                <a:cs typeface="Arial" panose="020B0604020202020204" pitchFamily="34" charset="0"/>
              </a:rPr>
              <a:t>N</a:t>
            </a:r>
            <a:r>
              <a:rPr lang="en-GB" sz="1500" dirty="0" smtClean="0">
                <a:latin typeface="Arial" panose="020B0604020202020204" pitchFamily="34" charset="0"/>
                <a:cs typeface="Arial" panose="020B0604020202020204" pitchFamily="34" charset="0"/>
              </a:rPr>
              <a:t>eurotypical people “pick up” social norms by:</a:t>
            </a:r>
          </a:p>
          <a:p>
            <a:pPr marL="536575" indent="-268288">
              <a:buFont typeface="Arial" panose="020B0604020202020204" pitchFamily="34" charset="0"/>
              <a:buChar char="•"/>
            </a:pPr>
            <a:r>
              <a:rPr lang="en-GB" sz="1500" dirty="0" smtClean="0">
                <a:latin typeface="Arial" panose="020B0604020202020204" pitchFamily="34" charset="0"/>
                <a:cs typeface="Arial" panose="020B0604020202020204" pitchFamily="34" charset="0"/>
              </a:rPr>
              <a:t>Learning basic rules, and adapting them to new situations.</a:t>
            </a:r>
          </a:p>
          <a:p>
            <a:pPr marL="536575" indent="-268288">
              <a:buFont typeface="Arial" panose="020B0604020202020204" pitchFamily="34" charset="0"/>
              <a:buChar char="•"/>
            </a:pPr>
            <a:r>
              <a:rPr lang="en-GB" sz="1500" dirty="0" smtClean="0">
                <a:latin typeface="Arial" panose="020B0604020202020204" pitchFamily="34" charset="0"/>
                <a:cs typeface="Arial" panose="020B0604020202020204" pitchFamily="34" charset="0"/>
              </a:rPr>
              <a:t>Looking at the big picture, and seeing the similarities between different situations</a:t>
            </a:r>
          </a:p>
          <a:p>
            <a:pPr marL="536575" indent="-268288">
              <a:buFont typeface="Arial" panose="020B0604020202020204" pitchFamily="34" charset="0"/>
              <a:buChar char="•"/>
            </a:pPr>
            <a:r>
              <a:rPr lang="en-GB" sz="1500" dirty="0" smtClean="0">
                <a:latin typeface="Arial" panose="020B0604020202020204" pitchFamily="34" charset="0"/>
                <a:cs typeface="Arial" panose="020B0604020202020204" pitchFamily="34" charset="0"/>
              </a:rPr>
              <a:t>Imitating others.</a:t>
            </a:r>
          </a:p>
          <a:p>
            <a:pPr marL="536575" indent="-268288">
              <a:buFont typeface="Arial" panose="020B0604020202020204" pitchFamily="34" charset="0"/>
              <a:buChar char="•"/>
            </a:pPr>
            <a:r>
              <a:rPr lang="en-GB" sz="1500" dirty="0" smtClean="0">
                <a:latin typeface="Arial" panose="020B0604020202020204" pitchFamily="34" charset="0"/>
                <a:cs typeface="Arial" panose="020B0604020202020204" pitchFamily="34" charset="0"/>
              </a:rPr>
              <a:t>Responding to subtle clues showing the approval or disapproval of people around us.</a:t>
            </a:r>
          </a:p>
          <a:p>
            <a:pPr marL="536575" indent="-268288">
              <a:buFont typeface="Arial" panose="020B0604020202020204" pitchFamily="34" charset="0"/>
              <a:buChar char="•"/>
            </a:pPr>
            <a:r>
              <a:rPr lang="en-GB" sz="1500" dirty="0" smtClean="0">
                <a:latin typeface="Arial" panose="020B0604020202020204" pitchFamily="34" charset="0"/>
                <a:cs typeface="Arial" panose="020B0604020202020204" pitchFamily="34" charset="0"/>
              </a:rPr>
              <a:t>Working out the possible consequences of different behaviours, and making decisions based on our thinking.</a:t>
            </a:r>
          </a:p>
        </p:txBody>
      </p:sp>
      <p:sp>
        <p:nvSpPr>
          <p:cNvPr id="13" name="Rectangle 12"/>
          <p:cNvSpPr/>
          <p:nvPr/>
        </p:nvSpPr>
        <p:spPr>
          <a:xfrm>
            <a:off x="522191" y="3486972"/>
            <a:ext cx="8086655" cy="2400657"/>
          </a:xfrm>
          <a:prstGeom prst="rect">
            <a:avLst/>
          </a:prstGeom>
          <a:ln w="38100">
            <a:solidFill>
              <a:schemeClr val="accent6">
                <a:lumMod val="50000"/>
              </a:schemeClr>
            </a:solidFill>
          </a:ln>
        </p:spPr>
        <p:txBody>
          <a:bodyPr wrap="square">
            <a:spAutoFit/>
          </a:bodyPr>
          <a:lstStyle/>
          <a:p>
            <a:r>
              <a:rPr lang="en-GB" sz="1500" dirty="0">
                <a:latin typeface="Arial" panose="020B0604020202020204" pitchFamily="34" charset="0"/>
                <a:cs typeface="Arial" panose="020B0604020202020204" pitchFamily="34" charset="0"/>
              </a:rPr>
              <a:t>We’ve seen how Autistic people are likely to:</a:t>
            </a:r>
          </a:p>
          <a:p>
            <a:pPr marL="900113" lvl="2" indent="-177800">
              <a:buFont typeface="Arial" panose="020B0604020202020204" pitchFamily="34" charset="0"/>
              <a:buChar char="•"/>
            </a:pPr>
            <a:r>
              <a:rPr lang="en-GB" sz="1500" dirty="0">
                <a:latin typeface="Arial" panose="020B0604020202020204" pitchFamily="34" charset="0"/>
                <a:cs typeface="Arial" panose="020B0604020202020204" pitchFamily="34" charset="0"/>
              </a:rPr>
              <a:t>Understand things literally</a:t>
            </a:r>
          </a:p>
          <a:p>
            <a:pPr marL="900113" lvl="2" indent="-177800">
              <a:buFont typeface="Arial" panose="020B0604020202020204" pitchFamily="34" charset="0"/>
              <a:buChar char="•"/>
            </a:pPr>
            <a:r>
              <a:rPr lang="en-GB" sz="1500" dirty="0">
                <a:latin typeface="Arial" panose="020B0604020202020204" pitchFamily="34" charset="0"/>
                <a:cs typeface="Arial" panose="020B0604020202020204" pitchFamily="34" charset="0"/>
              </a:rPr>
              <a:t>Make one-to-one connections between words or symbols and </a:t>
            </a:r>
            <a:r>
              <a:rPr lang="en-GB" sz="1500" dirty="0" smtClean="0">
                <a:latin typeface="Arial" panose="020B0604020202020204" pitchFamily="34" charset="0"/>
                <a:cs typeface="Arial" panose="020B0604020202020204" pitchFamily="34" charset="0"/>
              </a:rPr>
              <a:t>meaning</a:t>
            </a:r>
          </a:p>
          <a:p>
            <a:pPr marL="900113" lvl="2" indent="-177800">
              <a:buFont typeface="Arial" panose="020B0604020202020204" pitchFamily="34" charset="0"/>
              <a:buChar char="•"/>
            </a:pPr>
            <a:r>
              <a:rPr lang="en-GB" sz="1500" dirty="0" smtClean="0">
                <a:latin typeface="Arial" panose="020B0604020202020204" pitchFamily="34" charset="0"/>
                <a:cs typeface="Arial" panose="020B0604020202020204" pitchFamily="34" charset="0"/>
              </a:rPr>
              <a:t>See the details, not the big picture</a:t>
            </a:r>
            <a:endParaRPr lang="en-GB" sz="1500" dirty="0">
              <a:latin typeface="Arial" panose="020B0604020202020204" pitchFamily="34" charset="0"/>
              <a:cs typeface="Arial" panose="020B0604020202020204" pitchFamily="34" charset="0"/>
            </a:endParaRPr>
          </a:p>
          <a:p>
            <a:pPr marL="900113" lvl="2" indent="-177800">
              <a:buFont typeface="Arial" panose="020B0604020202020204" pitchFamily="34" charset="0"/>
              <a:buChar char="•"/>
            </a:pPr>
            <a:r>
              <a:rPr lang="en-GB" sz="1500" dirty="0">
                <a:latin typeface="Arial" panose="020B0604020202020204" pitchFamily="34" charset="0"/>
                <a:cs typeface="Arial" panose="020B0604020202020204" pitchFamily="34" charset="0"/>
              </a:rPr>
              <a:t>Process information one piece at a </a:t>
            </a:r>
            <a:r>
              <a:rPr lang="en-GB" sz="1500" dirty="0" smtClean="0">
                <a:latin typeface="Arial" panose="020B0604020202020204" pitchFamily="34" charset="0"/>
                <a:cs typeface="Arial" panose="020B0604020202020204" pitchFamily="34" charset="0"/>
              </a:rPr>
              <a:t>time</a:t>
            </a:r>
          </a:p>
          <a:p>
            <a:pPr marL="900113" lvl="2" indent="-177800">
              <a:buFont typeface="Arial" panose="020B0604020202020204" pitchFamily="34" charset="0"/>
              <a:buChar char="•"/>
            </a:pPr>
            <a:endParaRPr lang="en-GB" sz="1500" b="1" dirty="0" smtClean="0">
              <a:solidFill>
                <a:schemeClr val="accent2">
                  <a:lumMod val="50000"/>
                </a:schemeClr>
              </a:solidFill>
              <a:latin typeface="Arial" panose="020B0604020202020204" pitchFamily="34" charset="0"/>
              <a:cs typeface="Arial" panose="020B0604020202020204" pitchFamily="34" charset="0"/>
            </a:endParaRPr>
          </a:p>
          <a:p>
            <a:pPr marL="0" lvl="2"/>
            <a:r>
              <a:rPr lang="en-GB" sz="1500" b="1" dirty="0">
                <a:solidFill>
                  <a:schemeClr val="accent1">
                    <a:lumMod val="75000"/>
                  </a:schemeClr>
                </a:solidFill>
                <a:latin typeface="Arial" panose="020B0604020202020204" pitchFamily="34" charset="0"/>
                <a:cs typeface="Arial" panose="020B0604020202020204" pitchFamily="34" charset="0"/>
              </a:rPr>
              <a:t>This can mean that it is very difficult for Autistic people to identify and understand social norms. Many Autistic people are anxious about not knowing what is expected of them in their social interactions.  Aspects of social interactions that appear obvious to neurotypical people may not be to Autistic people. </a:t>
            </a:r>
          </a:p>
        </p:txBody>
      </p:sp>
      <p:sp>
        <p:nvSpPr>
          <p:cNvPr id="5" name="TextBox 4"/>
          <p:cNvSpPr txBox="1"/>
          <p:nvPr/>
        </p:nvSpPr>
        <p:spPr>
          <a:xfrm>
            <a:off x="542260" y="570638"/>
            <a:ext cx="4824536" cy="323165"/>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Here’s a small example:</a:t>
            </a:r>
          </a:p>
        </p:txBody>
      </p:sp>
      <p:sp>
        <p:nvSpPr>
          <p:cNvPr id="6" name="Rectangle 5"/>
          <p:cNvSpPr/>
          <p:nvPr/>
        </p:nvSpPr>
        <p:spPr>
          <a:xfrm>
            <a:off x="579519" y="800217"/>
            <a:ext cx="8086655" cy="584775"/>
          </a:xfrm>
          <a:prstGeom prst="rect">
            <a:avLst/>
          </a:prstGeom>
        </p:spPr>
        <p:txBody>
          <a:bodyPr wrap="square">
            <a:spAutoFit/>
          </a:bodyPr>
          <a:lstStyle/>
          <a:p>
            <a:pPr algn="ctr"/>
            <a:r>
              <a:rPr lang="en-GB" sz="1600" b="1" dirty="0" smtClean="0">
                <a:solidFill>
                  <a:schemeClr val="accent1">
                    <a:lumMod val="75000"/>
                  </a:schemeClr>
                </a:solidFill>
                <a:latin typeface="Arial" panose="020B0604020202020204" pitchFamily="34" charset="0"/>
                <a:cs typeface="Arial" panose="020B0604020202020204" pitchFamily="34" charset="0"/>
              </a:rPr>
              <a:t>You </a:t>
            </a:r>
            <a:r>
              <a:rPr lang="en-GB" sz="1600" b="1" dirty="0">
                <a:solidFill>
                  <a:schemeClr val="accent1">
                    <a:lumMod val="75000"/>
                  </a:schemeClr>
                </a:solidFill>
                <a:latin typeface="Arial" panose="020B0604020202020204" pitchFamily="34" charset="0"/>
                <a:cs typeface="Arial" panose="020B0604020202020204" pitchFamily="34" charset="0"/>
              </a:rPr>
              <a:t>get onto a bus.  </a:t>
            </a:r>
            <a:r>
              <a:rPr lang="en-GB" sz="1600" b="1" dirty="0" smtClean="0">
                <a:solidFill>
                  <a:schemeClr val="accent1">
                    <a:lumMod val="75000"/>
                  </a:schemeClr>
                </a:solidFill>
                <a:latin typeface="Arial" panose="020B0604020202020204" pitchFamily="34" charset="0"/>
                <a:cs typeface="Arial" panose="020B0604020202020204" pitchFamily="34" charset="0"/>
              </a:rPr>
              <a:t>There is just one </a:t>
            </a:r>
            <a:r>
              <a:rPr lang="en-GB" sz="1600" b="1" dirty="0">
                <a:solidFill>
                  <a:schemeClr val="accent1">
                    <a:lumMod val="75000"/>
                  </a:schemeClr>
                </a:solidFill>
                <a:latin typeface="Arial" panose="020B0604020202020204" pitchFamily="34" charset="0"/>
                <a:cs typeface="Arial" panose="020B0604020202020204" pitchFamily="34" charset="0"/>
              </a:rPr>
              <a:t>other </a:t>
            </a:r>
            <a:r>
              <a:rPr lang="en-GB" sz="1600" b="1" dirty="0" smtClean="0">
                <a:solidFill>
                  <a:schemeClr val="accent1">
                    <a:lumMod val="75000"/>
                  </a:schemeClr>
                </a:solidFill>
                <a:latin typeface="Arial" panose="020B0604020202020204" pitchFamily="34" charset="0"/>
                <a:cs typeface="Arial" panose="020B0604020202020204" pitchFamily="34" charset="0"/>
              </a:rPr>
              <a:t>person that you don’t know on the bus.  You go an sit in an empty seat, a few seats away from the other person.</a:t>
            </a:r>
            <a:endParaRPr lang="en-GB" sz="1600" dirty="0">
              <a:solidFill>
                <a:schemeClr val="accent1">
                  <a:lumMod val="75000"/>
                </a:schemeClr>
              </a:solidFill>
            </a:endParaRPr>
          </a:p>
        </p:txBody>
      </p:sp>
      <p:sp>
        <p:nvSpPr>
          <p:cNvPr id="7" name="TextBox 6"/>
          <p:cNvSpPr txBox="1"/>
          <p:nvPr/>
        </p:nvSpPr>
        <p:spPr>
          <a:xfrm>
            <a:off x="556780" y="1384992"/>
            <a:ext cx="8086655"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It’s unlikely that anyone has told you that this is where you sit.  It’s just “obvious”. It’s a social norm..</a:t>
            </a:r>
            <a:endParaRPr lang="en-GB" sz="1400" dirty="0">
              <a:latin typeface="Arial" panose="020B0604020202020204" pitchFamily="34" charset="0"/>
              <a:cs typeface="Arial" panose="020B0604020202020204" pitchFamily="34" charset="0"/>
            </a:endParaRPr>
          </a:p>
        </p:txBody>
      </p:sp>
      <p:sp>
        <p:nvSpPr>
          <p:cNvPr id="14" name="Rectangle 13"/>
          <p:cNvSpPr/>
          <p:nvPr/>
        </p:nvSpPr>
        <p:spPr>
          <a:xfrm>
            <a:off x="542260" y="570638"/>
            <a:ext cx="8086655" cy="112213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94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1720" y="1155214"/>
            <a:ext cx="6408712" cy="1169551"/>
          </a:xfrm>
          <a:prstGeom prst="rect">
            <a:avLst/>
          </a:prstGeom>
        </p:spPr>
        <p:txBody>
          <a:bodyPr wrap="square">
            <a:spAutoFit/>
          </a:bodyPr>
          <a:lstStyle/>
          <a:p>
            <a:r>
              <a:rPr lang="en-GB" sz="1400" dirty="0">
                <a:solidFill>
                  <a:schemeClr val="accent1">
                    <a:lumMod val="75000"/>
                  </a:schemeClr>
                </a:solidFill>
                <a:cs typeface="Arial" panose="020B0604020202020204" pitchFamily="34" charset="0"/>
              </a:rPr>
              <a:t>Adam has been to social skills classes, where they’ve been practicing to hold a dinner party.  He’s been taught that when someone arrives, you shake their hand, and offer to take their coat.  </a:t>
            </a:r>
          </a:p>
          <a:p>
            <a:r>
              <a:rPr lang="en-GB" sz="1400" dirty="0">
                <a:solidFill>
                  <a:schemeClr val="accent1">
                    <a:lumMod val="75000"/>
                  </a:schemeClr>
                </a:solidFill>
                <a:cs typeface="Arial" panose="020B0604020202020204" pitchFamily="34" charset="0"/>
              </a:rPr>
              <a:t>Adam was </a:t>
            </a:r>
            <a:r>
              <a:rPr lang="en-GB" sz="1400" dirty="0" smtClean="0">
                <a:solidFill>
                  <a:schemeClr val="accent1">
                    <a:lumMod val="75000"/>
                  </a:schemeClr>
                </a:solidFill>
                <a:cs typeface="Arial" panose="020B0604020202020204" pitchFamily="34" charset="0"/>
              </a:rPr>
              <a:t>confused </a:t>
            </a:r>
            <a:r>
              <a:rPr lang="en-GB" sz="1400" dirty="0">
                <a:solidFill>
                  <a:schemeClr val="accent1">
                    <a:lumMod val="75000"/>
                  </a:schemeClr>
                </a:solidFill>
                <a:cs typeface="Arial" panose="020B0604020202020204" pitchFamily="34" charset="0"/>
              </a:rPr>
              <a:t>and upset when his friend’s sister arrived.  They hugged  instead of shaking hands</a:t>
            </a:r>
            <a:r>
              <a:rPr lang="en-GB" sz="1400" dirty="0">
                <a:solidFill>
                  <a:schemeClr val="accent1">
                    <a:lumMod val="75000"/>
                  </a:schemeClr>
                </a:solidFill>
                <a:latin typeface="Arial" panose="020B0604020202020204" pitchFamily="34" charset="0"/>
                <a:cs typeface="Arial" panose="020B0604020202020204" pitchFamily="34" charset="0"/>
              </a:rPr>
              <a:t>. </a:t>
            </a:r>
            <a:endParaRPr lang="en-GB" sz="1400" b="1" dirty="0">
              <a:solidFill>
                <a:schemeClr val="accent1">
                  <a:lumMod val="75000"/>
                </a:schemeClr>
              </a:solidFill>
              <a:latin typeface="Calibri" panose="020F0502020204030204" pitchFamily="34" charset="0"/>
              <a:cs typeface="Arial" panose="020B0604020202020204" pitchFamily="34" charset="0"/>
            </a:endParaRPr>
          </a:p>
        </p:txBody>
      </p:sp>
      <p:sp>
        <p:nvSpPr>
          <p:cNvPr id="7" name="Rectangle 6"/>
          <p:cNvSpPr/>
          <p:nvPr/>
        </p:nvSpPr>
        <p:spPr>
          <a:xfrm>
            <a:off x="522915" y="1036299"/>
            <a:ext cx="8019207" cy="237626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87631" y="3536288"/>
            <a:ext cx="6155000" cy="1600438"/>
          </a:xfrm>
          <a:prstGeom prst="rect">
            <a:avLst/>
          </a:prstGeom>
          <a:noFill/>
        </p:spPr>
        <p:txBody>
          <a:bodyPr wrap="square" rtlCol="0">
            <a:spAutoFit/>
          </a:bodyPr>
          <a:lstStyle/>
          <a:p>
            <a:r>
              <a:rPr lang="en-GB" sz="1400" dirty="0" smtClean="0">
                <a:solidFill>
                  <a:schemeClr val="accent1">
                    <a:lumMod val="75000"/>
                  </a:schemeClr>
                </a:solidFill>
                <a:latin typeface="Arial" panose="020B0604020202020204" pitchFamily="34" charset="0"/>
                <a:cs typeface="Arial" panose="020B0604020202020204" pitchFamily="34" charset="0"/>
              </a:rPr>
              <a:t>Jenny is five.  Her class teacher has explained how important it is that they put their hands up and wait for her to call on them.  Jenny is desperate to go to the toilet.  She puts her hand up, but there are lots of other children wanting attention, and her teacher goes to them first.  After a while, Jenny can’t hold it any longer, and there is a puddle on the floor under her chair.</a:t>
            </a:r>
          </a:p>
          <a:p>
            <a:r>
              <a:rPr lang="en-GB" sz="1400" dirty="0" smtClean="0">
                <a:solidFill>
                  <a:schemeClr val="accent1">
                    <a:lumMod val="75000"/>
                  </a:schemeClr>
                </a:solidFill>
                <a:latin typeface="Arial" panose="020B0604020202020204" pitchFamily="34" charset="0"/>
                <a:cs typeface="Arial" panose="020B0604020202020204" pitchFamily="34" charset="0"/>
              </a:rPr>
              <a:t>Jenny’s teacher explains that she could call out, if she needs the toilet, because it’s urgent. </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47" y="1155214"/>
            <a:ext cx="778283" cy="1169551"/>
          </a:xfrm>
          <a:prstGeom prst="rect">
            <a:avLst/>
          </a:prstGeom>
        </p:spPr>
      </p:pic>
      <p:sp>
        <p:nvSpPr>
          <p:cNvPr id="10" name="Rectangle 9"/>
          <p:cNvSpPr/>
          <p:nvPr/>
        </p:nvSpPr>
        <p:spPr>
          <a:xfrm>
            <a:off x="660047" y="2368447"/>
            <a:ext cx="7710319" cy="954107"/>
          </a:xfrm>
          <a:prstGeom prst="rect">
            <a:avLst/>
          </a:prstGeom>
          <a:ln w="19050">
            <a:solidFill>
              <a:schemeClr val="accent1">
                <a:lumMod val="75000"/>
              </a:schemeClr>
            </a:solidFill>
          </a:ln>
        </p:spPr>
        <p:txBody>
          <a:bodyPr wrap="square">
            <a:spAutoFit/>
          </a:bodyPr>
          <a:lstStyle/>
          <a:p>
            <a:r>
              <a:rPr lang="en-GB" sz="1400" dirty="0">
                <a:latin typeface="Arial" panose="020B0604020202020204" pitchFamily="34" charset="0"/>
                <a:cs typeface="Arial" panose="020B0604020202020204" pitchFamily="34" charset="0"/>
              </a:rPr>
              <a:t>Adam’s friend and sister were </a:t>
            </a:r>
            <a:r>
              <a:rPr lang="en-GB" sz="1400" dirty="0" smtClean="0">
                <a:latin typeface="Arial" panose="020B0604020202020204" pitchFamily="34" charset="0"/>
                <a:cs typeface="Arial" panose="020B0604020202020204" pitchFamily="34" charset="0"/>
              </a:rPr>
              <a:t>following a social norm: when </a:t>
            </a:r>
            <a:r>
              <a:rPr lang="en-GB" sz="1400" dirty="0">
                <a:latin typeface="Arial" panose="020B0604020202020204" pitchFamily="34" charset="0"/>
                <a:cs typeface="Arial" panose="020B0604020202020204" pitchFamily="34" charset="0"/>
              </a:rPr>
              <a:t>you are close to someone, it’s ok to hug </a:t>
            </a:r>
            <a:r>
              <a:rPr lang="en-GB" sz="1400" dirty="0" smtClean="0">
                <a:latin typeface="Arial" panose="020B0604020202020204" pitchFamily="34" charset="0"/>
                <a:cs typeface="Arial" panose="020B0604020202020204" pitchFamily="34" charset="0"/>
              </a:rPr>
              <a:t>them in the context of a dinner party. </a:t>
            </a:r>
          </a:p>
          <a:p>
            <a:r>
              <a:rPr lang="en-GB" sz="1400" dirty="0" smtClean="0">
                <a:latin typeface="Arial" panose="020B0604020202020204" pitchFamily="34" charset="0"/>
                <a:cs typeface="Arial" panose="020B0604020202020204" pitchFamily="34" charset="0"/>
              </a:rPr>
              <a:t>To </a:t>
            </a:r>
            <a:r>
              <a:rPr lang="en-GB" sz="1400" dirty="0">
                <a:latin typeface="Arial" panose="020B0604020202020204" pitchFamily="34" charset="0"/>
                <a:cs typeface="Arial" panose="020B0604020202020204" pitchFamily="34" charset="0"/>
              </a:rPr>
              <a:t>Adam, </a:t>
            </a:r>
            <a:r>
              <a:rPr lang="en-GB" sz="1400" dirty="0" smtClean="0">
                <a:latin typeface="Arial" panose="020B0604020202020204" pitchFamily="34" charset="0"/>
                <a:cs typeface="Arial" panose="020B0604020202020204" pitchFamily="34" charset="0"/>
              </a:rPr>
              <a:t>their behaviour meant </a:t>
            </a:r>
            <a:r>
              <a:rPr lang="en-GB" sz="1400" dirty="0">
                <a:latin typeface="Arial" panose="020B0604020202020204" pitchFamily="34" charset="0"/>
                <a:cs typeface="Arial" panose="020B0604020202020204" pitchFamily="34" charset="0"/>
              </a:rPr>
              <a:t>that they were </a:t>
            </a:r>
            <a:r>
              <a:rPr lang="en-GB" sz="1400" dirty="0" smtClean="0">
                <a:latin typeface="Arial" panose="020B0604020202020204" pitchFamily="34" charset="0"/>
                <a:cs typeface="Arial" panose="020B0604020202020204" pitchFamily="34" charset="0"/>
              </a:rPr>
              <a:t>breaking a specific </a:t>
            </a:r>
            <a:r>
              <a:rPr lang="en-GB" sz="1400" dirty="0">
                <a:latin typeface="Arial" panose="020B0604020202020204" pitchFamily="34" charset="0"/>
                <a:cs typeface="Arial" panose="020B0604020202020204" pitchFamily="34" charset="0"/>
              </a:rPr>
              <a:t>social </a:t>
            </a:r>
            <a:r>
              <a:rPr lang="en-GB" sz="1400" dirty="0" smtClean="0">
                <a:latin typeface="Arial" panose="020B0604020202020204" pitchFamily="34" charset="0"/>
                <a:cs typeface="Arial" panose="020B0604020202020204" pitchFamily="34" charset="0"/>
              </a:rPr>
              <a:t>rule.  He was confused and upset, because he has been taught that it is wrong, or rude, to break the rules.</a:t>
            </a:r>
            <a:endParaRPr lang="en-GB" sz="1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35" y="3639620"/>
            <a:ext cx="1450076" cy="1497106"/>
          </a:xfrm>
          <a:prstGeom prst="rect">
            <a:avLst/>
          </a:prstGeom>
        </p:spPr>
      </p:pic>
      <p:sp>
        <p:nvSpPr>
          <p:cNvPr id="13" name="TextBox 12"/>
          <p:cNvSpPr txBox="1"/>
          <p:nvPr/>
        </p:nvSpPr>
        <p:spPr>
          <a:xfrm>
            <a:off x="673178" y="5192782"/>
            <a:ext cx="7797643" cy="523220"/>
          </a:xfrm>
          <a:prstGeom prst="rect">
            <a:avLst/>
          </a:prstGeom>
          <a:noFill/>
          <a:ln>
            <a:solidFill>
              <a:schemeClr val="accent1">
                <a:lumMod val="75000"/>
              </a:schemeClr>
            </a:solidFill>
          </a:ln>
        </p:spPr>
        <p:txBody>
          <a:bodyPr wrap="square" rtlCol="0">
            <a:spAutoFit/>
          </a:bodyPr>
          <a:lstStyle/>
          <a:p>
            <a:r>
              <a:rPr lang="en-GB" sz="1400" dirty="0" smtClean="0">
                <a:latin typeface="Arial" panose="020B0604020202020204" pitchFamily="34" charset="0"/>
                <a:cs typeface="Arial" panose="020B0604020202020204" pitchFamily="34" charset="0"/>
              </a:rPr>
              <a:t>To Jenny, rules are to be followed.  She doesn’t understand why needing the toilet is different to needing help with a sum.  To Jenny, both are “urgent”.</a:t>
            </a:r>
            <a:endParaRPr lang="en-GB" sz="1400" dirty="0">
              <a:latin typeface="Arial" panose="020B0604020202020204" pitchFamily="34" charset="0"/>
              <a:cs typeface="Arial" panose="020B0604020202020204" pitchFamily="34" charset="0"/>
            </a:endParaRPr>
          </a:p>
        </p:txBody>
      </p:sp>
      <p:sp>
        <p:nvSpPr>
          <p:cNvPr id="14" name="Rectangle 13"/>
          <p:cNvSpPr/>
          <p:nvPr/>
        </p:nvSpPr>
        <p:spPr>
          <a:xfrm>
            <a:off x="522915" y="3536288"/>
            <a:ext cx="8019207" cy="234098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60047" y="548680"/>
            <a:ext cx="7710319" cy="323165"/>
          </a:xfrm>
          <a:prstGeom prst="rect">
            <a:avLst/>
          </a:prstGeom>
          <a:noFill/>
        </p:spPr>
        <p:txBody>
          <a:bodyPr wrap="square" rtlCol="0">
            <a:spAutoFit/>
          </a:bodyPr>
          <a:lstStyle/>
          <a:p>
            <a:r>
              <a:rPr lang="en-GB" sz="1500" b="1" dirty="0" smtClean="0">
                <a:latin typeface="Arial" panose="020B0604020202020204" pitchFamily="34" charset="0"/>
                <a:cs typeface="Arial" panose="020B0604020202020204" pitchFamily="34" charset="0"/>
              </a:rPr>
              <a:t>Here are two stories of people who find understanding social norms difficult.</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8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3084" y="1559677"/>
            <a:ext cx="5322950" cy="170816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099481" y="1624910"/>
            <a:ext cx="3353571" cy="1569660"/>
          </a:xfrm>
          <a:prstGeom prst="rect">
            <a:avLst/>
          </a:prstGeom>
          <a:noFill/>
          <a:ln>
            <a:noFill/>
          </a:ln>
        </p:spPr>
        <p:txBody>
          <a:bodyPr wrap="square">
            <a:spAutoFit/>
          </a:bodyPr>
          <a:lstStyle/>
          <a:p>
            <a:r>
              <a:rPr lang="en-GB" sz="1600" b="1" dirty="0" smtClean="0">
                <a:solidFill>
                  <a:schemeClr val="accent6">
                    <a:lumMod val="50000"/>
                  </a:schemeClr>
                </a:solidFill>
                <a:latin typeface="Calibri" panose="020F0502020204030204" pitchFamily="34" charset="0"/>
              </a:rPr>
              <a:t>Patrick describes making eye </a:t>
            </a:r>
            <a:r>
              <a:rPr lang="en-GB" sz="1600" b="1" dirty="0">
                <a:solidFill>
                  <a:schemeClr val="accent6">
                    <a:lumMod val="50000"/>
                  </a:schemeClr>
                </a:solidFill>
                <a:latin typeface="Calibri" panose="020F0502020204030204" pitchFamily="34" charset="0"/>
              </a:rPr>
              <a:t>contact as </a:t>
            </a:r>
            <a:r>
              <a:rPr lang="en-GB" sz="1600" b="1" dirty="0" smtClean="0">
                <a:solidFill>
                  <a:schemeClr val="accent6">
                    <a:lumMod val="50000"/>
                  </a:schemeClr>
                </a:solidFill>
                <a:latin typeface="Calibri" panose="020F0502020204030204" pitchFamily="34" charset="0"/>
              </a:rPr>
              <a:t>feeling </a:t>
            </a:r>
            <a:r>
              <a:rPr lang="en-GB" sz="1600" b="1" dirty="0">
                <a:solidFill>
                  <a:schemeClr val="accent6">
                    <a:lumMod val="50000"/>
                  </a:schemeClr>
                </a:solidFill>
                <a:latin typeface="Calibri" panose="020F0502020204030204" pitchFamily="34" charset="0"/>
              </a:rPr>
              <a:t>as intimate as kissing on the cheek. People often think </a:t>
            </a:r>
            <a:r>
              <a:rPr lang="en-GB" sz="1600" b="1" dirty="0" smtClean="0">
                <a:solidFill>
                  <a:schemeClr val="accent6">
                    <a:lumMod val="50000"/>
                  </a:schemeClr>
                </a:solidFill>
                <a:latin typeface="Calibri" panose="020F0502020204030204" pitchFamily="34" charset="0"/>
              </a:rPr>
              <a:t>he </a:t>
            </a:r>
            <a:r>
              <a:rPr lang="en-GB" sz="1600" b="1" dirty="0">
                <a:solidFill>
                  <a:schemeClr val="accent6">
                    <a:lumMod val="50000"/>
                  </a:schemeClr>
                </a:solidFill>
                <a:latin typeface="Calibri" panose="020F0502020204030204" pitchFamily="34" charset="0"/>
              </a:rPr>
              <a:t>is being evasive, </a:t>
            </a:r>
            <a:r>
              <a:rPr lang="en-GB" sz="1600" b="1" dirty="0" smtClean="0">
                <a:solidFill>
                  <a:schemeClr val="accent6">
                    <a:lumMod val="50000"/>
                  </a:schemeClr>
                </a:solidFill>
                <a:latin typeface="Calibri" panose="020F0502020204030204" pitchFamily="34" charset="0"/>
              </a:rPr>
              <a:t> dishonest or </a:t>
            </a:r>
            <a:r>
              <a:rPr lang="en-GB" sz="1600" b="1" dirty="0">
                <a:solidFill>
                  <a:schemeClr val="accent6">
                    <a:lumMod val="50000"/>
                  </a:schemeClr>
                </a:solidFill>
                <a:latin typeface="Calibri" panose="020F0502020204030204" pitchFamily="34" charset="0"/>
              </a:rPr>
              <a:t>uninterested because </a:t>
            </a:r>
            <a:r>
              <a:rPr lang="en-GB" sz="1600" b="1" dirty="0" smtClean="0">
                <a:solidFill>
                  <a:schemeClr val="accent6">
                    <a:lumMod val="50000"/>
                  </a:schemeClr>
                </a:solidFill>
                <a:latin typeface="Calibri" panose="020F0502020204030204" pitchFamily="34" charset="0"/>
              </a:rPr>
              <a:t>he generally avoids looking them in the eye.</a:t>
            </a:r>
            <a:endParaRPr lang="en-GB" sz="1600" b="1" dirty="0">
              <a:solidFill>
                <a:schemeClr val="accent6">
                  <a:lumMod val="50000"/>
                </a:schemeClr>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882" y="1826071"/>
            <a:ext cx="1707371" cy="1064101"/>
          </a:xfrm>
          <a:prstGeom prst="rect">
            <a:avLst/>
          </a:prstGeom>
        </p:spPr>
      </p:pic>
      <p:sp>
        <p:nvSpPr>
          <p:cNvPr id="7" name="TextBox 6"/>
          <p:cNvSpPr txBox="1"/>
          <p:nvPr/>
        </p:nvSpPr>
        <p:spPr>
          <a:xfrm>
            <a:off x="537411" y="444385"/>
            <a:ext cx="7908332" cy="1154162"/>
          </a:xfrm>
          <a:prstGeom prst="rect">
            <a:avLst/>
          </a:prstGeom>
          <a:noFill/>
        </p:spPr>
        <p:txBody>
          <a:bodyPr wrap="square" rtlCol="0">
            <a:spAutoFit/>
          </a:bodyPr>
          <a:lstStyle/>
          <a:p>
            <a:r>
              <a:rPr lang="en-GB" sz="2400" b="1" dirty="0">
                <a:solidFill>
                  <a:schemeClr val="accent1">
                    <a:lumMod val="75000"/>
                  </a:schemeClr>
                </a:solidFill>
                <a:latin typeface="Arial" panose="020B0604020202020204" pitchFamily="34" charset="0"/>
                <a:cs typeface="Arial" panose="020B0604020202020204" pitchFamily="34" charset="0"/>
              </a:rPr>
              <a:t>Eye </a:t>
            </a:r>
            <a:r>
              <a:rPr lang="en-GB" sz="2400" b="1" dirty="0" smtClean="0">
                <a:solidFill>
                  <a:schemeClr val="accent1">
                    <a:lumMod val="75000"/>
                  </a:schemeClr>
                </a:solidFill>
                <a:latin typeface="Arial" panose="020B0604020202020204" pitchFamily="34" charset="0"/>
                <a:cs typeface="Arial" panose="020B0604020202020204" pitchFamily="34" charset="0"/>
              </a:rPr>
              <a:t>contact  </a:t>
            </a:r>
            <a:r>
              <a:rPr lang="en-GB" sz="1500" dirty="0">
                <a:latin typeface="Arial" panose="020B0604020202020204" pitchFamily="34" charset="0"/>
                <a:cs typeface="Arial" panose="020B0604020202020204" pitchFamily="34" charset="0"/>
              </a:rPr>
              <a:t>Autistic people often have different patterns of eye contact to neurotypical people.  Some people may avoid eye contact completely.  Others may make very intense, prolonged eye contact, or look away at times when a neurotypical person would hold eye contact</a:t>
            </a:r>
            <a:r>
              <a:rPr lang="en-GB" sz="1500" dirty="0" smtClean="0">
                <a:latin typeface="Arial" panose="020B0604020202020204" pitchFamily="34" charset="0"/>
                <a:cs typeface="Arial" panose="020B0604020202020204" pitchFamily="34" charset="0"/>
              </a:rPr>
              <a:t>.</a:t>
            </a:r>
          </a:p>
        </p:txBody>
      </p:sp>
      <p:sp>
        <p:nvSpPr>
          <p:cNvPr id="8" name="TextBox 7"/>
          <p:cNvSpPr txBox="1"/>
          <p:nvPr/>
        </p:nvSpPr>
        <p:spPr>
          <a:xfrm>
            <a:off x="520184" y="1559677"/>
            <a:ext cx="2755672" cy="1708160"/>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There are no clear rules about </a:t>
            </a:r>
            <a:r>
              <a:rPr lang="en-GB" sz="1500" dirty="0" smtClean="0">
                <a:latin typeface="Arial" panose="020B0604020202020204" pitchFamily="34" charset="0"/>
                <a:cs typeface="Arial" panose="020B0604020202020204" pitchFamily="34" charset="0"/>
              </a:rPr>
              <a:t>how long to look someone in the eye.  It changes with the </a:t>
            </a:r>
            <a:r>
              <a:rPr lang="en-GB" sz="1500" b="1" dirty="0" smtClean="0">
                <a:solidFill>
                  <a:schemeClr val="accent1">
                    <a:lumMod val="75000"/>
                  </a:schemeClr>
                </a:solidFill>
                <a:latin typeface="Arial" panose="020B0604020202020204" pitchFamily="34" charset="0"/>
                <a:cs typeface="Arial" panose="020B0604020202020204" pitchFamily="34" charset="0"/>
              </a:rPr>
              <a:t>context.</a:t>
            </a:r>
            <a:r>
              <a:rPr lang="en-GB" sz="1500" dirty="0" smtClean="0">
                <a:solidFill>
                  <a:schemeClr val="accent1">
                    <a:lumMod val="75000"/>
                  </a:schemeClr>
                </a:solidFill>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Autistic people may find it hard to know the </a:t>
            </a:r>
            <a:r>
              <a:rPr lang="en-GB" sz="1500" dirty="0">
                <a:latin typeface="Arial" panose="020B0604020202020204" pitchFamily="34" charset="0"/>
                <a:cs typeface="Arial" panose="020B0604020202020204" pitchFamily="34" charset="0"/>
              </a:rPr>
              <a:t>difference between “giving eye contact” and “staring</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
        <p:nvSpPr>
          <p:cNvPr id="14" name="Rectangle 13"/>
          <p:cNvSpPr/>
          <p:nvPr/>
        </p:nvSpPr>
        <p:spPr>
          <a:xfrm>
            <a:off x="3635896" y="3902307"/>
            <a:ext cx="4980137" cy="190295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83051" y="3464773"/>
            <a:ext cx="8103912" cy="461665"/>
          </a:xfrm>
          <a:prstGeom prst="rect">
            <a:avLst/>
          </a:prstGeom>
          <a:noFill/>
        </p:spPr>
        <p:txBody>
          <a:bodyPr wrap="square" rtlCol="0">
            <a:spAutoFit/>
          </a:bodyPr>
          <a:lstStyle/>
          <a:p>
            <a:r>
              <a:rPr lang="en-GB" sz="2400" b="1" dirty="0" smtClean="0">
                <a:solidFill>
                  <a:schemeClr val="accent1">
                    <a:lumMod val="75000"/>
                  </a:schemeClr>
                </a:solidFill>
                <a:latin typeface="Arial" panose="020B0604020202020204" pitchFamily="34" charset="0"/>
                <a:cs typeface="Arial" panose="020B0604020202020204" pitchFamily="34" charset="0"/>
              </a:rPr>
              <a:t>Personal space </a:t>
            </a:r>
            <a:r>
              <a:rPr lang="en-GB" sz="1500" dirty="0">
                <a:latin typeface="Arial" panose="020B0604020202020204" pitchFamily="34" charset="0"/>
                <a:cs typeface="Arial" panose="020B0604020202020204" pitchFamily="34" charset="0"/>
              </a:rPr>
              <a:t>This is another aspect of social interaction that has no clear rules.  </a:t>
            </a:r>
            <a:endParaRPr lang="en-GB" sz="1500" b="1" dirty="0">
              <a:solidFill>
                <a:schemeClr val="accent2">
                  <a:lumMod val="50000"/>
                </a:schemeClr>
              </a:solidFill>
              <a:latin typeface="Arial" panose="020B0604020202020204" pitchFamily="34" charset="0"/>
              <a:cs typeface="Arial" panose="020B0604020202020204" pitchFamily="34" charset="0"/>
            </a:endParaRPr>
          </a:p>
        </p:txBody>
      </p:sp>
      <p:sp>
        <p:nvSpPr>
          <p:cNvPr id="18" name="Rectangle 17"/>
          <p:cNvSpPr/>
          <p:nvPr/>
        </p:nvSpPr>
        <p:spPr>
          <a:xfrm>
            <a:off x="4924716" y="3999705"/>
            <a:ext cx="3703099" cy="1708160"/>
          </a:xfrm>
          <a:prstGeom prst="rect">
            <a:avLst/>
          </a:prstGeom>
        </p:spPr>
        <p:txBody>
          <a:bodyPr wrap="square">
            <a:spAutoFit/>
          </a:bodyPr>
          <a:lstStyle/>
          <a:p>
            <a:r>
              <a:rPr lang="en-GB" sz="1500" b="1" dirty="0">
                <a:solidFill>
                  <a:schemeClr val="accent6">
                    <a:lumMod val="50000"/>
                  </a:schemeClr>
                </a:solidFill>
                <a:latin typeface="Calibri" panose="020F0502020204030204" pitchFamily="34" charset="0"/>
                <a:cs typeface="Arial" panose="020B0604020202020204" pitchFamily="34" charset="0"/>
              </a:rPr>
              <a:t>Mark’s colleagues have spoken to their manager about him.  They feel uncomfortable around him, as he tends to stand really close to </a:t>
            </a:r>
            <a:r>
              <a:rPr lang="en-GB" sz="1500" b="1" dirty="0" smtClean="0">
                <a:solidFill>
                  <a:schemeClr val="accent6">
                    <a:lumMod val="50000"/>
                  </a:schemeClr>
                </a:solidFill>
                <a:latin typeface="Calibri" panose="020F0502020204030204" pitchFamily="34" charset="0"/>
                <a:cs typeface="Arial" panose="020B0604020202020204" pitchFamily="34" charset="0"/>
              </a:rPr>
              <a:t>them.  He’ll try to talk to them when they are on the phone, or follow them into the bathroom to continue a discussion. </a:t>
            </a:r>
            <a:endParaRPr lang="en-GB" sz="1500" b="1" dirty="0">
              <a:solidFill>
                <a:schemeClr val="accent6">
                  <a:lumMod val="50000"/>
                </a:schemeClr>
              </a:solidFill>
              <a:latin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6869" y="4241882"/>
            <a:ext cx="1074721" cy="1074721"/>
          </a:xfrm>
          <a:prstGeom prst="rect">
            <a:avLst/>
          </a:prstGeom>
        </p:spPr>
      </p:pic>
      <p:sp>
        <p:nvSpPr>
          <p:cNvPr id="2" name="Rectangle 1"/>
          <p:cNvSpPr/>
          <p:nvPr/>
        </p:nvSpPr>
        <p:spPr>
          <a:xfrm>
            <a:off x="477036" y="3902307"/>
            <a:ext cx="3125734" cy="1926892"/>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It’s not appropriate to stand too close to someone else, but how far away to be depends on the </a:t>
            </a:r>
            <a:r>
              <a:rPr lang="en-GB" sz="1500" b="1" dirty="0">
                <a:solidFill>
                  <a:schemeClr val="accent2">
                    <a:lumMod val="50000"/>
                  </a:schemeClr>
                </a:solidFill>
                <a:latin typeface="Arial" panose="020B0604020202020204" pitchFamily="34" charset="0"/>
                <a:cs typeface="Arial" panose="020B0604020202020204" pitchFamily="34" charset="0"/>
              </a:rPr>
              <a:t>context.  </a:t>
            </a:r>
            <a:r>
              <a:rPr lang="en-GB" sz="1500" dirty="0">
                <a:latin typeface="Arial" panose="020B0604020202020204" pitchFamily="34" charset="0"/>
                <a:cs typeface="Arial" panose="020B0604020202020204" pitchFamily="34" charset="0"/>
              </a:rPr>
              <a:t>You probably get closer to someone you know, than to a stranger.  And you’ll get closer to someone on a crowded train than at a work meeting.</a:t>
            </a:r>
            <a:endParaRPr lang="en-GB" sz="1500"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0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14" grpId="0" animBg="1"/>
      <p:bldP spid="17" grpId="0"/>
      <p:bldP spid="18"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901" y="570638"/>
            <a:ext cx="7892268" cy="1154162"/>
          </a:xfrm>
          <a:prstGeom prst="rect">
            <a:avLst/>
          </a:prstGeom>
          <a:noFill/>
        </p:spPr>
        <p:txBody>
          <a:bodyPr wrap="square" rtlCol="0">
            <a:spAutoFit/>
          </a:bodyPr>
          <a:lstStyle/>
          <a:p>
            <a:r>
              <a:rPr lang="en-GB" sz="2400" b="1" dirty="0" smtClean="0">
                <a:solidFill>
                  <a:schemeClr val="accent1">
                    <a:lumMod val="75000"/>
                  </a:schemeClr>
                </a:solidFill>
                <a:latin typeface="Arial" panose="020B0604020202020204" pitchFamily="34" charset="0"/>
                <a:cs typeface="Arial" panose="020B0604020202020204" pitchFamily="34" charset="0"/>
              </a:rPr>
              <a:t>Having Conversations  </a:t>
            </a:r>
            <a:r>
              <a:rPr lang="en-GB" sz="1500" dirty="0" smtClean="0">
                <a:latin typeface="Arial" panose="020B0604020202020204" pitchFamily="34" charset="0"/>
                <a:cs typeface="Arial" panose="020B0604020202020204" pitchFamily="34" charset="0"/>
              </a:rPr>
              <a:t>Conversations with others depend on an ability to follow a lot of social rules and norms (taking turns, being polite, showing interest, choosing appropriate subject matter) and to pick up and respond to the cues of the other person (are they interested or embarrassed; do they want to speak?)  </a:t>
            </a:r>
            <a:endParaRPr lang="en-GB" sz="1500" dirty="0">
              <a:solidFill>
                <a:schemeClr val="accent2">
                  <a:lumMod val="50000"/>
                </a:schemeClr>
              </a:solidFill>
              <a:latin typeface="Arial" panose="020B0604020202020204" pitchFamily="34" charset="0"/>
              <a:cs typeface="Arial" panose="020B0604020202020204" pitchFamily="34" charset="0"/>
            </a:endParaRPr>
          </a:p>
        </p:txBody>
      </p:sp>
      <p:sp>
        <p:nvSpPr>
          <p:cNvPr id="13" name="Rectangle 12"/>
          <p:cNvSpPr/>
          <p:nvPr/>
        </p:nvSpPr>
        <p:spPr>
          <a:xfrm>
            <a:off x="601901" y="1744599"/>
            <a:ext cx="3190953" cy="1754326"/>
          </a:xfrm>
          <a:prstGeom prst="rect">
            <a:avLst/>
          </a:prstGeom>
        </p:spPr>
        <p:txBody>
          <a:bodyPr wrap="square">
            <a:spAutoFit/>
          </a:bodyPr>
          <a:lstStyle/>
          <a:p>
            <a:r>
              <a:rPr lang="en-GB" b="1" dirty="0" smtClean="0">
                <a:solidFill>
                  <a:schemeClr val="accent1">
                    <a:lumMod val="75000"/>
                  </a:schemeClr>
                </a:solidFill>
                <a:latin typeface="Arial" panose="020B0604020202020204" pitchFamily="34" charset="0"/>
                <a:cs typeface="Arial" panose="020B0604020202020204" pitchFamily="34" charset="0"/>
              </a:rPr>
              <a:t>Small talk  </a:t>
            </a:r>
            <a:r>
              <a:rPr lang="en-GB" sz="1500" dirty="0" smtClean="0">
                <a:latin typeface="Arial" panose="020B0604020202020204" pitchFamily="34" charset="0"/>
                <a:cs typeface="Arial" panose="020B0604020202020204" pitchFamily="34" charset="0"/>
              </a:rPr>
              <a:t>For </a:t>
            </a:r>
            <a:r>
              <a:rPr lang="en-GB" sz="1500" dirty="0">
                <a:latin typeface="Arial" panose="020B0604020202020204" pitchFamily="34" charset="0"/>
                <a:cs typeface="Arial" panose="020B0604020202020204" pitchFamily="34" charset="0"/>
              </a:rPr>
              <a:t>some Autistic people, interactions that don’t have a clear purpose don’t make much sense.  Autistic people often don’t participate in “small talk”, </a:t>
            </a:r>
            <a:r>
              <a:rPr lang="en-GB" sz="1500" dirty="0" smtClean="0">
                <a:latin typeface="Arial" panose="020B0604020202020204" pitchFamily="34" charset="0"/>
                <a:cs typeface="Arial" panose="020B0604020202020204" pitchFamily="34" charset="0"/>
              </a:rPr>
              <a:t>and feel most comfortable talking about things that interest them.</a:t>
            </a:r>
          </a:p>
        </p:txBody>
      </p:sp>
      <p:sp>
        <p:nvSpPr>
          <p:cNvPr id="14" name="Rectangle 13"/>
          <p:cNvSpPr/>
          <p:nvPr/>
        </p:nvSpPr>
        <p:spPr>
          <a:xfrm>
            <a:off x="3792854" y="1843301"/>
            <a:ext cx="4752528" cy="164621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072" y="2275591"/>
            <a:ext cx="1081926" cy="810400"/>
          </a:xfrm>
          <a:prstGeom prst="rect">
            <a:avLst/>
          </a:prstGeom>
        </p:spPr>
      </p:pic>
      <p:sp>
        <p:nvSpPr>
          <p:cNvPr id="16" name="Rectangle 15"/>
          <p:cNvSpPr/>
          <p:nvPr/>
        </p:nvSpPr>
        <p:spPr>
          <a:xfrm>
            <a:off x="5127776" y="1974240"/>
            <a:ext cx="3346105" cy="1477328"/>
          </a:xfrm>
          <a:prstGeom prst="rect">
            <a:avLst/>
          </a:prstGeom>
        </p:spPr>
        <p:txBody>
          <a:bodyPr wrap="square">
            <a:spAutoFit/>
          </a:bodyPr>
          <a:lstStyle/>
          <a:p>
            <a:r>
              <a:rPr lang="en-GB" sz="1500" b="1" dirty="0">
                <a:solidFill>
                  <a:schemeClr val="accent6">
                    <a:lumMod val="50000"/>
                  </a:schemeClr>
                </a:solidFill>
                <a:latin typeface="Calibri" panose="020F0502020204030204" pitchFamily="34" charset="0"/>
              </a:rPr>
              <a:t>Sarah </a:t>
            </a:r>
            <a:r>
              <a:rPr lang="en-GB" sz="1500" b="1" dirty="0" smtClean="0">
                <a:solidFill>
                  <a:schemeClr val="accent6">
                    <a:lumMod val="50000"/>
                  </a:schemeClr>
                </a:solidFill>
                <a:latin typeface="Calibri" panose="020F0502020204030204" pitchFamily="34" charset="0"/>
              </a:rPr>
              <a:t>is </a:t>
            </a:r>
            <a:r>
              <a:rPr lang="en-GB" sz="1500" b="1" dirty="0">
                <a:solidFill>
                  <a:schemeClr val="accent6">
                    <a:lumMod val="50000"/>
                  </a:schemeClr>
                </a:solidFill>
                <a:latin typeface="Calibri" panose="020F0502020204030204" pitchFamily="34" charset="0"/>
              </a:rPr>
              <a:t>very talkative but </a:t>
            </a:r>
            <a:r>
              <a:rPr lang="en-GB" sz="1500" b="1" dirty="0" smtClean="0">
                <a:solidFill>
                  <a:schemeClr val="accent6">
                    <a:lumMod val="50000"/>
                  </a:schemeClr>
                </a:solidFill>
                <a:latin typeface="Calibri" panose="020F0502020204030204" pitchFamily="34" charset="0"/>
              </a:rPr>
              <a:t>is only really interested in talking about horses. She responds to people when they speak to her, but quickly starts talking about horses, no matter what the other person is saying.</a:t>
            </a:r>
            <a:endParaRPr lang="en-GB" sz="1500" b="1" dirty="0">
              <a:solidFill>
                <a:schemeClr val="accent6">
                  <a:lumMod val="50000"/>
                </a:schemeClr>
              </a:solidFill>
              <a:latin typeface="Calibri" panose="020F0502020204030204" pitchFamily="34" charset="0"/>
            </a:endParaRPr>
          </a:p>
        </p:txBody>
      </p:sp>
      <p:sp>
        <p:nvSpPr>
          <p:cNvPr id="17" name="Rectangle 16"/>
          <p:cNvSpPr/>
          <p:nvPr/>
        </p:nvSpPr>
        <p:spPr>
          <a:xfrm>
            <a:off x="589176" y="3789041"/>
            <a:ext cx="3602051" cy="1985159"/>
          </a:xfrm>
          <a:prstGeom prst="rect">
            <a:avLst/>
          </a:prstGeom>
        </p:spPr>
        <p:txBody>
          <a:bodyPr wrap="square">
            <a:spAutoFit/>
          </a:bodyPr>
          <a:lstStyle/>
          <a:p>
            <a:r>
              <a:rPr lang="en-GB" b="1" dirty="0" smtClean="0">
                <a:solidFill>
                  <a:schemeClr val="accent1">
                    <a:lumMod val="75000"/>
                  </a:schemeClr>
                </a:solidFill>
                <a:latin typeface="Arial" panose="020B0604020202020204" pitchFamily="34" charset="0"/>
                <a:cs typeface="Arial" panose="020B0604020202020204" pitchFamily="34" charset="0"/>
              </a:rPr>
              <a:t>Conversational Flow  </a:t>
            </a:r>
            <a:r>
              <a:rPr lang="en-GB" sz="1500" dirty="0" smtClean="0">
                <a:latin typeface="Arial" panose="020B0604020202020204" pitchFamily="34" charset="0"/>
                <a:cs typeface="Arial" panose="020B0604020202020204" pitchFamily="34" charset="0"/>
              </a:rPr>
              <a:t>Some Autistic people </a:t>
            </a:r>
            <a:r>
              <a:rPr lang="en-GB" sz="1500" dirty="0">
                <a:latin typeface="Arial" panose="020B0604020202020204" pitchFamily="34" charset="0"/>
                <a:cs typeface="Arial" panose="020B0604020202020204" pitchFamily="34" charset="0"/>
              </a:rPr>
              <a:t>might not pick up on the cues that say when it is their turn to speak or listen, so conversations don’t flow in the expected way</a:t>
            </a:r>
            <a:r>
              <a:rPr lang="en-GB" sz="1500" dirty="0" smtClean="0">
                <a:latin typeface="Arial" panose="020B0604020202020204" pitchFamily="34" charset="0"/>
                <a:cs typeface="Arial" panose="020B0604020202020204" pitchFamily="34" charset="0"/>
              </a:rPr>
              <a:t>. people may rely on physical cues to show them when to speak, which can make using the phone particularly hard.</a:t>
            </a:r>
          </a:p>
        </p:txBody>
      </p:sp>
      <p:sp>
        <p:nvSpPr>
          <p:cNvPr id="18" name="Rectangle 17"/>
          <p:cNvSpPr/>
          <p:nvPr/>
        </p:nvSpPr>
        <p:spPr>
          <a:xfrm>
            <a:off x="4860032" y="3789041"/>
            <a:ext cx="3613848" cy="201622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97642" y="3869097"/>
            <a:ext cx="1297949" cy="822554"/>
          </a:xfrm>
          <a:prstGeom prst="rect">
            <a:avLst/>
          </a:prstGeom>
        </p:spPr>
      </p:pic>
      <p:sp>
        <p:nvSpPr>
          <p:cNvPr id="20" name="Rectangle 19"/>
          <p:cNvSpPr/>
          <p:nvPr/>
        </p:nvSpPr>
        <p:spPr>
          <a:xfrm>
            <a:off x="5020084" y="4766462"/>
            <a:ext cx="3453796" cy="1015663"/>
          </a:xfrm>
          <a:prstGeom prst="rect">
            <a:avLst/>
          </a:prstGeom>
        </p:spPr>
        <p:txBody>
          <a:bodyPr wrap="square">
            <a:spAutoFit/>
          </a:bodyPr>
          <a:lstStyle/>
          <a:p>
            <a:r>
              <a:rPr lang="en-GB" sz="1500" b="1" dirty="0">
                <a:solidFill>
                  <a:schemeClr val="accent6">
                    <a:lumMod val="50000"/>
                  </a:schemeClr>
                </a:solidFill>
                <a:latin typeface="Calibri" panose="020F0502020204030204" pitchFamily="34" charset="0"/>
                <a:cs typeface="Arial" panose="020B0604020202020204" pitchFamily="34" charset="0"/>
              </a:rPr>
              <a:t>Lucy has been unwell for a long time.  She hasn’t been to see the </a:t>
            </a:r>
            <a:r>
              <a:rPr lang="en-GB" sz="1500" b="1" dirty="0" smtClean="0">
                <a:solidFill>
                  <a:schemeClr val="accent6">
                    <a:lumMod val="50000"/>
                  </a:schemeClr>
                </a:solidFill>
                <a:latin typeface="Calibri" panose="020F0502020204030204" pitchFamily="34" charset="0"/>
                <a:cs typeface="Arial" panose="020B0604020202020204" pitchFamily="34" charset="0"/>
              </a:rPr>
              <a:t>doctor.  All </a:t>
            </a:r>
            <a:r>
              <a:rPr lang="en-GB" sz="1500" b="1" dirty="0">
                <a:solidFill>
                  <a:schemeClr val="accent6">
                    <a:lumMod val="50000"/>
                  </a:schemeClr>
                </a:solidFill>
                <a:latin typeface="Calibri" panose="020F0502020204030204" pitchFamily="34" charset="0"/>
                <a:cs typeface="Arial" panose="020B0604020202020204" pitchFamily="34" charset="0"/>
              </a:rPr>
              <a:t>appointments need to be made by phone call, and Lucy can’t use the phone.</a:t>
            </a:r>
          </a:p>
        </p:txBody>
      </p:sp>
    </p:spTree>
    <p:extLst>
      <p:ext uri="{BB962C8B-B14F-4D97-AF65-F5344CB8AC3E}">
        <p14:creationId xmlns:p14="http://schemas.microsoft.com/office/powerpoint/2010/main" val="18526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P spid="17" grpId="0"/>
      <p:bldP spid="18"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980" y="1455948"/>
            <a:ext cx="8045269" cy="216131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07" y="1741262"/>
            <a:ext cx="2120916" cy="1590687"/>
          </a:xfrm>
          <a:prstGeom prst="rect">
            <a:avLst/>
          </a:prstGeom>
        </p:spPr>
      </p:pic>
      <p:sp>
        <p:nvSpPr>
          <p:cNvPr id="5" name="Rectangle 4"/>
          <p:cNvSpPr/>
          <p:nvPr/>
        </p:nvSpPr>
        <p:spPr>
          <a:xfrm>
            <a:off x="2935643" y="1466080"/>
            <a:ext cx="5640866" cy="2169825"/>
          </a:xfrm>
          <a:prstGeom prst="rect">
            <a:avLst/>
          </a:prstGeom>
        </p:spPr>
        <p:txBody>
          <a:bodyPr wrap="square">
            <a:spAutoFit/>
          </a:bodyPr>
          <a:lstStyle/>
          <a:p>
            <a:r>
              <a:rPr lang="en-GB" sz="1500" b="1" dirty="0" smtClean="0">
                <a:solidFill>
                  <a:schemeClr val="accent6">
                    <a:lumMod val="50000"/>
                  </a:schemeClr>
                </a:solidFill>
                <a:latin typeface="Calibri" panose="020F0502020204030204" pitchFamily="34" charset="0"/>
                <a:cs typeface="Arial" panose="020B0604020202020204" pitchFamily="34" charset="0"/>
              </a:rPr>
              <a:t>Sarah is really fond of all her friends, and gets on really well with them one-to-one and at work.</a:t>
            </a:r>
          </a:p>
          <a:p>
            <a:r>
              <a:rPr lang="en-GB" sz="1500" b="1" dirty="0" smtClean="0">
                <a:solidFill>
                  <a:schemeClr val="accent6">
                    <a:lumMod val="50000"/>
                  </a:schemeClr>
                </a:solidFill>
                <a:latin typeface="Calibri" panose="020F0502020204030204" pitchFamily="34" charset="0"/>
                <a:cs typeface="Arial" panose="020B0604020202020204" pitchFamily="34" charset="0"/>
              </a:rPr>
              <a:t>When they are out socially together, she has a really hard time.  She’s never sure which conversation to join in.  By the time she’s worked out what people are talking about, and what to say, her opportunity to participate has gone.  Sarah tends to avoid going out in groups, or ends up quietly in the corner not talking to anyone..  People who don’t know her well often think that she is rude , boring and anti-social.</a:t>
            </a:r>
          </a:p>
        </p:txBody>
      </p:sp>
      <p:sp>
        <p:nvSpPr>
          <p:cNvPr id="6" name="TextBox 5"/>
          <p:cNvSpPr txBox="1"/>
          <p:nvPr/>
        </p:nvSpPr>
        <p:spPr>
          <a:xfrm>
            <a:off x="572980" y="620688"/>
            <a:ext cx="7983702" cy="830997"/>
          </a:xfrm>
          <a:prstGeom prst="rect">
            <a:avLst/>
          </a:prstGeom>
          <a:noFill/>
        </p:spPr>
        <p:txBody>
          <a:bodyPr wrap="square" rtlCol="0">
            <a:spAutoFit/>
          </a:bodyPr>
          <a:lstStyle/>
          <a:p>
            <a:r>
              <a:rPr lang="en-GB" b="1" dirty="0" smtClean="0">
                <a:solidFill>
                  <a:schemeClr val="accent1">
                    <a:lumMod val="75000"/>
                  </a:schemeClr>
                </a:solidFill>
                <a:latin typeface="Arial" panose="020B0604020202020204" pitchFamily="34" charset="0"/>
                <a:cs typeface="Arial" panose="020B0604020202020204" pitchFamily="34" charset="0"/>
              </a:rPr>
              <a:t>Group discussions </a:t>
            </a:r>
            <a:r>
              <a:rPr lang="en-GB" sz="1500" dirty="0">
                <a:cs typeface="Arial" panose="020B0604020202020204" pitchFamily="34" charset="0"/>
              </a:rPr>
              <a:t>Many Autistic people have difficulty joining in conversations in groups, especially if the conversation is informal or unstructured.  It can take time to process what is being said, and to work out what to say in response</a:t>
            </a:r>
            <a:r>
              <a:rPr lang="en-GB" sz="1500" b="1" dirty="0">
                <a:solidFill>
                  <a:schemeClr val="accent5">
                    <a:lumMod val="50000"/>
                  </a:schemeClr>
                </a:solidFill>
                <a:latin typeface="Calibri" panose="020F0502020204030204" pitchFamily="34" charset="0"/>
                <a:cs typeface="Arial" panose="020B0604020202020204" pitchFamily="34" charset="0"/>
              </a:rPr>
              <a:t>. </a:t>
            </a:r>
            <a:endParaRPr lang="en-GB" sz="1500" b="1"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72980" y="3789040"/>
            <a:ext cx="8045269" cy="600164"/>
          </a:xfrm>
          <a:prstGeom prst="rect">
            <a:avLst/>
          </a:prstGeom>
          <a:noFill/>
        </p:spPr>
        <p:txBody>
          <a:bodyPr wrap="square" rtlCol="0">
            <a:spAutoFit/>
          </a:bodyPr>
          <a:lstStyle/>
          <a:p>
            <a:r>
              <a:rPr lang="en-GB" b="1" dirty="0" smtClean="0">
                <a:solidFill>
                  <a:schemeClr val="accent1">
                    <a:lumMod val="75000"/>
                  </a:schemeClr>
                </a:solidFill>
                <a:latin typeface="Arial" panose="020B0604020202020204" pitchFamily="34" charset="0"/>
                <a:cs typeface="Arial" panose="020B0604020202020204" pitchFamily="34" charset="0"/>
              </a:rPr>
              <a:t>Anxiety</a:t>
            </a:r>
            <a:r>
              <a:rPr lang="en-GB" b="1" dirty="0" smtClean="0">
                <a:solidFill>
                  <a:schemeClr val="accent2">
                    <a:lumMod val="50000"/>
                  </a:schemeClr>
                </a:solidFill>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For some people, conversations cause a lot of anxiety.  This can be exhausting, and can lead people to avoid others.</a:t>
            </a:r>
            <a:endParaRPr lang="en-GB" sz="1500" dirty="0">
              <a:latin typeface="Arial" panose="020B0604020202020204" pitchFamily="34" charset="0"/>
              <a:cs typeface="Arial" panose="020B0604020202020204" pitchFamily="34" charset="0"/>
            </a:endParaRPr>
          </a:p>
        </p:txBody>
      </p:sp>
      <p:sp>
        <p:nvSpPr>
          <p:cNvPr id="9" name="Rectangle 8"/>
          <p:cNvSpPr/>
          <p:nvPr/>
        </p:nvSpPr>
        <p:spPr>
          <a:xfrm>
            <a:off x="597073" y="4373533"/>
            <a:ext cx="8021176" cy="140006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939099" y="4411096"/>
            <a:ext cx="6559169" cy="1015663"/>
          </a:xfrm>
          <a:prstGeom prst="rect">
            <a:avLst/>
          </a:prstGeom>
        </p:spPr>
        <p:txBody>
          <a:bodyPr wrap="square">
            <a:spAutoFit/>
          </a:bodyPr>
          <a:lstStyle/>
          <a:p>
            <a:pPr lvl="0"/>
            <a:r>
              <a:rPr lang="en-GB" sz="1500" b="1" dirty="0" smtClean="0">
                <a:solidFill>
                  <a:schemeClr val="accent6">
                    <a:lumMod val="50000"/>
                  </a:schemeClr>
                </a:solidFill>
                <a:latin typeface="Calibri" panose="020F0502020204030204" pitchFamily="34" charset="0"/>
              </a:rPr>
              <a:t>Every time </a:t>
            </a:r>
            <a:r>
              <a:rPr lang="en-GB" sz="1500" b="1" dirty="0">
                <a:solidFill>
                  <a:schemeClr val="accent6">
                    <a:lumMod val="50000"/>
                  </a:schemeClr>
                </a:solidFill>
                <a:latin typeface="Calibri" panose="020F0502020204030204" pitchFamily="34" charset="0"/>
              </a:rPr>
              <a:t>Chris has a conversation he is analysing and examining it from every angle. Did he do well? Did he talk too much? Did he not talk enough? Was his anecdote really as interesting as he thought it was? He feels every mistake is like “an irrevocable mark of shame” on his record</a:t>
            </a:r>
            <a:r>
              <a:rPr lang="en-GB" sz="1500" b="1" dirty="0" smtClean="0">
                <a:solidFill>
                  <a:schemeClr val="accent6">
                    <a:lumMod val="50000"/>
                  </a:schemeClr>
                </a:solidFill>
                <a:latin typeface="Calibri" panose="020F0502020204030204" pitchFamily="34" charset="0"/>
              </a:rPr>
              <a:t>.</a:t>
            </a:r>
            <a:endParaRPr lang="en-GB" sz="1500" b="1" dirty="0">
              <a:solidFill>
                <a:schemeClr val="accent6">
                  <a:lumMod val="50000"/>
                </a:schemeClr>
              </a:solidFill>
              <a:latin typeface="Calibri" panose="020F050202020403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570" y="4411096"/>
            <a:ext cx="1039548" cy="130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01615" y="5426759"/>
            <a:ext cx="5544616" cy="246221"/>
          </a:xfrm>
          <a:prstGeom prst="rect">
            <a:avLst/>
          </a:prstGeom>
          <a:noFill/>
        </p:spPr>
        <p:txBody>
          <a:bodyPr wrap="square" rtlCol="0">
            <a:spAutoFit/>
          </a:bodyPr>
          <a:lstStyle/>
          <a:p>
            <a:r>
              <a:rPr lang="en-GB" sz="1000" b="1" dirty="0">
                <a:solidFill>
                  <a:schemeClr val="accent6">
                    <a:lumMod val="50000"/>
                  </a:schemeClr>
                </a:solidFill>
                <a:latin typeface="Arial" panose="020B0604020202020204" pitchFamily="34" charset="0"/>
                <a:cs typeface="Arial" panose="020B0604020202020204" pitchFamily="34" charset="0"/>
              </a:rPr>
              <a:t>Example from </a:t>
            </a:r>
            <a:r>
              <a:rPr lang="en-GB" sz="1000" b="1" dirty="0" smtClean="0">
                <a:solidFill>
                  <a:schemeClr val="accent6">
                    <a:lumMod val="50000"/>
                  </a:schemeClr>
                </a:solidFill>
                <a:latin typeface="Arial" panose="020B0604020202020204" pitchFamily="34" charset="0"/>
                <a:cs typeface="Arial" panose="020B0604020202020204" pitchFamily="34" charset="0"/>
              </a:rPr>
              <a:t>autism.org.uk/get-involved/</a:t>
            </a:r>
            <a:r>
              <a:rPr lang="en-GB" sz="1000" b="1" dirty="0" err="1" smtClean="0">
                <a:solidFill>
                  <a:schemeClr val="accent6">
                    <a:lumMod val="50000"/>
                  </a:schemeClr>
                </a:solidFill>
                <a:latin typeface="Arial" panose="020B0604020202020204" pitchFamily="34" charset="0"/>
                <a:cs typeface="Arial" panose="020B0604020202020204" pitchFamily="34" charset="0"/>
              </a:rPr>
              <a:t>tmi</a:t>
            </a:r>
            <a:r>
              <a:rPr lang="en-GB" sz="1000" b="1" dirty="0" smtClean="0">
                <a:solidFill>
                  <a:schemeClr val="accent6">
                    <a:lumMod val="50000"/>
                  </a:schemeClr>
                </a:solidFill>
                <a:latin typeface="Arial" panose="020B0604020202020204" pitchFamily="34" charset="0"/>
                <a:cs typeface="Arial" panose="020B0604020202020204" pitchFamily="34" charset="0"/>
              </a:rPr>
              <a:t>/stories</a:t>
            </a:r>
            <a:endParaRPr lang="en-GB" sz="1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75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P spid="9" grpId="0" animBg="1"/>
      <p:bldP spid="1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4704" y="476672"/>
            <a:ext cx="8136904" cy="830997"/>
          </a:xfrm>
          <a:prstGeom prst="rect">
            <a:avLst/>
          </a:prstGeom>
          <a:noFill/>
        </p:spPr>
        <p:txBody>
          <a:bodyPr wrap="square" rtlCol="0">
            <a:spAutoFit/>
          </a:bodyPr>
          <a:lstStyle/>
          <a:p>
            <a:pPr>
              <a:spcBef>
                <a:spcPts val="250"/>
              </a:spcBef>
              <a:buClr>
                <a:srgbClr val="53548A"/>
              </a:buClr>
              <a:buSzPct val="80000"/>
            </a:pPr>
            <a:r>
              <a:rPr lang="en-GB" sz="1600" dirty="0" smtClean="0">
                <a:solidFill>
                  <a:prstClr val="black"/>
                </a:solidFill>
                <a:latin typeface="Arial" panose="020B0604020202020204" pitchFamily="34" charset="0"/>
                <a:cs typeface="Arial" panose="020B0604020202020204" pitchFamily="34" charset="0"/>
              </a:rPr>
              <a:t>This is the third of five Autism Informed modules.  These modules build on the information and ideas contained in the Scottish Borders Autism Strategy: Autism Aware module, which you should complete first. </a:t>
            </a:r>
          </a:p>
        </p:txBody>
      </p:sp>
      <p:sp>
        <p:nvSpPr>
          <p:cNvPr id="4" name="Rectangle 3"/>
          <p:cNvSpPr/>
          <p:nvPr/>
        </p:nvSpPr>
        <p:spPr>
          <a:xfrm>
            <a:off x="1352796" y="4526701"/>
            <a:ext cx="6480720" cy="1315745"/>
          </a:xfrm>
          <a:prstGeom prst="rect">
            <a:avLst/>
          </a:prstGeom>
          <a:solidFill>
            <a:schemeClr val="tx2">
              <a:lumMod val="20000"/>
              <a:lumOff val="80000"/>
            </a:schemeClr>
          </a:solidFill>
        </p:spPr>
        <p:txBody>
          <a:bodyPr wrap="square">
            <a:spAutoFit/>
          </a:bodyPr>
          <a:lstStyle/>
          <a:p>
            <a:pPr lvl="0">
              <a:spcBef>
                <a:spcPts val="250"/>
              </a:spcBef>
              <a:buClr>
                <a:srgbClr val="53548A"/>
              </a:buClr>
              <a:buSzPct val="80000"/>
            </a:pPr>
            <a:r>
              <a:rPr lang="en-GB" sz="1600" dirty="0">
                <a:solidFill>
                  <a:prstClr val="black"/>
                </a:solidFill>
                <a:latin typeface="Arial" panose="020B0604020202020204" pitchFamily="34" charset="0"/>
                <a:cs typeface="Arial" panose="020B0604020202020204" pitchFamily="34" charset="0"/>
              </a:rPr>
              <a:t>In this module, we will explore:</a:t>
            </a:r>
          </a:p>
          <a:p>
            <a:pPr marL="742950" lvl="1" indent="-285750">
              <a:spcBef>
                <a:spcPts val="250"/>
              </a:spcBef>
              <a:buClr>
                <a:srgbClr val="53548A"/>
              </a:buClr>
              <a:buSzPct val="80000"/>
              <a:buFont typeface="Wingdings" panose="05000000000000000000" pitchFamily="2" charset="2"/>
              <a:buChar char="Ø"/>
            </a:pPr>
            <a:r>
              <a:rPr lang="en-GB" sz="1400" dirty="0">
                <a:solidFill>
                  <a:prstClr val="black"/>
                </a:solidFill>
                <a:latin typeface="Arial" panose="020B0604020202020204" pitchFamily="34" charset="0"/>
                <a:cs typeface="Arial" panose="020B0604020202020204" pitchFamily="34" charset="0"/>
              </a:rPr>
              <a:t>What is social communication and interaction?</a:t>
            </a:r>
          </a:p>
          <a:p>
            <a:pPr marL="742950" lvl="1" indent="-285750">
              <a:spcBef>
                <a:spcPts val="250"/>
              </a:spcBef>
              <a:buClr>
                <a:srgbClr val="53548A"/>
              </a:buClr>
              <a:buSzPct val="80000"/>
              <a:buFont typeface="Wingdings" panose="05000000000000000000" pitchFamily="2" charset="2"/>
              <a:buChar char="Ø"/>
            </a:pPr>
            <a:r>
              <a:rPr lang="en-GB" sz="1400" dirty="0">
                <a:solidFill>
                  <a:prstClr val="black"/>
                </a:solidFill>
                <a:latin typeface="Arial" panose="020B0604020202020204" pitchFamily="34" charset="0"/>
                <a:cs typeface="Arial" panose="020B0604020202020204" pitchFamily="34" charset="0"/>
              </a:rPr>
              <a:t>What are some of the common differences that Autistic people have in these areas?</a:t>
            </a:r>
          </a:p>
          <a:p>
            <a:pPr marL="742950" lvl="1" indent="-285750">
              <a:spcBef>
                <a:spcPts val="250"/>
              </a:spcBef>
              <a:buClr>
                <a:srgbClr val="53548A"/>
              </a:buClr>
              <a:buSzPct val="80000"/>
              <a:buFont typeface="Wingdings" panose="05000000000000000000" pitchFamily="2" charset="2"/>
              <a:buChar char="Ø"/>
            </a:pPr>
            <a:r>
              <a:rPr lang="en-GB" sz="1400" dirty="0">
                <a:solidFill>
                  <a:prstClr val="black"/>
                </a:solidFill>
                <a:latin typeface="Arial" panose="020B0604020202020204" pitchFamily="34" charset="0"/>
                <a:cs typeface="Arial" panose="020B0604020202020204" pitchFamily="34" charset="0"/>
              </a:rPr>
              <a:t>What can make a difference for Autistic people?</a:t>
            </a:r>
          </a:p>
        </p:txBody>
      </p:sp>
      <p:sp>
        <p:nvSpPr>
          <p:cNvPr id="2" name="Rectangle 1"/>
          <p:cNvSpPr/>
          <p:nvPr/>
        </p:nvSpPr>
        <p:spPr>
          <a:xfrm>
            <a:off x="524704" y="3295101"/>
            <a:ext cx="8118648" cy="1246495"/>
          </a:xfrm>
          <a:prstGeom prst="rect">
            <a:avLst/>
          </a:prstGeom>
        </p:spPr>
        <p:txBody>
          <a:bodyPr wrap="square">
            <a:spAutoFit/>
          </a:bodyPr>
          <a:lstStyle/>
          <a:p>
            <a:pPr>
              <a:spcBef>
                <a:spcPts val="250"/>
              </a:spcBef>
              <a:buClr>
                <a:srgbClr val="53548A"/>
              </a:buClr>
              <a:buSzPct val="80000"/>
            </a:pPr>
            <a:r>
              <a:rPr lang="en-GB" sz="1500" dirty="0" smtClean="0">
                <a:latin typeface="Arial" panose="020B0604020202020204" pitchFamily="34" charset="0"/>
                <a:cs typeface="Arial" panose="020B0604020202020204" pitchFamily="34" charset="0"/>
              </a:rPr>
              <a:t>All our </a:t>
            </a:r>
            <a:r>
              <a:rPr lang="en-GB" sz="1500" dirty="0">
                <a:latin typeface="Arial" panose="020B0604020202020204" pitchFamily="34" charset="0"/>
                <a:cs typeface="Arial" panose="020B0604020202020204" pitchFamily="34" charset="0"/>
              </a:rPr>
              <a:t>modules have been created with advice and guidance from Autistic people, parents and carers from the Scottish Borders.  </a:t>
            </a:r>
            <a:r>
              <a:rPr lang="en-GB" sz="1500" dirty="0" smtClean="0">
                <a:latin typeface="Arial" panose="020B0604020202020204" pitchFamily="34" charset="0"/>
                <a:cs typeface="Arial" panose="020B0604020202020204" pitchFamily="34" charset="0"/>
              </a:rPr>
              <a:t>Importantly</a:t>
            </a:r>
            <a:r>
              <a:rPr lang="en-GB" sz="1500" dirty="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these </a:t>
            </a:r>
            <a:r>
              <a:rPr lang="en-GB" sz="1500" dirty="0">
                <a:latin typeface="Arial" panose="020B0604020202020204" pitchFamily="34" charset="0"/>
                <a:cs typeface="Arial" panose="020B0604020202020204" pitchFamily="34" charset="0"/>
              </a:rPr>
              <a:t>modules have been designed to give you insight and empathy  as to how Autistic people may experience the world, and the challenges they may face. </a:t>
            </a:r>
            <a:r>
              <a:rPr lang="en-GB" sz="1500" dirty="0">
                <a:solidFill>
                  <a:prstClr val="black"/>
                </a:solidFill>
                <a:latin typeface="Arial" panose="020B0604020202020204" pitchFamily="34" charset="0"/>
                <a:cs typeface="Arial" panose="020B0604020202020204" pitchFamily="34" charset="0"/>
              </a:rPr>
              <a:t>Throughout the modules, we use the term </a:t>
            </a:r>
            <a:r>
              <a:rPr lang="en-GB" sz="1500" dirty="0" smtClean="0">
                <a:solidFill>
                  <a:prstClr val="black"/>
                </a:solidFill>
                <a:latin typeface="Arial" panose="020B0604020202020204" pitchFamily="34" charset="0"/>
                <a:cs typeface="Arial" panose="020B0604020202020204" pitchFamily="34" charset="0"/>
              </a:rPr>
              <a:t>“Autism” </a:t>
            </a:r>
            <a:r>
              <a:rPr lang="en-GB" sz="1500" dirty="0">
                <a:solidFill>
                  <a:prstClr val="black"/>
                </a:solidFill>
                <a:latin typeface="Arial" panose="020B0604020202020204" pitchFamily="34" charset="0"/>
                <a:cs typeface="Arial" panose="020B0604020202020204" pitchFamily="34" charset="0"/>
              </a:rPr>
              <a:t>to include all Autistic Spectrum Conditions including Asperger’s Syndrome.</a:t>
            </a:r>
          </a:p>
        </p:txBody>
      </p:sp>
      <p:sp>
        <p:nvSpPr>
          <p:cNvPr id="5" name="TextBox 4"/>
          <p:cNvSpPr txBox="1"/>
          <p:nvPr/>
        </p:nvSpPr>
        <p:spPr>
          <a:xfrm>
            <a:off x="537552" y="1381260"/>
            <a:ext cx="7956688" cy="1815882"/>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The Autism Informed modules will give you information and insight that will help you to understand and support Autistic people you know or work with.  You might work in a role where you come across Autistic people from time to time.  Or you may encounter people who respond to change in unexpected ways, or whose behaviours seem unusual to you, without you knowing whether they are Autistic.  These modules will also give you a solid base to go on to further, specialist training if you work specifically with Autistic people.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0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936" y="457790"/>
            <a:ext cx="8272125"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Sometimes, difficulties with social interactions can lead to significant negative impacts for Autistic people.  Autistic people can be vulnerable to involvement with Criminal Justice system and to evictions.</a:t>
            </a:r>
            <a:endParaRPr lang="en-GB" sz="1500" dirty="0">
              <a:latin typeface="Arial" panose="020B0604020202020204" pitchFamily="34" charset="0"/>
              <a:cs typeface="Arial" panose="020B0604020202020204" pitchFamily="34" charset="0"/>
            </a:endParaRPr>
          </a:p>
        </p:txBody>
      </p:sp>
      <p:sp>
        <p:nvSpPr>
          <p:cNvPr id="4" name="Rectangle 3"/>
          <p:cNvSpPr/>
          <p:nvPr/>
        </p:nvSpPr>
        <p:spPr>
          <a:xfrm>
            <a:off x="539551" y="1628800"/>
            <a:ext cx="4032448" cy="410445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71999" y="1628800"/>
            <a:ext cx="3983562" cy="410445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39980" y="3246588"/>
            <a:ext cx="3888004" cy="2400657"/>
          </a:xfrm>
          <a:prstGeom prst="rect">
            <a:avLst/>
          </a:prstGeom>
        </p:spPr>
        <p:txBody>
          <a:bodyPr wrap="square">
            <a:spAutoFit/>
          </a:bodyPr>
          <a:lstStyle/>
          <a:p>
            <a:r>
              <a:rPr lang="en-GB" sz="1500" b="1" dirty="0" smtClean="0">
                <a:solidFill>
                  <a:schemeClr val="accent6">
                    <a:lumMod val="50000"/>
                  </a:schemeClr>
                </a:solidFill>
                <a:latin typeface="Calibri" panose="020F0502020204030204" pitchFamily="34" charset="0"/>
                <a:cs typeface="Arial" panose="020B0604020202020204" pitchFamily="34" charset="0"/>
              </a:rPr>
              <a:t>At </a:t>
            </a:r>
            <a:r>
              <a:rPr lang="en-GB" sz="1500" b="1" dirty="0">
                <a:solidFill>
                  <a:schemeClr val="accent6">
                    <a:lumMod val="50000"/>
                  </a:schemeClr>
                </a:solidFill>
                <a:latin typeface="Calibri" panose="020F0502020204030204" pitchFamily="34" charset="0"/>
                <a:cs typeface="Arial" panose="020B0604020202020204" pitchFamily="34" charset="0"/>
              </a:rPr>
              <a:t>a social skills group,  </a:t>
            </a:r>
            <a:r>
              <a:rPr lang="en-GB" sz="1500" b="1" dirty="0" smtClean="0">
                <a:solidFill>
                  <a:schemeClr val="accent6">
                    <a:lumMod val="50000"/>
                  </a:schemeClr>
                </a:solidFill>
                <a:latin typeface="Calibri" panose="020F0502020204030204" pitchFamily="34" charset="0"/>
                <a:cs typeface="Arial" panose="020B0604020202020204" pitchFamily="34" charset="0"/>
              </a:rPr>
              <a:t>Paul learned </a:t>
            </a:r>
            <a:r>
              <a:rPr lang="en-GB" sz="1500" b="1" dirty="0">
                <a:solidFill>
                  <a:schemeClr val="accent6">
                    <a:lumMod val="50000"/>
                  </a:schemeClr>
                </a:solidFill>
                <a:latin typeface="Calibri" panose="020F0502020204030204" pitchFamily="34" charset="0"/>
                <a:cs typeface="Arial" panose="020B0604020202020204" pitchFamily="34" charset="0"/>
              </a:rPr>
              <a:t>that one way to tell when a girl is interested is that she will smile at you.  </a:t>
            </a:r>
            <a:endParaRPr lang="en-GB" sz="1500" b="1" dirty="0" smtClean="0">
              <a:solidFill>
                <a:schemeClr val="accent6">
                  <a:lumMod val="50000"/>
                </a:schemeClr>
              </a:solidFill>
              <a:latin typeface="Calibri" panose="020F0502020204030204" pitchFamily="34" charset="0"/>
              <a:cs typeface="Arial" panose="020B0604020202020204" pitchFamily="34" charset="0"/>
            </a:endParaRPr>
          </a:p>
          <a:p>
            <a:endParaRPr lang="en-GB" sz="1500" b="1" dirty="0">
              <a:solidFill>
                <a:schemeClr val="accent6">
                  <a:lumMod val="50000"/>
                </a:schemeClr>
              </a:solidFill>
              <a:latin typeface="Calibri" panose="020F0502020204030204" pitchFamily="34" charset="0"/>
              <a:cs typeface="Arial" panose="020B0604020202020204" pitchFamily="34" charset="0"/>
            </a:endParaRPr>
          </a:p>
          <a:p>
            <a:r>
              <a:rPr lang="en-GB" sz="1500" b="1" dirty="0" smtClean="0">
                <a:solidFill>
                  <a:schemeClr val="accent6">
                    <a:lumMod val="50000"/>
                  </a:schemeClr>
                </a:solidFill>
                <a:latin typeface="Calibri" panose="020F0502020204030204" pitchFamily="34" charset="0"/>
                <a:cs typeface="Arial" panose="020B0604020202020204" pitchFamily="34" charset="0"/>
              </a:rPr>
              <a:t>Paul couldn’t accept that the young </a:t>
            </a:r>
            <a:r>
              <a:rPr lang="en-GB" sz="1500" b="1" dirty="0">
                <a:solidFill>
                  <a:schemeClr val="accent6">
                    <a:lumMod val="50000"/>
                  </a:schemeClr>
                </a:solidFill>
                <a:latin typeface="Calibri" panose="020F0502020204030204" pitchFamily="34" charset="0"/>
                <a:cs typeface="Arial" panose="020B0604020202020204" pitchFamily="34" charset="0"/>
              </a:rPr>
              <a:t>woman who works on the checkout at his local </a:t>
            </a:r>
            <a:r>
              <a:rPr lang="en-GB" sz="1500" b="1" dirty="0" smtClean="0">
                <a:solidFill>
                  <a:schemeClr val="accent6">
                    <a:lumMod val="50000"/>
                  </a:schemeClr>
                </a:solidFill>
                <a:latin typeface="Calibri" panose="020F0502020204030204" pitchFamily="34" charset="0"/>
                <a:cs typeface="Arial" panose="020B0604020202020204" pitchFamily="34" charset="0"/>
              </a:rPr>
              <a:t>supermarket was just being routinely friendly when she smiled at him.  He began to follow her and send her letters and gifts.  Paul was arrested for stalking.</a:t>
            </a:r>
            <a:endParaRPr lang="en-GB" sz="1500" b="1" dirty="0">
              <a:solidFill>
                <a:schemeClr val="accent6">
                  <a:lumMod val="50000"/>
                </a:schemeClr>
              </a:solidFill>
              <a:latin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707" y="1772816"/>
            <a:ext cx="1359324" cy="1359324"/>
          </a:xfrm>
          <a:prstGeom prst="rect">
            <a:avLst/>
          </a:prstGeom>
        </p:spPr>
      </p:pic>
      <p:sp>
        <p:nvSpPr>
          <p:cNvPr id="13" name="Rectangle 12"/>
          <p:cNvSpPr/>
          <p:nvPr/>
        </p:nvSpPr>
        <p:spPr>
          <a:xfrm>
            <a:off x="4716017" y="3429000"/>
            <a:ext cx="3839544" cy="2169825"/>
          </a:xfrm>
          <a:prstGeom prst="rect">
            <a:avLst/>
          </a:prstGeom>
        </p:spPr>
        <p:txBody>
          <a:bodyPr wrap="square">
            <a:spAutoFit/>
          </a:bodyPr>
          <a:lstStyle/>
          <a:p>
            <a:r>
              <a:rPr lang="en-GB" sz="1500" b="1" dirty="0" smtClean="0">
                <a:solidFill>
                  <a:schemeClr val="accent6">
                    <a:lumMod val="50000"/>
                  </a:schemeClr>
                </a:solidFill>
                <a:latin typeface="Calibri" panose="020F0502020204030204" pitchFamily="34" charset="0"/>
                <a:cs typeface="Arial" panose="020B0604020202020204" pitchFamily="34" charset="0"/>
              </a:rPr>
              <a:t>John has </a:t>
            </a:r>
            <a:r>
              <a:rPr lang="en-GB" sz="1500" b="1" dirty="0">
                <a:solidFill>
                  <a:schemeClr val="accent6">
                    <a:lumMod val="50000"/>
                  </a:schemeClr>
                </a:solidFill>
                <a:latin typeface="Calibri" panose="020F0502020204030204" pitchFamily="34" charset="0"/>
                <a:cs typeface="Arial" panose="020B0604020202020204" pitchFamily="34" charset="0"/>
              </a:rPr>
              <a:t>difficulty maintaining a tenancy.  Other tenants complain that he watches TV at high volume, or hoovers in the middle of the night.  </a:t>
            </a:r>
            <a:r>
              <a:rPr lang="en-GB" sz="1500" b="1" dirty="0" smtClean="0">
                <a:solidFill>
                  <a:schemeClr val="accent6">
                    <a:lumMod val="50000"/>
                  </a:schemeClr>
                </a:solidFill>
                <a:latin typeface="Calibri" panose="020F0502020204030204" pitchFamily="34" charset="0"/>
                <a:cs typeface="Arial" panose="020B0604020202020204" pitchFamily="34" charset="0"/>
              </a:rPr>
              <a:t>John reacts </a:t>
            </a:r>
            <a:r>
              <a:rPr lang="en-GB" sz="1500" b="1" dirty="0">
                <a:solidFill>
                  <a:schemeClr val="accent6">
                    <a:lumMod val="50000"/>
                  </a:schemeClr>
                </a:solidFill>
                <a:latin typeface="Calibri" panose="020F0502020204030204" pitchFamily="34" charset="0"/>
                <a:cs typeface="Arial" panose="020B0604020202020204" pitchFamily="34" charset="0"/>
              </a:rPr>
              <a:t>very aggressively when people speak to him about this, and doesn’t understand what the problem is</a:t>
            </a:r>
            <a:r>
              <a:rPr lang="en-GB" sz="1500" b="1" dirty="0" smtClean="0">
                <a:solidFill>
                  <a:schemeClr val="accent6">
                    <a:lumMod val="50000"/>
                  </a:schemeClr>
                </a:solidFill>
                <a:latin typeface="Calibri" panose="020F0502020204030204" pitchFamily="34" charset="0"/>
                <a:cs typeface="Arial" panose="020B0604020202020204" pitchFamily="34" charset="0"/>
              </a:rPr>
              <a:t>.  </a:t>
            </a:r>
          </a:p>
          <a:p>
            <a:endParaRPr lang="en-GB" sz="1500" b="1" dirty="0">
              <a:solidFill>
                <a:schemeClr val="accent6">
                  <a:lumMod val="50000"/>
                </a:schemeClr>
              </a:solidFill>
              <a:latin typeface="Calibri" panose="020F0502020204030204" pitchFamily="34" charset="0"/>
              <a:cs typeface="Arial" panose="020B0604020202020204" pitchFamily="34" charset="0"/>
            </a:endParaRPr>
          </a:p>
          <a:p>
            <a:r>
              <a:rPr lang="en-GB" sz="1500" b="1" dirty="0" smtClean="0">
                <a:solidFill>
                  <a:schemeClr val="accent6">
                    <a:lumMod val="50000"/>
                  </a:schemeClr>
                </a:solidFill>
                <a:latin typeface="Calibri" panose="020F0502020204030204" pitchFamily="34" charset="0"/>
                <a:cs typeface="Arial" panose="020B0604020202020204" pitchFamily="34" charset="0"/>
              </a:rPr>
              <a:t>He is about to be evicted for the third time in two years.</a:t>
            </a:r>
            <a:endParaRPr lang="en-GB" sz="1500" b="1" dirty="0">
              <a:solidFill>
                <a:schemeClr val="accent6">
                  <a:lumMod val="50000"/>
                </a:schemeClr>
              </a:solidFill>
              <a:latin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0202" y="1772816"/>
            <a:ext cx="2009792" cy="1337425"/>
          </a:xfrm>
          <a:prstGeom prst="rect">
            <a:avLst/>
          </a:prstGeom>
        </p:spPr>
      </p:pic>
      <p:sp>
        <p:nvSpPr>
          <p:cNvPr id="24" name="TextBox 23"/>
          <p:cNvSpPr txBox="1"/>
          <p:nvPr/>
        </p:nvSpPr>
        <p:spPr>
          <a:xfrm>
            <a:off x="423178" y="1231632"/>
            <a:ext cx="4930650" cy="323165"/>
          </a:xfrm>
          <a:prstGeom prst="rect">
            <a:avLst/>
          </a:prstGeom>
          <a:noFill/>
        </p:spPr>
        <p:txBody>
          <a:bodyPr wrap="square" rtlCol="0">
            <a:spAutoFit/>
          </a:bodyPr>
          <a:lstStyle/>
          <a:p>
            <a:r>
              <a:rPr lang="en-GB" sz="1500" b="1" dirty="0" smtClean="0">
                <a:latin typeface="Arial" panose="020B0604020202020204" pitchFamily="34" charset="0"/>
                <a:cs typeface="Arial" panose="020B0604020202020204" pitchFamily="34" charset="0"/>
              </a:rPr>
              <a:t>Click on to see two examples.</a:t>
            </a:r>
            <a:endParaRPr lang="en-GB"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9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78" y="404664"/>
            <a:ext cx="8183880" cy="576064"/>
          </a:xfrm>
        </p:spPr>
        <p:txBody>
          <a:bodyPr>
            <a:normAutofit fontScale="90000"/>
          </a:bodyPr>
          <a:lstStyle/>
          <a:p>
            <a:r>
              <a:rPr lang="en-GB" dirty="0" smtClean="0">
                <a:solidFill>
                  <a:schemeClr val="bg2">
                    <a:lumMod val="25000"/>
                  </a:schemeClr>
                </a:solidFill>
                <a:effectLst/>
              </a:rPr>
              <a:t>Strategies</a:t>
            </a:r>
            <a:endParaRPr lang="en-GB" dirty="0">
              <a:solidFill>
                <a:schemeClr val="bg2">
                  <a:lumMod val="25000"/>
                </a:schemeClr>
              </a:solidFill>
              <a:effectLst/>
            </a:endParaRPr>
          </a:p>
        </p:txBody>
      </p:sp>
      <p:sp>
        <p:nvSpPr>
          <p:cNvPr id="3" name="TextBox 2"/>
          <p:cNvSpPr txBox="1"/>
          <p:nvPr/>
        </p:nvSpPr>
        <p:spPr>
          <a:xfrm>
            <a:off x="516582" y="5333385"/>
            <a:ext cx="8069972" cy="553998"/>
          </a:xfrm>
          <a:prstGeom prst="rect">
            <a:avLst/>
          </a:prstGeom>
          <a:noFill/>
        </p:spPr>
        <p:txBody>
          <a:bodyPr wrap="square" rtlCol="0">
            <a:spAutoFit/>
          </a:bodyPr>
          <a:lstStyle/>
          <a:p>
            <a:r>
              <a:rPr lang="en-GB" sz="1500" dirty="0">
                <a:solidFill>
                  <a:prstClr val="black"/>
                </a:solidFill>
                <a:cs typeface="Arial" panose="020B0604020202020204" pitchFamily="34" charset="0"/>
              </a:rPr>
              <a:t>On the next pages, we’ll explore some ways that you might be able work with Autistic people to develop positive two-way communication and understanding.  </a:t>
            </a:r>
          </a:p>
        </p:txBody>
      </p:sp>
      <p:sp>
        <p:nvSpPr>
          <p:cNvPr id="4" name="TextBox 3"/>
          <p:cNvSpPr txBox="1"/>
          <p:nvPr/>
        </p:nvSpPr>
        <p:spPr>
          <a:xfrm>
            <a:off x="475718" y="908720"/>
            <a:ext cx="8110836" cy="1246495"/>
          </a:xfrm>
          <a:prstGeom prst="rect">
            <a:avLst/>
          </a:prstGeom>
          <a:noFill/>
        </p:spPr>
        <p:txBody>
          <a:bodyPr wrap="square" rtlCol="0">
            <a:spAutoFit/>
          </a:bodyPr>
          <a:lstStyle/>
          <a:p>
            <a:r>
              <a:rPr lang="en-GB" sz="1500" dirty="0">
                <a:solidFill>
                  <a:prstClr val="black"/>
                </a:solidFill>
                <a:cs typeface="Arial" panose="020B0604020202020204" pitchFamily="34" charset="0"/>
              </a:rPr>
              <a:t>All communication is a two way process.  Some organisations promote therapies such as Applied Behaviour Analysis (ABA) which try to teach Autistic people to comply with neurotypical norms and deprive them of their unique communication style.  Many people in the Autistic community find this offensive and disempowering, and equate it with attempts to “cure” Autism. </a:t>
            </a:r>
          </a:p>
        </p:txBody>
      </p:sp>
      <p:sp>
        <p:nvSpPr>
          <p:cNvPr id="5" name="TextBox 4"/>
          <p:cNvSpPr txBox="1"/>
          <p:nvPr/>
        </p:nvSpPr>
        <p:spPr>
          <a:xfrm>
            <a:off x="516582" y="2971356"/>
            <a:ext cx="8069972" cy="2292935"/>
          </a:xfrm>
          <a:prstGeom prst="rect">
            <a:avLst/>
          </a:prstGeom>
          <a:solidFill>
            <a:schemeClr val="accent6">
              <a:lumMod val="20000"/>
              <a:lumOff val="80000"/>
            </a:schemeClr>
          </a:solidFill>
          <a:ln w="22225">
            <a:solidFill>
              <a:schemeClr val="accent6">
                <a:lumMod val="50000"/>
              </a:schemeClr>
            </a:solidFill>
          </a:ln>
        </p:spPr>
        <p:txBody>
          <a:bodyPr wrap="square" rtlCol="0">
            <a:spAutoFit/>
          </a:bodyPr>
          <a:lstStyle/>
          <a:p>
            <a:r>
              <a:rPr lang="en-GB" sz="1300" dirty="0">
                <a:solidFill>
                  <a:prstClr val="black"/>
                </a:solidFill>
                <a:cs typeface="Arial" panose="020B0604020202020204" pitchFamily="34" charset="0"/>
              </a:rPr>
              <a:t>To highlight  the need to develop mutual understanding of different communication and interaction styles, some autistic people have turned our understanding on its head, and imagined having a </a:t>
            </a:r>
            <a:r>
              <a:rPr lang="en-GB" sz="1300" i="1" dirty="0">
                <a:solidFill>
                  <a:prstClr val="black"/>
                </a:solidFill>
                <a:cs typeface="Arial" panose="020B0604020202020204" pitchFamily="34" charset="0"/>
              </a:rPr>
              <a:t>Neurotypical Spectrum Disorder </a:t>
            </a:r>
            <a:r>
              <a:rPr lang="en-GB" sz="1300" dirty="0">
                <a:solidFill>
                  <a:prstClr val="black"/>
                </a:solidFill>
                <a:cs typeface="Arial" panose="020B0604020202020204" pitchFamily="34" charset="0"/>
              </a:rPr>
              <a:t>– characterised by:</a:t>
            </a:r>
          </a:p>
          <a:p>
            <a:pPr marL="285750" indent="-285750">
              <a:buFont typeface="Arial" panose="020B0604020202020204" pitchFamily="34" charset="0"/>
              <a:buChar char="•"/>
            </a:pPr>
            <a:r>
              <a:rPr lang="en-GB" sz="1300" dirty="0">
                <a:solidFill>
                  <a:prstClr val="black"/>
                </a:solidFill>
                <a:cs typeface="Arial" panose="020B0604020202020204" pitchFamily="34" charset="0"/>
              </a:rPr>
              <a:t>Lack of ability to use language precisely</a:t>
            </a:r>
          </a:p>
          <a:p>
            <a:pPr marL="285750" indent="-285750">
              <a:buFont typeface="Arial" panose="020B0604020202020204" pitchFamily="34" charset="0"/>
              <a:buChar char="•"/>
            </a:pPr>
            <a:r>
              <a:rPr lang="en-GB" sz="1300" dirty="0">
                <a:solidFill>
                  <a:prstClr val="black"/>
                </a:solidFill>
                <a:cs typeface="Arial" panose="020B0604020202020204" pitchFamily="34" charset="0"/>
              </a:rPr>
              <a:t>Obsession with socialising, and inability to occupy oneself</a:t>
            </a:r>
          </a:p>
          <a:p>
            <a:pPr marL="285750" indent="-285750">
              <a:buFont typeface="Arial" panose="020B0604020202020204" pitchFamily="34" charset="0"/>
              <a:buChar char="•"/>
            </a:pPr>
            <a:r>
              <a:rPr lang="en-GB" sz="1300" dirty="0">
                <a:solidFill>
                  <a:prstClr val="black"/>
                </a:solidFill>
                <a:cs typeface="Arial" panose="020B0604020202020204" pitchFamily="34" charset="0"/>
              </a:rPr>
              <a:t>Superficial sharing of interests with others, </a:t>
            </a:r>
          </a:p>
          <a:p>
            <a:pPr marL="285750" indent="-285750">
              <a:buFont typeface="Arial" panose="020B0604020202020204" pitchFamily="34" charset="0"/>
              <a:buChar char="•"/>
            </a:pPr>
            <a:r>
              <a:rPr lang="en-GB" sz="1300" dirty="0">
                <a:solidFill>
                  <a:prstClr val="black"/>
                </a:solidFill>
                <a:cs typeface="Arial" panose="020B0604020202020204" pitchFamily="34" charset="0"/>
              </a:rPr>
              <a:t>Reliance on meaningless small talk to aid interactions, with lack of authentic interest in responses (</a:t>
            </a:r>
            <a:r>
              <a:rPr lang="en-GB" sz="1300" dirty="0" err="1">
                <a:solidFill>
                  <a:prstClr val="black"/>
                </a:solidFill>
                <a:cs typeface="Arial" panose="020B0604020202020204" pitchFamily="34" charset="0"/>
              </a:rPr>
              <a:t>eg</a:t>
            </a:r>
            <a:r>
              <a:rPr lang="en-GB" sz="1300" dirty="0">
                <a:solidFill>
                  <a:prstClr val="black"/>
                </a:solidFill>
                <a:cs typeface="Arial" panose="020B0604020202020204" pitchFamily="34" charset="0"/>
              </a:rPr>
              <a:t> “how are you?” “lovely weather we are having”)</a:t>
            </a:r>
          </a:p>
          <a:p>
            <a:pPr marL="285750" indent="-285750">
              <a:buFont typeface="Arial" panose="020B0604020202020204" pitchFamily="34" charset="0"/>
              <a:buChar char="•"/>
            </a:pPr>
            <a:r>
              <a:rPr lang="en-GB" sz="1300" dirty="0">
                <a:solidFill>
                  <a:prstClr val="black"/>
                </a:solidFill>
                <a:cs typeface="Arial" panose="020B0604020202020204" pitchFamily="34" charset="0"/>
              </a:rPr>
              <a:t>Use of repetitive, ritual phrases to convey dishonest meaning (</a:t>
            </a:r>
            <a:r>
              <a:rPr lang="en-GB" sz="1300" dirty="0" err="1">
                <a:solidFill>
                  <a:prstClr val="black"/>
                </a:solidFill>
                <a:cs typeface="Arial" panose="020B0604020202020204" pitchFamily="34" charset="0"/>
              </a:rPr>
              <a:t>eg</a:t>
            </a:r>
            <a:r>
              <a:rPr lang="en-GB" sz="1300" dirty="0">
                <a:solidFill>
                  <a:prstClr val="black"/>
                </a:solidFill>
                <a:cs typeface="Arial" panose="020B0604020202020204" pitchFamily="34" charset="0"/>
              </a:rPr>
              <a:t> “nice to meet you”, thanking someone for unwanted, unsolicited gifts)</a:t>
            </a:r>
          </a:p>
          <a:p>
            <a:pPr marL="285750" indent="-285750">
              <a:buFont typeface="Arial" panose="020B0604020202020204" pitchFamily="34" charset="0"/>
              <a:buChar char="•"/>
            </a:pPr>
            <a:r>
              <a:rPr lang="en-GB" sz="1300" dirty="0">
                <a:solidFill>
                  <a:prstClr val="black"/>
                </a:solidFill>
                <a:cs typeface="Arial" panose="020B0604020202020204" pitchFamily="34" charset="0"/>
              </a:rPr>
              <a:t>Inappropriate tactile behaviour, and lack of respect for the personal space of others.</a:t>
            </a:r>
          </a:p>
        </p:txBody>
      </p:sp>
      <p:sp>
        <p:nvSpPr>
          <p:cNvPr id="6" name="Rectangle 5"/>
          <p:cNvSpPr/>
          <p:nvPr/>
        </p:nvSpPr>
        <p:spPr>
          <a:xfrm>
            <a:off x="523766" y="2186526"/>
            <a:ext cx="8086076" cy="784830"/>
          </a:xfrm>
          <a:prstGeom prst="rect">
            <a:avLst/>
          </a:prstGeom>
        </p:spPr>
        <p:txBody>
          <a:bodyPr wrap="square">
            <a:spAutoFit/>
          </a:bodyPr>
          <a:lstStyle/>
          <a:p>
            <a:r>
              <a:rPr lang="en-GB" sz="1500" dirty="0">
                <a:solidFill>
                  <a:prstClr val="black"/>
                </a:solidFill>
                <a:cs typeface="Arial" panose="020B0604020202020204" pitchFamily="34" charset="0"/>
              </a:rPr>
              <a:t>Think back to the Paris restaurant scene. Imagine if someone  thought the answer to your difficulties was to try to CURE you of speaking English.  You would probably find that very difficult to accept!</a:t>
            </a:r>
          </a:p>
        </p:txBody>
      </p:sp>
    </p:spTree>
    <p:extLst>
      <p:ext uri="{BB962C8B-B14F-4D97-AF65-F5344CB8AC3E}">
        <p14:creationId xmlns:p14="http://schemas.microsoft.com/office/powerpoint/2010/main" val="22548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517635" y="4653136"/>
            <a:ext cx="2950408" cy="1228958"/>
          </a:xfrm>
          <a:prstGeom prst="rightArrow">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Literal use of language.</a:t>
            </a:r>
          </a:p>
        </p:txBody>
      </p:sp>
      <p:sp>
        <p:nvSpPr>
          <p:cNvPr id="5" name="Right Arrow 4"/>
          <p:cNvSpPr/>
          <p:nvPr/>
        </p:nvSpPr>
        <p:spPr>
          <a:xfrm>
            <a:off x="517635" y="3272034"/>
            <a:ext cx="2897266" cy="1255221"/>
          </a:xfrm>
          <a:prstGeom prs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6">
                    <a:lumMod val="50000"/>
                  </a:schemeClr>
                </a:solidFill>
              </a:rPr>
              <a:t>Longer processing times</a:t>
            </a:r>
          </a:p>
        </p:txBody>
      </p:sp>
      <p:sp>
        <p:nvSpPr>
          <p:cNvPr id="12" name="Rectangle 11"/>
          <p:cNvSpPr/>
          <p:nvPr/>
        </p:nvSpPr>
        <p:spPr>
          <a:xfrm>
            <a:off x="3455426" y="3136170"/>
            <a:ext cx="5156932" cy="136815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accent6">
                    <a:lumMod val="20000"/>
                    <a:lumOff val="80000"/>
                  </a:schemeClr>
                </a:solidFill>
              </a:rPr>
              <a:t>Allow plenty of time for people to process your communication</a:t>
            </a:r>
          </a:p>
          <a:p>
            <a:pPr marL="285750" indent="-285750">
              <a:buFont typeface="Arial" panose="020B0604020202020204" pitchFamily="34" charset="0"/>
              <a:buChar char="•"/>
            </a:pPr>
            <a:r>
              <a:rPr lang="en-GB" sz="1400" dirty="0">
                <a:solidFill>
                  <a:schemeClr val="accent6">
                    <a:lumMod val="20000"/>
                    <a:lumOff val="80000"/>
                  </a:schemeClr>
                </a:solidFill>
              </a:rPr>
              <a:t>Don’t reword or repeat questions or instructions! It just adds to the processing time.</a:t>
            </a:r>
          </a:p>
          <a:p>
            <a:pPr marL="285750" indent="-285750">
              <a:buFont typeface="Arial" panose="020B0604020202020204" pitchFamily="34" charset="0"/>
              <a:buChar char="•"/>
            </a:pPr>
            <a:r>
              <a:rPr lang="en-GB" sz="1400" dirty="0">
                <a:solidFill>
                  <a:schemeClr val="accent6">
                    <a:lumMod val="20000"/>
                    <a:lumOff val="80000"/>
                  </a:schemeClr>
                </a:solidFill>
              </a:rPr>
              <a:t>Break complex questions into shorter ones.</a:t>
            </a:r>
          </a:p>
          <a:p>
            <a:pPr marL="285750" indent="-285750">
              <a:buFont typeface="Arial" panose="020B0604020202020204" pitchFamily="34" charset="0"/>
              <a:buChar char="•"/>
            </a:pPr>
            <a:r>
              <a:rPr lang="en-GB" sz="1400" dirty="0">
                <a:solidFill>
                  <a:schemeClr val="accent6">
                    <a:lumMod val="20000"/>
                    <a:lumOff val="80000"/>
                  </a:schemeClr>
                </a:solidFill>
              </a:rPr>
              <a:t>Use pictures and diagrams to help understanding.</a:t>
            </a:r>
          </a:p>
        </p:txBody>
      </p:sp>
      <p:sp>
        <p:nvSpPr>
          <p:cNvPr id="13" name="Rectangle 12"/>
          <p:cNvSpPr/>
          <p:nvPr/>
        </p:nvSpPr>
        <p:spPr>
          <a:xfrm>
            <a:off x="3468043" y="4653136"/>
            <a:ext cx="5156933" cy="122895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accent2">
                    <a:lumMod val="20000"/>
                    <a:lumOff val="80000"/>
                  </a:schemeClr>
                </a:solidFill>
              </a:rPr>
              <a:t>Try to be as precise as possible with requests, instructions or questions.</a:t>
            </a:r>
          </a:p>
          <a:p>
            <a:pPr marL="285750" indent="-285750">
              <a:buFont typeface="Arial" panose="020B0604020202020204" pitchFamily="34" charset="0"/>
              <a:buChar char="•"/>
            </a:pPr>
            <a:r>
              <a:rPr lang="en-GB" sz="1400" dirty="0">
                <a:solidFill>
                  <a:schemeClr val="accent2">
                    <a:lumMod val="20000"/>
                    <a:lumOff val="80000"/>
                  </a:schemeClr>
                </a:solidFill>
              </a:rPr>
              <a:t>If you use idioms, metaphors or analogies, check that the person understands what you mean.</a:t>
            </a:r>
          </a:p>
          <a:p>
            <a:pPr marL="285750" indent="-285750">
              <a:buFont typeface="Arial" panose="020B0604020202020204" pitchFamily="34" charset="0"/>
              <a:buChar char="•"/>
            </a:pPr>
            <a:r>
              <a:rPr lang="en-GB" sz="1400" dirty="0">
                <a:solidFill>
                  <a:schemeClr val="accent2">
                    <a:lumMod val="20000"/>
                    <a:lumOff val="80000"/>
                  </a:schemeClr>
                </a:solidFill>
              </a:rPr>
              <a:t>Use shorter, simpler sentences.</a:t>
            </a:r>
          </a:p>
        </p:txBody>
      </p:sp>
      <p:sp>
        <p:nvSpPr>
          <p:cNvPr id="2" name="TextBox 1"/>
          <p:cNvSpPr txBox="1"/>
          <p:nvPr/>
        </p:nvSpPr>
        <p:spPr>
          <a:xfrm>
            <a:off x="492483" y="465442"/>
            <a:ext cx="8135728"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Here are some communication and interaction differences that you may notice.  Click on to see how you might be able to adapt your behaviour to help.  This isn’t </a:t>
            </a:r>
            <a:r>
              <a:rPr lang="en-GB" sz="1500" dirty="0">
                <a:latin typeface="Arial" panose="020B0604020202020204" pitchFamily="34" charset="0"/>
                <a:cs typeface="Arial" panose="020B0604020202020204" pitchFamily="34" charset="0"/>
              </a:rPr>
              <a:t>intended to be a check list, or rules about how to </a:t>
            </a:r>
            <a:r>
              <a:rPr lang="en-GB" sz="1500" dirty="0" smtClean="0">
                <a:latin typeface="Arial" panose="020B0604020202020204" pitchFamily="34" charset="0"/>
                <a:cs typeface="Arial" panose="020B0604020202020204" pitchFamily="34" charset="0"/>
              </a:rPr>
              <a:t>behave:  it’s a </a:t>
            </a:r>
            <a:r>
              <a:rPr lang="en-GB" sz="1500" dirty="0">
                <a:latin typeface="Arial" panose="020B0604020202020204" pitchFamily="34" charset="0"/>
                <a:cs typeface="Arial" panose="020B0604020202020204" pitchFamily="34" charset="0"/>
              </a:rPr>
              <a:t>flavour of some of the strategies that may be helpful.  </a:t>
            </a:r>
          </a:p>
        </p:txBody>
      </p:sp>
      <p:sp>
        <p:nvSpPr>
          <p:cNvPr id="9" name="Right Arrow 8"/>
          <p:cNvSpPr/>
          <p:nvPr/>
        </p:nvSpPr>
        <p:spPr>
          <a:xfrm>
            <a:off x="517635" y="1994025"/>
            <a:ext cx="2902626" cy="1152128"/>
          </a:xfrm>
          <a:prstGeom prst="rightArrow">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Standing / sitting too close or far away.</a:t>
            </a:r>
          </a:p>
        </p:txBody>
      </p:sp>
      <p:sp>
        <p:nvSpPr>
          <p:cNvPr id="11" name="Rectangle 10"/>
          <p:cNvSpPr/>
          <p:nvPr/>
        </p:nvSpPr>
        <p:spPr>
          <a:xfrm>
            <a:off x="3436767" y="2066033"/>
            <a:ext cx="5162772" cy="100811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accent1">
                    <a:lumMod val="20000"/>
                    <a:lumOff val="80000"/>
                  </a:schemeClr>
                </a:solidFill>
              </a:rPr>
              <a:t>Be explicit  about personal space</a:t>
            </a:r>
            <a:r>
              <a:rPr lang="en-GB" sz="1400" dirty="0" smtClean="0">
                <a:solidFill>
                  <a:schemeClr val="accent1">
                    <a:lumMod val="20000"/>
                    <a:lumOff val="80000"/>
                  </a:schemeClr>
                </a:solidFill>
              </a:rPr>
              <a:t>.  It’s ok to say “Can you step back a little bit, please?”</a:t>
            </a:r>
            <a:endParaRPr lang="en-GB" sz="1400" dirty="0">
              <a:solidFill>
                <a:schemeClr val="accent1">
                  <a:lumMod val="20000"/>
                  <a:lumOff val="80000"/>
                </a:schemeClr>
              </a:solidFill>
            </a:endParaRPr>
          </a:p>
          <a:p>
            <a:pPr marL="285750" indent="-285750">
              <a:buFont typeface="Arial" panose="020B0604020202020204" pitchFamily="34" charset="0"/>
              <a:buChar char="•"/>
            </a:pPr>
            <a:r>
              <a:rPr lang="en-GB" sz="1400" dirty="0">
                <a:solidFill>
                  <a:schemeClr val="accent1">
                    <a:lumMod val="20000"/>
                    <a:lumOff val="80000"/>
                  </a:schemeClr>
                </a:solidFill>
              </a:rPr>
              <a:t>Use seating or other external cues to define personal space.</a:t>
            </a:r>
          </a:p>
        </p:txBody>
      </p:sp>
      <p:sp>
        <p:nvSpPr>
          <p:cNvPr id="15" name="Rectangle 14"/>
          <p:cNvSpPr/>
          <p:nvPr/>
        </p:nvSpPr>
        <p:spPr>
          <a:xfrm>
            <a:off x="471067" y="1218933"/>
            <a:ext cx="8128472" cy="784830"/>
          </a:xfrm>
          <a:prstGeom prst="rect">
            <a:avLst/>
          </a:prstGeom>
        </p:spPr>
        <p:txBody>
          <a:bodyPr wrap="square">
            <a:spAutoFit/>
          </a:bodyPr>
          <a:lstStyle/>
          <a:p>
            <a:pPr algn="ctr"/>
            <a:r>
              <a:rPr lang="en-GB" sz="1500" b="1" i="1" dirty="0">
                <a:solidFill>
                  <a:schemeClr val="accent6">
                    <a:lumMod val="50000"/>
                  </a:schemeClr>
                </a:solidFill>
                <a:latin typeface="Arial" panose="020B0604020202020204" pitchFamily="34" charset="0"/>
                <a:cs typeface="Arial" panose="020B0604020202020204" pitchFamily="34" charset="0"/>
              </a:rPr>
              <a:t>Remember!  All Autistic people are different.  The most important thing is to pay attention to the individual person and adapt your communications so that they are included, respected and heard.</a:t>
            </a:r>
          </a:p>
        </p:txBody>
      </p:sp>
    </p:spTree>
    <p:extLst>
      <p:ext uri="{BB962C8B-B14F-4D97-AF65-F5344CB8AC3E}">
        <p14:creationId xmlns:p14="http://schemas.microsoft.com/office/powerpoint/2010/main" val="193288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560695" y="1916123"/>
            <a:ext cx="2897266" cy="1255221"/>
          </a:xfrm>
          <a:prstGeom prst="rightArrow">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Confusion over the purpose of interactions</a:t>
            </a:r>
          </a:p>
        </p:txBody>
      </p:sp>
      <p:sp>
        <p:nvSpPr>
          <p:cNvPr id="6" name="Rectangle 5"/>
          <p:cNvSpPr/>
          <p:nvPr/>
        </p:nvSpPr>
        <p:spPr>
          <a:xfrm>
            <a:off x="3454019" y="1916124"/>
            <a:ext cx="5156932" cy="12552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accent2">
                    <a:lumMod val="20000"/>
                    <a:lumOff val="80000"/>
                  </a:schemeClr>
                </a:solidFill>
              </a:rPr>
              <a:t>Provide clear explanations of what, who, when , why, where in advance, in writing. </a:t>
            </a:r>
            <a:endParaRPr lang="en-GB" sz="1400" dirty="0" smtClean="0">
              <a:solidFill>
                <a:schemeClr val="accent2">
                  <a:lumMod val="20000"/>
                  <a:lumOff val="80000"/>
                </a:schemeClr>
              </a:solidFill>
            </a:endParaRPr>
          </a:p>
          <a:p>
            <a:pPr marL="285750" indent="-285750">
              <a:buFont typeface="Arial" panose="020B0604020202020204" pitchFamily="34" charset="0"/>
              <a:buChar char="•"/>
            </a:pPr>
            <a:r>
              <a:rPr lang="en-GB" sz="1400" dirty="0" smtClean="0">
                <a:solidFill>
                  <a:schemeClr val="accent2">
                    <a:lumMod val="20000"/>
                    <a:lumOff val="80000"/>
                  </a:schemeClr>
                </a:solidFill>
              </a:rPr>
              <a:t>Some </a:t>
            </a:r>
            <a:r>
              <a:rPr lang="en-GB" sz="1400" dirty="0">
                <a:solidFill>
                  <a:schemeClr val="accent2">
                    <a:lumMod val="20000"/>
                    <a:lumOff val="80000"/>
                  </a:schemeClr>
                </a:solidFill>
              </a:rPr>
              <a:t>Autistic people value this for social invitations as well as professional </a:t>
            </a:r>
            <a:r>
              <a:rPr lang="en-GB" sz="1400" dirty="0" smtClean="0">
                <a:solidFill>
                  <a:schemeClr val="accent2">
                    <a:lumMod val="20000"/>
                    <a:lumOff val="80000"/>
                  </a:schemeClr>
                </a:solidFill>
              </a:rPr>
              <a:t>appointments.</a:t>
            </a:r>
            <a:endParaRPr lang="en-GB" sz="1400" dirty="0">
              <a:solidFill>
                <a:schemeClr val="accent2">
                  <a:lumMod val="20000"/>
                  <a:lumOff val="80000"/>
                </a:schemeClr>
              </a:solidFill>
            </a:endParaRPr>
          </a:p>
        </p:txBody>
      </p:sp>
      <p:sp>
        <p:nvSpPr>
          <p:cNvPr id="7" name="Right Arrow 6"/>
          <p:cNvSpPr/>
          <p:nvPr/>
        </p:nvSpPr>
        <p:spPr>
          <a:xfrm>
            <a:off x="560695" y="3409491"/>
            <a:ext cx="2897266" cy="1139910"/>
          </a:xfrm>
          <a:prstGeom prs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6">
                    <a:lumMod val="50000"/>
                  </a:schemeClr>
                </a:solidFill>
              </a:rPr>
              <a:t>Appearing disinterested</a:t>
            </a:r>
          </a:p>
        </p:txBody>
      </p:sp>
      <p:sp>
        <p:nvSpPr>
          <p:cNvPr id="8" name="Rectangle 7"/>
          <p:cNvSpPr/>
          <p:nvPr/>
        </p:nvSpPr>
        <p:spPr>
          <a:xfrm>
            <a:off x="3457961" y="3351836"/>
            <a:ext cx="5156932" cy="125522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accent6">
                    <a:lumMod val="20000"/>
                    <a:lumOff val="80000"/>
                  </a:schemeClr>
                </a:solidFill>
              </a:rPr>
              <a:t>Don’t assume that tone of voice and body language </a:t>
            </a:r>
            <a:r>
              <a:rPr lang="en-GB" sz="1400" dirty="0" smtClean="0">
                <a:solidFill>
                  <a:schemeClr val="accent6">
                    <a:lumMod val="20000"/>
                    <a:lumOff val="80000"/>
                  </a:schemeClr>
                </a:solidFill>
              </a:rPr>
              <a:t>always </a:t>
            </a:r>
            <a:r>
              <a:rPr lang="en-GB" sz="1400" dirty="0">
                <a:solidFill>
                  <a:schemeClr val="accent6">
                    <a:lumMod val="20000"/>
                    <a:lumOff val="80000"/>
                  </a:schemeClr>
                </a:solidFill>
              </a:rPr>
              <a:t>represent level of interest.</a:t>
            </a:r>
          </a:p>
          <a:p>
            <a:pPr marL="285750" indent="-285750">
              <a:buFont typeface="Arial" panose="020B0604020202020204" pitchFamily="34" charset="0"/>
              <a:buChar char="•"/>
            </a:pPr>
            <a:r>
              <a:rPr lang="en-GB" sz="1400" dirty="0">
                <a:solidFill>
                  <a:schemeClr val="accent6">
                    <a:lumMod val="20000"/>
                    <a:lumOff val="80000"/>
                  </a:schemeClr>
                </a:solidFill>
              </a:rPr>
              <a:t>Use different types of communication – verbal, written, graphics.</a:t>
            </a:r>
          </a:p>
          <a:p>
            <a:pPr marL="285750" indent="-285750">
              <a:buFont typeface="Arial" panose="020B0604020202020204" pitchFamily="34" charset="0"/>
              <a:buChar char="•"/>
            </a:pPr>
            <a:r>
              <a:rPr lang="en-GB" sz="1400" dirty="0">
                <a:solidFill>
                  <a:schemeClr val="accent6">
                    <a:lumMod val="20000"/>
                    <a:lumOff val="80000"/>
                  </a:schemeClr>
                </a:solidFill>
              </a:rPr>
              <a:t>Use known interests to help start interactions</a:t>
            </a:r>
          </a:p>
        </p:txBody>
      </p:sp>
      <p:sp>
        <p:nvSpPr>
          <p:cNvPr id="9" name="Right Arrow 8"/>
          <p:cNvSpPr/>
          <p:nvPr/>
        </p:nvSpPr>
        <p:spPr>
          <a:xfrm>
            <a:off x="523678" y="4771379"/>
            <a:ext cx="2897266" cy="1059658"/>
          </a:xfrm>
          <a:prstGeom prst="rightArrow">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Non verbal communication</a:t>
            </a:r>
          </a:p>
        </p:txBody>
      </p:sp>
      <p:sp>
        <p:nvSpPr>
          <p:cNvPr id="10" name="Rectangle 9"/>
          <p:cNvSpPr/>
          <p:nvPr/>
        </p:nvSpPr>
        <p:spPr>
          <a:xfrm>
            <a:off x="3454019" y="4725144"/>
            <a:ext cx="5156932" cy="115212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accent2">
                    <a:lumMod val="20000"/>
                    <a:lumOff val="80000"/>
                  </a:schemeClr>
                </a:solidFill>
              </a:rPr>
              <a:t>Don’t assume that a non-verbal person doesn’t understand what you are communicating. </a:t>
            </a:r>
          </a:p>
          <a:p>
            <a:pPr marL="285750" indent="-285750">
              <a:buFont typeface="Arial" panose="020B0604020202020204" pitchFamily="34" charset="0"/>
              <a:buChar char="•"/>
            </a:pPr>
            <a:r>
              <a:rPr lang="en-GB" sz="1400" dirty="0">
                <a:solidFill>
                  <a:schemeClr val="accent2">
                    <a:lumMod val="20000"/>
                    <a:lumOff val="80000"/>
                  </a:schemeClr>
                </a:solidFill>
              </a:rPr>
              <a:t>Learn to communicate using any assistive technology, or picture system  the person needs</a:t>
            </a:r>
          </a:p>
        </p:txBody>
      </p:sp>
      <p:sp>
        <p:nvSpPr>
          <p:cNvPr id="11" name="Right Arrow 10"/>
          <p:cNvSpPr/>
          <p:nvPr/>
        </p:nvSpPr>
        <p:spPr>
          <a:xfrm>
            <a:off x="541472" y="476672"/>
            <a:ext cx="2861678" cy="1296144"/>
          </a:xfrm>
          <a:prstGeom prst="right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6">
                    <a:lumMod val="50000"/>
                  </a:schemeClr>
                </a:solidFill>
              </a:rPr>
              <a:t>Eye contact:  could be intense or rare.</a:t>
            </a:r>
          </a:p>
        </p:txBody>
      </p:sp>
      <p:sp>
        <p:nvSpPr>
          <p:cNvPr id="12" name="Rectangle 11"/>
          <p:cNvSpPr/>
          <p:nvPr/>
        </p:nvSpPr>
        <p:spPr>
          <a:xfrm>
            <a:off x="3433662" y="476672"/>
            <a:ext cx="5205530" cy="1296144"/>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accent6">
                    <a:lumMod val="20000"/>
                    <a:lumOff val="80000"/>
                  </a:schemeClr>
                </a:solidFill>
              </a:rPr>
              <a:t>Allow the person to determine levels of eye contact.</a:t>
            </a:r>
          </a:p>
          <a:p>
            <a:pPr marL="285750" indent="-285750">
              <a:buFont typeface="Arial" panose="020B0604020202020204" pitchFamily="34" charset="0"/>
              <a:buChar char="•"/>
            </a:pPr>
            <a:r>
              <a:rPr lang="en-GB" sz="1400" dirty="0">
                <a:solidFill>
                  <a:schemeClr val="accent6">
                    <a:lumMod val="20000"/>
                    <a:lumOff val="80000"/>
                  </a:schemeClr>
                </a:solidFill>
              </a:rPr>
              <a:t>Be aware that lack of eye contact doesn’t mean lack of interest.</a:t>
            </a:r>
          </a:p>
          <a:p>
            <a:pPr marL="285750" indent="-285750">
              <a:buFont typeface="Arial" panose="020B0604020202020204" pitchFamily="34" charset="0"/>
              <a:buChar char="•"/>
            </a:pPr>
            <a:r>
              <a:rPr lang="en-GB" sz="1400" dirty="0">
                <a:solidFill>
                  <a:schemeClr val="accent6">
                    <a:lumMod val="20000"/>
                    <a:lumOff val="80000"/>
                  </a:schemeClr>
                </a:solidFill>
              </a:rPr>
              <a:t>If intense eye contact makes you uncomfortable, gently explain this, and explain why you may have to look away.</a:t>
            </a:r>
          </a:p>
        </p:txBody>
      </p:sp>
    </p:spTree>
    <p:extLst>
      <p:ext uri="{BB962C8B-B14F-4D97-AF65-F5344CB8AC3E}">
        <p14:creationId xmlns:p14="http://schemas.microsoft.com/office/powerpoint/2010/main" val="40733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556" y="625915"/>
            <a:ext cx="7992888" cy="369332"/>
          </a:xfrm>
          <a:prstGeom prst="rect">
            <a:avLst/>
          </a:prstGeom>
        </p:spPr>
        <p:txBody>
          <a:bodyPr wrap="square">
            <a:spAutoFit/>
          </a:bodyPr>
          <a:lstStyle/>
          <a:p>
            <a:r>
              <a:rPr lang="en-GB" b="1" dirty="0" smtClean="0">
                <a:solidFill>
                  <a:schemeClr val="bg2">
                    <a:lumMod val="25000"/>
                  </a:schemeClr>
                </a:solidFill>
                <a:latin typeface="Calibri" panose="020F0502020204030204" pitchFamily="34" charset="0"/>
              </a:rPr>
              <a:t>If you want to learn more, check out the rest of the Autism </a:t>
            </a:r>
            <a:r>
              <a:rPr lang="en-GB" b="1" dirty="0">
                <a:solidFill>
                  <a:schemeClr val="bg2">
                    <a:lumMod val="25000"/>
                  </a:schemeClr>
                </a:solidFill>
                <a:latin typeface="Calibri" panose="020F0502020204030204" pitchFamily="34" charset="0"/>
              </a:rPr>
              <a:t>Informed </a:t>
            </a:r>
            <a:r>
              <a:rPr lang="en-GB" b="1" dirty="0" smtClean="0">
                <a:solidFill>
                  <a:schemeClr val="bg2">
                    <a:lumMod val="25000"/>
                  </a:schemeClr>
                </a:solidFill>
                <a:latin typeface="Calibri" panose="020F0502020204030204" pitchFamily="34" charset="0"/>
              </a:rPr>
              <a:t>modules:</a:t>
            </a:r>
            <a:endParaRPr lang="en-GB" b="1" dirty="0">
              <a:solidFill>
                <a:schemeClr val="bg2">
                  <a:lumMod val="25000"/>
                </a:schemeClr>
              </a:solidFill>
              <a:latin typeface="Calibri" panose="020F0502020204030204" pitchFamily="34" charset="0"/>
            </a:endParaRPr>
          </a:p>
        </p:txBody>
      </p:sp>
      <p:sp>
        <p:nvSpPr>
          <p:cNvPr id="4" name="Rectangle 3"/>
          <p:cNvSpPr/>
          <p:nvPr/>
        </p:nvSpPr>
        <p:spPr>
          <a:xfrm>
            <a:off x="665566" y="1085526"/>
            <a:ext cx="7812868" cy="2092881"/>
          </a:xfrm>
          <a:prstGeom prst="rect">
            <a:avLst/>
          </a:prstGeom>
        </p:spPr>
        <p:txBody>
          <a:bodyPr wrap="square">
            <a:spAutoFit/>
          </a:bodyPr>
          <a:lstStyle/>
          <a:p>
            <a:pPr lvl="1"/>
            <a:r>
              <a:rPr lang="en-GB" sz="1600" b="1" dirty="0" smtClean="0">
                <a:solidFill>
                  <a:schemeClr val="bg2">
                    <a:lumMod val="25000"/>
                  </a:schemeClr>
                </a:solidFill>
                <a:latin typeface="Arial" panose="020B0604020202020204" pitchFamily="34" charset="0"/>
                <a:cs typeface="Arial" panose="020B0604020202020204" pitchFamily="34" charset="0"/>
              </a:rPr>
              <a:t>Autism </a:t>
            </a:r>
            <a:r>
              <a:rPr lang="en-GB" sz="1600" b="1" dirty="0">
                <a:solidFill>
                  <a:schemeClr val="bg2">
                    <a:lumMod val="25000"/>
                  </a:schemeClr>
                </a:solidFill>
                <a:latin typeface="Arial" panose="020B0604020202020204" pitchFamily="34" charset="0"/>
                <a:cs typeface="Arial" panose="020B0604020202020204" pitchFamily="34" charset="0"/>
              </a:rPr>
              <a:t>Informed: Social Imagination</a:t>
            </a:r>
          </a:p>
          <a:p>
            <a:pPr marL="815975" lvl="1"/>
            <a:r>
              <a:rPr lang="en-GB" sz="1400" dirty="0">
                <a:latin typeface="Arial" panose="020B0604020202020204" pitchFamily="34" charset="0"/>
                <a:cs typeface="Arial" panose="020B0604020202020204" pitchFamily="34" charset="0"/>
              </a:rPr>
              <a:t>A more in-depth look at the differences Autistic people have with social imagination.</a:t>
            </a:r>
          </a:p>
          <a:p>
            <a:pPr marL="815975" lvl="1"/>
            <a:r>
              <a:rPr lang="en-GB" sz="1400" dirty="0">
                <a:latin typeface="Arial" panose="020B0604020202020204" pitchFamily="34" charset="0"/>
                <a:cs typeface="Arial" panose="020B0604020202020204" pitchFamily="34" charset="0"/>
              </a:rPr>
              <a:t>Repetitive, restricted behaviour and interests. Managing change and transitions.</a:t>
            </a:r>
          </a:p>
          <a:p>
            <a:pPr marL="815975" lvl="1"/>
            <a:r>
              <a:rPr lang="en-GB" sz="1400" dirty="0">
                <a:latin typeface="Arial" panose="020B0604020202020204" pitchFamily="34" charset="0"/>
                <a:cs typeface="Arial" panose="020B0604020202020204" pitchFamily="34" charset="0"/>
              </a:rPr>
              <a:t>Strategies to promote easier transitions</a:t>
            </a:r>
          </a:p>
          <a:p>
            <a:pPr lvl="1"/>
            <a:r>
              <a:rPr lang="en-GB" sz="1600" b="1" dirty="0">
                <a:solidFill>
                  <a:schemeClr val="bg2">
                    <a:lumMod val="25000"/>
                  </a:schemeClr>
                </a:solidFill>
                <a:latin typeface="Arial" panose="020B0604020202020204" pitchFamily="34" charset="0"/>
                <a:cs typeface="Arial" panose="020B0604020202020204" pitchFamily="34" charset="0"/>
              </a:rPr>
              <a:t>Autism Informed:  Sensory Processing and Co-existing Conditions</a:t>
            </a:r>
          </a:p>
          <a:p>
            <a:pPr marL="815975" lvl="1"/>
            <a:r>
              <a:rPr lang="en-GB" sz="1400" dirty="0">
                <a:latin typeface="Arial" panose="020B0604020202020204" pitchFamily="34" charset="0"/>
                <a:cs typeface="Arial" panose="020B0604020202020204" pitchFamily="34" charset="0"/>
              </a:rPr>
              <a:t>A more in-depth look at the differences in sensory processing that many Autistic people experience.</a:t>
            </a:r>
          </a:p>
          <a:p>
            <a:pPr marL="815975" lvl="1"/>
            <a:r>
              <a:rPr lang="en-GB" sz="1400" dirty="0">
                <a:latin typeface="Arial" panose="020B0604020202020204" pitchFamily="34" charset="0"/>
                <a:cs typeface="Arial" panose="020B0604020202020204" pitchFamily="34" charset="0"/>
              </a:rPr>
              <a:t>A look at some of the common co-existing conditions.</a:t>
            </a:r>
          </a:p>
          <a:p>
            <a:pPr marL="815975" lvl="1"/>
            <a:r>
              <a:rPr lang="en-GB" sz="1400" dirty="0">
                <a:latin typeface="Arial" panose="020B0604020202020204" pitchFamily="34" charset="0"/>
                <a:cs typeface="Arial" panose="020B0604020202020204" pitchFamily="34" charset="0"/>
              </a:rPr>
              <a:t>Strategies to help mitigate sensory processing differences.</a:t>
            </a:r>
          </a:p>
        </p:txBody>
      </p:sp>
      <p:sp>
        <p:nvSpPr>
          <p:cNvPr id="7" name="TextBox 6"/>
          <p:cNvSpPr txBox="1"/>
          <p:nvPr/>
        </p:nvSpPr>
        <p:spPr>
          <a:xfrm>
            <a:off x="529099" y="3789040"/>
            <a:ext cx="8064896" cy="1846659"/>
          </a:xfrm>
          <a:prstGeom prst="rect">
            <a:avLst/>
          </a:prstGeom>
          <a:noFill/>
        </p:spPr>
        <p:txBody>
          <a:bodyPr wrap="square" rtlCol="0">
            <a:spAutoFit/>
          </a:bodyPr>
          <a:lstStyle/>
          <a:p>
            <a:r>
              <a:rPr lang="en-GB" sz="1600" b="1" dirty="0" smtClean="0">
                <a:solidFill>
                  <a:schemeClr val="bg2">
                    <a:lumMod val="25000"/>
                  </a:schemeClr>
                </a:solidFill>
                <a:latin typeface="Arial" panose="020B0604020202020204" pitchFamily="34" charset="0"/>
                <a:cs typeface="Arial" panose="020B0604020202020204" pitchFamily="34" charset="0"/>
              </a:rPr>
              <a:t>These are some useful websites:</a:t>
            </a:r>
          </a:p>
          <a:p>
            <a:pPr marL="363538" lvl="2"/>
            <a:r>
              <a:rPr lang="en-GB" sz="1400" b="1" dirty="0" smtClean="0">
                <a:latin typeface="Arial" panose="020B0604020202020204" pitchFamily="34" charset="0"/>
                <a:cs typeface="Arial" panose="020B0604020202020204" pitchFamily="34" charset="0"/>
              </a:rPr>
              <a:t>Autism </a:t>
            </a:r>
            <a:r>
              <a:rPr lang="en-GB" sz="1400" b="1" dirty="0">
                <a:latin typeface="Arial" panose="020B0604020202020204" pitchFamily="34" charset="0"/>
                <a:cs typeface="Arial" panose="020B0604020202020204" pitchFamily="34" charset="0"/>
              </a:rPr>
              <a:t>Network Scotland  </a:t>
            </a:r>
            <a:r>
              <a:rPr lang="en-GB" sz="1400" b="1" dirty="0">
                <a:solidFill>
                  <a:schemeClr val="accent2">
                    <a:lumMod val="50000"/>
                  </a:schemeClr>
                </a:solidFill>
                <a:latin typeface="Arial" panose="020B0604020202020204" pitchFamily="34" charset="0"/>
                <a:cs typeface="Arial" panose="020B0604020202020204" pitchFamily="34" charset="0"/>
                <a:hlinkClick r:id="rId2"/>
              </a:rPr>
              <a:t>http://www.autismnetworkscotland.org.uk</a:t>
            </a:r>
            <a:r>
              <a:rPr lang="en-GB" sz="1400" b="1" dirty="0" smtClean="0">
                <a:solidFill>
                  <a:schemeClr val="accent2">
                    <a:lumMod val="50000"/>
                  </a:schemeClr>
                </a:solidFill>
                <a:latin typeface="Arial" panose="020B0604020202020204" pitchFamily="34" charset="0"/>
                <a:cs typeface="Arial" panose="020B0604020202020204" pitchFamily="34" charset="0"/>
                <a:hlinkClick r:id="rId2"/>
              </a:rPr>
              <a:t>/</a:t>
            </a:r>
            <a:endParaRPr lang="en-GB" sz="1400" b="1" dirty="0" smtClean="0">
              <a:solidFill>
                <a:schemeClr val="accent2">
                  <a:lumMod val="50000"/>
                </a:schemeClr>
              </a:solidFill>
              <a:latin typeface="Arial" panose="020B0604020202020204" pitchFamily="34" charset="0"/>
              <a:cs typeface="Arial" panose="020B0604020202020204" pitchFamily="34" charset="0"/>
            </a:endParaRPr>
          </a:p>
          <a:p>
            <a:pPr marL="363538" lvl="2"/>
            <a:r>
              <a:rPr lang="en-GB" sz="1400" b="1" dirty="0" smtClean="0">
                <a:latin typeface="Arial" panose="020B0604020202020204" pitchFamily="34" charset="0"/>
                <a:cs typeface="Arial" panose="020B0604020202020204" pitchFamily="34" charset="0"/>
              </a:rPr>
              <a:t>National Autistic </a:t>
            </a:r>
            <a:r>
              <a:rPr lang="en-GB" sz="1400" b="1" dirty="0">
                <a:latin typeface="Arial" panose="020B0604020202020204" pitchFamily="34" charset="0"/>
                <a:cs typeface="Arial" panose="020B0604020202020204" pitchFamily="34" charset="0"/>
              </a:rPr>
              <a:t>Society </a:t>
            </a:r>
            <a:r>
              <a:rPr lang="en-GB" sz="1400" b="1" dirty="0">
                <a:latin typeface="Arial" panose="020B0604020202020204" pitchFamily="34" charset="0"/>
                <a:cs typeface="Arial" panose="020B0604020202020204" pitchFamily="34" charset="0"/>
                <a:hlinkClick r:id="rId3"/>
              </a:rPr>
              <a:t>http://www.autism.org.uk</a:t>
            </a:r>
            <a:r>
              <a:rPr lang="en-GB" sz="1400" b="1" dirty="0" smtClean="0">
                <a:latin typeface="Arial" panose="020B0604020202020204" pitchFamily="34" charset="0"/>
                <a:cs typeface="Arial" panose="020B0604020202020204" pitchFamily="34" charset="0"/>
                <a:hlinkClick r:id="rId3"/>
              </a:rPr>
              <a:t>/</a:t>
            </a:r>
            <a:endParaRPr lang="en-GB" sz="1400" b="1" dirty="0" smtClean="0">
              <a:latin typeface="Arial" panose="020B0604020202020204" pitchFamily="34" charset="0"/>
              <a:cs typeface="Arial" panose="020B0604020202020204" pitchFamily="34" charset="0"/>
            </a:endParaRPr>
          </a:p>
          <a:p>
            <a:pPr marL="363538" lvl="2"/>
            <a:r>
              <a:rPr lang="en-GB" sz="1400" b="1" dirty="0">
                <a:latin typeface="Arial" panose="020B0604020202020204" pitchFamily="34" charset="0"/>
                <a:cs typeface="Arial" panose="020B0604020202020204" pitchFamily="34" charset="0"/>
              </a:rPr>
              <a:t>Scottish Autism </a:t>
            </a:r>
            <a:r>
              <a:rPr lang="en-GB" sz="1400" b="1" dirty="0">
                <a:latin typeface="Arial" panose="020B0604020202020204" pitchFamily="34" charset="0"/>
                <a:cs typeface="Arial" panose="020B0604020202020204" pitchFamily="34" charset="0"/>
                <a:hlinkClick r:id="rId4"/>
              </a:rPr>
              <a:t>http://www.scottishautism.org</a:t>
            </a:r>
            <a:r>
              <a:rPr lang="en-GB" sz="1400" b="1" dirty="0" smtClean="0">
                <a:latin typeface="Arial" panose="020B0604020202020204" pitchFamily="34" charset="0"/>
                <a:cs typeface="Arial" panose="020B0604020202020204" pitchFamily="34" charset="0"/>
                <a:hlinkClick r:id="rId4"/>
              </a:rPr>
              <a:t>/</a:t>
            </a:r>
            <a:r>
              <a:rPr lang="en-GB" sz="1400" b="1" dirty="0" smtClean="0">
                <a:latin typeface="Arial" panose="020B0604020202020204" pitchFamily="34" charset="0"/>
                <a:cs typeface="Arial" panose="020B0604020202020204" pitchFamily="34" charset="0"/>
              </a:rPr>
              <a:t> </a:t>
            </a:r>
          </a:p>
          <a:p>
            <a:pPr marL="363538" lvl="2"/>
            <a:r>
              <a:rPr lang="en-GB" sz="1400" b="1" dirty="0">
                <a:latin typeface="Arial" panose="020B0604020202020204" pitchFamily="34" charset="0"/>
                <a:cs typeface="Arial" panose="020B0604020202020204" pitchFamily="34" charset="0"/>
              </a:rPr>
              <a:t>Autism  Toolbox </a:t>
            </a:r>
            <a:r>
              <a:rPr lang="en-GB" sz="1400" b="1" dirty="0">
                <a:latin typeface="Arial" panose="020B0604020202020204" pitchFamily="34" charset="0"/>
                <a:cs typeface="Arial" panose="020B0604020202020204" pitchFamily="34" charset="0"/>
                <a:hlinkClick r:id="rId5"/>
              </a:rPr>
              <a:t>http://www.autismtoolbox.co.uk/</a:t>
            </a:r>
            <a:endParaRPr lang="en-GB" sz="1400" b="1" dirty="0" smtClean="0">
              <a:latin typeface="Arial" panose="020B0604020202020204" pitchFamily="34" charset="0"/>
              <a:cs typeface="Arial" panose="020B0604020202020204" pitchFamily="34" charset="0"/>
            </a:endParaRPr>
          </a:p>
          <a:p>
            <a:pPr marL="363538" lvl="2"/>
            <a:r>
              <a:rPr lang="en-GB" sz="1400" b="1" dirty="0" smtClean="0">
                <a:latin typeface="Arial" panose="020B0604020202020204" pitchFamily="34" charset="0"/>
                <a:cs typeface="Arial" panose="020B0604020202020204" pitchFamily="34" charset="0"/>
              </a:rPr>
              <a:t>Scottish Government </a:t>
            </a:r>
            <a:r>
              <a:rPr lang="en-GB" sz="1400" b="1" dirty="0">
                <a:latin typeface="Arial" panose="020B0604020202020204" pitchFamily="34" charset="0"/>
                <a:cs typeface="Arial" panose="020B0604020202020204" pitchFamily="34" charset="0"/>
              </a:rPr>
              <a:t>Autism Strategy  </a:t>
            </a:r>
            <a:r>
              <a:rPr lang="en-GB" sz="1400" b="1" dirty="0">
                <a:latin typeface="Arial" panose="020B0604020202020204" pitchFamily="34" charset="0"/>
                <a:cs typeface="Arial" panose="020B0604020202020204" pitchFamily="34" charset="0"/>
                <a:hlinkClick r:id="rId6"/>
              </a:rPr>
              <a:t>http://www.autismstrategyscotland.org.uk</a:t>
            </a:r>
            <a:r>
              <a:rPr lang="en-GB" sz="1400" b="1" dirty="0" smtClean="0">
                <a:latin typeface="Arial" panose="020B0604020202020204" pitchFamily="34" charset="0"/>
                <a:cs typeface="Arial" panose="020B0604020202020204" pitchFamily="34" charset="0"/>
                <a:hlinkClick r:id="rId6"/>
              </a:rPr>
              <a:t>/</a:t>
            </a:r>
            <a:r>
              <a:rPr lang="en-GB" sz="1400" b="1" dirty="0" smtClean="0">
                <a:latin typeface="Arial" panose="020B0604020202020204" pitchFamily="34" charset="0"/>
                <a:cs typeface="Arial" panose="020B0604020202020204" pitchFamily="34" charset="0"/>
              </a:rPr>
              <a:t> </a:t>
            </a:r>
          </a:p>
          <a:p>
            <a:pPr marL="363538" lvl="2"/>
            <a:r>
              <a:rPr lang="en-GB" sz="1400" b="1" dirty="0" smtClean="0">
                <a:latin typeface="Arial" panose="020B0604020202020204" pitchFamily="34" charset="0"/>
                <a:cs typeface="Arial" panose="020B0604020202020204" pitchFamily="34" charset="0"/>
              </a:rPr>
              <a:t>The Welsh Government Autism </a:t>
            </a:r>
            <a:r>
              <a:rPr lang="en-GB" sz="1400" b="1" dirty="0">
                <a:latin typeface="Arial" panose="020B0604020202020204" pitchFamily="34" charset="0"/>
                <a:cs typeface="Arial" panose="020B0604020202020204" pitchFamily="34" charset="0"/>
              </a:rPr>
              <a:t>information </a:t>
            </a:r>
            <a:r>
              <a:rPr lang="en-GB" sz="1400" b="1" dirty="0" smtClean="0">
                <a:latin typeface="Arial" panose="020B0604020202020204" pitchFamily="34" charset="0"/>
                <a:cs typeface="Arial" panose="020B0604020202020204" pitchFamily="34" charset="0"/>
              </a:rPr>
              <a:t>site:  </a:t>
            </a:r>
            <a:r>
              <a:rPr lang="en-GB" sz="1400" b="1" dirty="0" smtClean="0">
                <a:latin typeface="Arial" panose="020B0604020202020204" pitchFamily="34" charset="0"/>
                <a:cs typeface="Arial" panose="020B0604020202020204" pitchFamily="34" charset="0"/>
                <a:hlinkClick r:id="rId7"/>
              </a:rPr>
              <a:t>http</a:t>
            </a:r>
            <a:r>
              <a:rPr lang="en-GB" sz="1400" b="1" dirty="0">
                <a:latin typeface="Arial" panose="020B0604020202020204" pitchFamily="34" charset="0"/>
                <a:cs typeface="Arial" panose="020B0604020202020204" pitchFamily="34" charset="0"/>
                <a:hlinkClick r:id="rId7"/>
              </a:rPr>
              <a:t>://www.asdinfowales.co.uk/home</a:t>
            </a:r>
            <a:r>
              <a:rPr lang="en-GB" sz="1400" b="1" dirty="0" smtClean="0">
                <a:latin typeface="Arial" panose="020B0604020202020204" pitchFamily="34" charset="0"/>
                <a:cs typeface="Arial" panose="020B0604020202020204" pitchFamily="34" charset="0"/>
                <a:hlinkClick r:id="rId7"/>
              </a:rPr>
              <a:t>/</a:t>
            </a:r>
            <a:endParaRPr lang="en-GB" sz="1400" b="1" dirty="0" smtClean="0">
              <a:latin typeface="Arial" panose="020B0604020202020204" pitchFamily="34" charset="0"/>
              <a:cs typeface="Arial" panose="020B0604020202020204" pitchFamily="34" charset="0"/>
            </a:endParaRPr>
          </a:p>
          <a:p>
            <a:pPr marL="0" lvl="1" indent="-93662"/>
            <a:r>
              <a:rPr lang="en-GB" sz="1400" dirty="0" smtClean="0">
                <a:latin typeface="Arial" panose="020B0604020202020204" pitchFamily="34" charset="0"/>
                <a:cs typeface="Arial" panose="020B0604020202020204" pitchFamily="34" charset="0"/>
              </a:rPr>
              <a:t>If you click on the green link, the website will open in another window. </a:t>
            </a:r>
          </a:p>
        </p:txBody>
      </p:sp>
    </p:spTree>
    <p:extLst>
      <p:ext uri="{BB962C8B-B14F-4D97-AF65-F5344CB8AC3E}">
        <p14:creationId xmlns:p14="http://schemas.microsoft.com/office/powerpoint/2010/main" val="4258338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
          <a:stretch/>
        </p:blipFill>
        <p:spPr>
          <a:xfrm>
            <a:off x="2152914" y="2046238"/>
            <a:ext cx="4843239" cy="2638400"/>
          </a:xfrm>
          <a:prstGeom prst="rect">
            <a:avLst/>
          </a:prstGeom>
        </p:spPr>
      </p:pic>
      <p:sp>
        <p:nvSpPr>
          <p:cNvPr id="5" name="Rectangle 4"/>
          <p:cNvSpPr/>
          <p:nvPr/>
        </p:nvSpPr>
        <p:spPr>
          <a:xfrm>
            <a:off x="1569467" y="1536527"/>
            <a:ext cx="6010133" cy="1346086"/>
          </a:xfrm>
          <a:prstGeom prst="rect">
            <a:avLst/>
          </a:prstGeom>
          <a:noFill/>
        </p:spPr>
        <p:txBody>
          <a:bodyPr wrap="square" lIns="91440" tIns="45720" rIns="91440" bIns="45720">
            <a:prstTxWarp prst="textChevron">
              <a:avLst/>
            </a:prstTxWarp>
            <a:spAutoFit/>
          </a:bodyPr>
          <a:lstStyle/>
          <a:p>
            <a:pPr algn="ctr"/>
            <a:r>
              <a:rPr lang="en-US" sz="7200" b="1" cap="none" spc="0" dirty="0" smtClean="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rPr>
              <a:t>Thank you</a:t>
            </a:r>
            <a:endParaRPr lang="en-US" sz="7200" b="1" cap="none" spc="0" dirty="0">
              <a:ln w="1905"/>
              <a:gradFill flip="none" rotWithShape="1">
                <a:gsLst>
                  <a:gs pos="0">
                    <a:schemeClr val="bg2">
                      <a:lumMod val="10000"/>
                    </a:schemeClr>
                  </a:gs>
                  <a:gs pos="50000">
                    <a:schemeClr val="bg2">
                      <a:lumMod val="50000"/>
                    </a:schemeClr>
                  </a:gs>
                  <a:gs pos="100000">
                    <a:schemeClr val="accent2">
                      <a:lumMod val="71000"/>
                      <a:lumOff val="29000"/>
                    </a:schemeClr>
                  </a:gs>
                </a:gsLst>
                <a:lin ang="5400000" scaled="1"/>
                <a:tileRect/>
              </a:gradFill>
              <a:effectLst>
                <a:innerShdw blurRad="69850" dist="43180" dir="5400000">
                  <a:srgbClr val="000000">
                    <a:alpha val="65000"/>
                  </a:srgbClr>
                </a:innerShdw>
              </a:effectLst>
            </a:endParaRPr>
          </a:p>
        </p:txBody>
      </p:sp>
      <p:sp>
        <p:nvSpPr>
          <p:cNvPr id="6" name="TextBox 5"/>
          <p:cNvSpPr txBox="1"/>
          <p:nvPr/>
        </p:nvSpPr>
        <p:spPr>
          <a:xfrm>
            <a:off x="1964242" y="4720319"/>
            <a:ext cx="5220582" cy="400110"/>
          </a:xfrm>
          <a:prstGeom prst="rect">
            <a:avLst/>
          </a:prstGeom>
          <a:noFill/>
        </p:spPr>
        <p:txBody>
          <a:bodyPr wrap="square" rtlCol="0">
            <a:spAutoFit/>
          </a:bodyPr>
          <a:lstStyle/>
          <a:p>
            <a:pPr algn="ctr"/>
            <a:r>
              <a:rPr lang="en-GB" sz="2000" b="1" dirty="0" smtClean="0">
                <a:solidFill>
                  <a:schemeClr val="bg2">
                    <a:lumMod val="25000"/>
                  </a:schemeClr>
                </a:solidFill>
                <a:latin typeface="Arial" panose="020B0604020202020204" pitchFamily="34" charset="0"/>
                <a:cs typeface="Arial" panose="020B0604020202020204" pitchFamily="34" charset="0"/>
              </a:rPr>
              <a:t>for taking the time to learn about Autism.</a:t>
            </a:r>
            <a:endParaRPr lang="en-GB" sz="2000" b="1" dirty="0">
              <a:solidFill>
                <a:schemeClr val="bg2">
                  <a:lumMod val="25000"/>
                </a:schemeClr>
              </a:solidFill>
              <a:latin typeface="Arial" panose="020B0604020202020204" pitchFamily="34" charset="0"/>
              <a:cs typeface="Arial" panose="020B0604020202020204" pitchFamily="34" charset="0"/>
            </a:endParaRPr>
          </a:p>
        </p:txBody>
      </p:sp>
      <p:sp>
        <p:nvSpPr>
          <p:cNvPr id="8" name="TextBox 7"/>
          <p:cNvSpPr txBox="1"/>
          <p:nvPr/>
        </p:nvSpPr>
        <p:spPr>
          <a:xfrm>
            <a:off x="722107" y="5413115"/>
            <a:ext cx="7704855"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You can now close the slide show, by hitting the “Escape” button on your keyboard.</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539552" y="758053"/>
            <a:ext cx="8064895"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That’s the end of the Autism Informed: Social Communication and Interaction module.</a:t>
            </a:r>
          </a:p>
        </p:txBody>
      </p:sp>
    </p:spTree>
    <p:extLst>
      <p:ext uri="{BB962C8B-B14F-4D97-AF65-F5344CB8AC3E}">
        <p14:creationId xmlns:p14="http://schemas.microsoft.com/office/powerpoint/2010/main" val="2458732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04664"/>
            <a:ext cx="8183880" cy="591926"/>
          </a:xfrm>
        </p:spPr>
        <p:txBody>
          <a:bodyPr>
            <a:normAutofit fontScale="90000"/>
          </a:bodyPr>
          <a:lstStyle/>
          <a:p>
            <a:r>
              <a:rPr lang="en-GB" dirty="0" smtClean="0">
                <a:solidFill>
                  <a:schemeClr val="bg2">
                    <a:lumMod val="25000"/>
                  </a:schemeClr>
                </a:solidFill>
                <a:effectLst/>
              </a:rPr>
              <a:t>Recap</a:t>
            </a:r>
            <a:endParaRPr lang="en-GB" dirty="0">
              <a:solidFill>
                <a:schemeClr val="bg2">
                  <a:lumMod val="25000"/>
                </a:schemeClr>
              </a:solidFill>
              <a:effectLst/>
            </a:endParaRP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83569" y="1115080"/>
            <a:ext cx="1872208" cy="1614045"/>
          </a:xfrm>
          <a:prstGeom prst="rect">
            <a:avLst/>
          </a:prstGeom>
        </p:spPr>
      </p:pic>
      <p:sp>
        <p:nvSpPr>
          <p:cNvPr id="4" name="TextBox 3"/>
          <p:cNvSpPr txBox="1"/>
          <p:nvPr/>
        </p:nvSpPr>
        <p:spPr>
          <a:xfrm>
            <a:off x="2708702" y="1115080"/>
            <a:ext cx="5904656" cy="892552"/>
          </a:xfrm>
          <a:prstGeom prst="rect">
            <a:avLst/>
          </a:prstGeom>
          <a:noFill/>
        </p:spPr>
        <p:txBody>
          <a:bodyPr wrap="square" rtlCol="0">
            <a:spAutoFit/>
          </a:bodyPr>
          <a:lstStyle/>
          <a:p>
            <a:r>
              <a:rPr lang="en-GB" sz="1300" dirty="0">
                <a:solidFill>
                  <a:prstClr val="black"/>
                </a:solidFill>
                <a:cs typeface="Arial" panose="020B0604020202020204" pitchFamily="34" charset="0"/>
              </a:rPr>
              <a:t>Social Communication and Social Interaction are two aspects of the Triad which has informed our understanding of Autism for many years. Identifying particular differences (or “impairments”) in each area has been key to the diagnosis of Autism. In the Autism Awareness module we stated that :</a:t>
            </a:r>
          </a:p>
        </p:txBody>
      </p:sp>
      <p:sp>
        <p:nvSpPr>
          <p:cNvPr id="6" name="TextBox 5"/>
          <p:cNvSpPr txBox="1"/>
          <p:nvPr/>
        </p:nvSpPr>
        <p:spPr>
          <a:xfrm>
            <a:off x="2688550" y="2045539"/>
            <a:ext cx="5924808" cy="769441"/>
          </a:xfrm>
          <a:prstGeom prst="rect">
            <a:avLst/>
          </a:prstGeom>
          <a:noFill/>
        </p:spPr>
        <p:txBody>
          <a:bodyPr wrap="square" rtlCol="0">
            <a:spAutoFit/>
          </a:bodyPr>
          <a:lstStyle/>
          <a:p>
            <a:pPr algn="ctr"/>
            <a:r>
              <a:rPr lang="en-GB" sz="1400" b="1" i="1" kern="0" dirty="0">
                <a:solidFill>
                  <a:schemeClr val="accent6">
                    <a:lumMod val="50000"/>
                  </a:schemeClr>
                </a:solidFill>
                <a:latin typeface="Calibri" panose="020F0502020204030204" pitchFamily="34" charset="0"/>
                <a:cs typeface="Arial" panose="020B0604020202020204" pitchFamily="34" charset="0"/>
              </a:rPr>
              <a:t>Differences in social interaction are closely tied in with the differences in social communication.  There can be no communication without interaction, and no interaction without communication</a:t>
            </a:r>
            <a:r>
              <a:rPr lang="en-GB" sz="1600" b="1" i="1" kern="0" dirty="0">
                <a:solidFill>
                  <a:schemeClr val="accent6">
                    <a:lumMod val="50000"/>
                  </a:schemeClr>
                </a:solidFill>
                <a:latin typeface="Calibri" panose="020F0502020204030204" pitchFamily="34" charset="0"/>
                <a:cs typeface="Arial" panose="020B0604020202020204" pitchFamily="34" charset="0"/>
              </a:rPr>
              <a:t>.</a:t>
            </a:r>
            <a:endParaRPr lang="en-GB" sz="1400" b="1" i="1" dirty="0">
              <a:solidFill>
                <a:schemeClr val="accent6">
                  <a:lumMod val="50000"/>
                </a:schemeClr>
              </a:solidFill>
              <a:latin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66" y="2922871"/>
            <a:ext cx="1832514" cy="115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08702" y="2782669"/>
            <a:ext cx="5909240" cy="1292662"/>
          </a:xfrm>
          <a:prstGeom prst="rect">
            <a:avLst/>
          </a:prstGeom>
        </p:spPr>
        <p:txBody>
          <a:bodyPr wrap="square">
            <a:spAutoFit/>
          </a:bodyPr>
          <a:lstStyle/>
          <a:p>
            <a:r>
              <a:rPr lang="en-GB" sz="1300" kern="0" dirty="0">
                <a:solidFill>
                  <a:prstClr val="black"/>
                </a:solidFill>
                <a:cs typeface="Arial" panose="020B0604020202020204" pitchFamily="34" charset="0"/>
              </a:rPr>
              <a:t>In the Autism Informed: Diagnosis module we saw that recent changes to the American medical manual (DSM-V) have combined Social Communication and Social Interaction to form a “dyad”.</a:t>
            </a:r>
          </a:p>
          <a:p>
            <a:endParaRPr lang="en-GB" sz="1300" kern="0" dirty="0">
              <a:solidFill>
                <a:prstClr val="black"/>
              </a:solidFill>
              <a:cs typeface="Arial" panose="020B0604020202020204" pitchFamily="34" charset="0"/>
            </a:endParaRPr>
          </a:p>
          <a:p>
            <a:r>
              <a:rPr lang="en-GB" sz="1300" kern="0" dirty="0">
                <a:solidFill>
                  <a:prstClr val="black"/>
                </a:solidFill>
                <a:cs typeface="Arial" panose="020B0604020202020204" pitchFamily="34" charset="0"/>
              </a:rPr>
              <a:t>We will follow this model, and explore social communication and interaction differences together in this module.</a:t>
            </a:r>
            <a:endParaRPr lang="en-GB" sz="1300" kern="0" dirty="0">
              <a:solidFill>
                <a:sysClr val="windowText" lastClr="000000"/>
              </a:solidFill>
            </a:endParaRPr>
          </a:p>
        </p:txBody>
      </p:sp>
      <p:sp>
        <p:nvSpPr>
          <p:cNvPr id="11" name="Rectangle 10"/>
          <p:cNvSpPr/>
          <p:nvPr/>
        </p:nvSpPr>
        <p:spPr>
          <a:xfrm>
            <a:off x="467544" y="4196315"/>
            <a:ext cx="8145814" cy="153694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In the Autism Aware module, we busted the myths that Autistic people are all loners, with no </a:t>
            </a:r>
            <a:r>
              <a:rPr lang="en-GB" sz="1400" b="1" dirty="0" smtClean="0">
                <a:solidFill>
                  <a:schemeClr val="tx1"/>
                </a:solidFill>
              </a:rPr>
              <a:t>interest in communicating with others.</a:t>
            </a:r>
          </a:p>
          <a:p>
            <a:pPr algn="ctr"/>
            <a:r>
              <a:rPr lang="en-GB" sz="1400" b="1" dirty="0" smtClean="0">
                <a:solidFill>
                  <a:schemeClr val="accent6">
                    <a:lumMod val="50000"/>
                  </a:schemeClr>
                </a:solidFill>
              </a:rPr>
              <a:t>Most autistic people want to communicate with others, to have friendships and to participate in social activities. Autistic people can have differences that make day to day communication and social interaction stressful, confusing or even frightening.  </a:t>
            </a:r>
          </a:p>
          <a:p>
            <a:pPr algn="ctr"/>
            <a:r>
              <a:rPr lang="en-GB" sz="1400" b="1" dirty="0" smtClean="0">
                <a:solidFill>
                  <a:schemeClr val="accent6">
                    <a:lumMod val="50000"/>
                  </a:schemeClr>
                </a:solidFill>
              </a:rPr>
              <a:t>Because of this, Autistic people may interact differently to what neurotypical people expect.</a:t>
            </a:r>
          </a:p>
        </p:txBody>
      </p:sp>
    </p:spTree>
    <p:extLst>
      <p:ext uri="{BB962C8B-B14F-4D97-AF65-F5344CB8AC3E}">
        <p14:creationId xmlns:p14="http://schemas.microsoft.com/office/powerpoint/2010/main" val="203742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04664"/>
            <a:ext cx="8183880" cy="591926"/>
          </a:xfrm>
        </p:spPr>
        <p:txBody>
          <a:bodyPr>
            <a:normAutofit fontScale="90000"/>
          </a:bodyPr>
          <a:lstStyle/>
          <a:p>
            <a:r>
              <a:rPr lang="en-GB" sz="2800" dirty="0" smtClean="0">
                <a:solidFill>
                  <a:schemeClr val="bg2">
                    <a:lumMod val="25000"/>
                  </a:schemeClr>
                </a:solidFill>
                <a:effectLst/>
              </a:rPr>
              <a:t>What is “social communication and interaction”?</a:t>
            </a:r>
            <a:endParaRPr lang="en-GB" sz="2800" dirty="0">
              <a:solidFill>
                <a:schemeClr val="bg2">
                  <a:lumMod val="25000"/>
                </a:schemeClr>
              </a:solidFill>
              <a:effectLst/>
            </a:endParaRPr>
          </a:p>
        </p:txBody>
      </p:sp>
      <p:sp>
        <p:nvSpPr>
          <p:cNvPr id="3" name="TextBox 2"/>
          <p:cNvSpPr txBox="1"/>
          <p:nvPr/>
        </p:nvSpPr>
        <p:spPr>
          <a:xfrm>
            <a:off x="605448" y="943555"/>
            <a:ext cx="7930454" cy="646331"/>
          </a:xfrm>
          <a:prstGeom prst="rect">
            <a:avLst/>
          </a:prstGeom>
          <a:noFill/>
        </p:spPr>
        <p:txBody>
          <a:bodyPr wrap="square" rtlCol="0">
            <a:spAutoFit/>
          </a:bodyPr>
          <a:lstStyle/>
          <a:p>
            <a:r>
              <a:rPr lang="en-GB" sz="2000" b="1" dirty="0" smtClean="0">
                <a:solidFill>
                  <a:schemeClr val="bg2">
                    <a:lumMod val="25000"/>
                  </a:schemeClr>
                </a:solidFill>
                <a:cs typeface="Arial" panose="020B0604020202020204" pitchFamily="34" charset="0"/>
              </a:rPr>
              <a:t>Social communication </a:t>
            </a:r>
            <a:r>
              <a:rPr lang="en-GB" sz="1600" dirty="0">
                <a:solidFill>
                  <a:prstClr val="black"/>
                </a:solidFill>
                <a:cs typeface="Arial" panose="020B0604020202020204" pitchFamily="34" charset="0"/>
              </a:rPr>
              <a:t>is a two-way flow of messages, usually with a purpose, such as making a request, or sharing information</a:t>
            </a:r>
            <a:r>
              <a:rPr lang="en-GB" sz="1600" dirty="0" smtClean="0">
                <a:solidFill>
                  <a:prstClr val="black"/>
                </a:solidFill>
                <a:cs typeface="Arial" panose="020B0604020202020204" pitchFamily="34" charset="0"/>
              </a:rPr>
              <a:t>. </a:t>
            </a:r>
            <a:endParaRPr lang="en-GB" sz="1600" dirty="0">
              <a:solidFill>
                <a:prstClr val="black"/>
              </a:solidFill>
              <a:cs typeface="Arial" panose="020B0604020202020204" pitchFamily="34" charset="0"/>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71" b="363"/>
          <a:stretch/>
        </p:blipFill>
        <p:spPr bwMode="auto">
          <a:xfrm>
            <a:off x="2699792" y="1853216"/>
            <a:ext cx="596414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2365" y="1839352"/>
            <a:ext cx="2107427" cy="3785652"/>
          </a:xfrm>
          <a:prstGeom prst="rect">
            <a:avLst/>
          </a:prstGeom>
        </p:spPr>
        <p:txBody>
          <a:bodyPr wrap="square">
            <a:spAutoFit/>
          </a:bodyPr>
          <a:lstStyle/>
          <a:p>
            <a:pPr lvl="0"/>
            <a:r>
              <a:rPr lang="en-GB" sz="1500" b="1" dirty="0">
                <a:solidFill>
                  <a:prstClr val="black"/>
                </a:solidFill>
                <a:cs typeface="Arial" panose="020B0604020202020204" pitchFamily="34" charset="0"/>
              </a:rPr>
              <a:t>Think about the communications you have had with people today.  They might have been conversations, letters, emails, or social media. </a:t>
            </a:r>
            <a:endParaRPr lang="en-GB" sz="1500" b="1" dirty="0" smtClean="0">
              <a:solidFill>
                <a:prstClr val="black"/>
              </a:solidFill>
              <a:cs typeface="Arial" panose="020B0604020202020204" pitchFamily="34" charset="0"/>
            </a:endParaRPr>
          </a:p>
          <a:p>
            <a:pPr lvl="0"/>
            <a:r>
              <a:rPr lang="en-GB" sz="1500" b="1" dirty="0" smtClean="0">
                <a:solidFill>
                  <a:prstClr val="black"/>
                </a:solidFill>
                <a:cs typeface="Arial" panose="020B0604020202020204" pitchFamily="34" charset="0"/>
              </a:rPr>
              <a:t> </a:t>
            </a:r>
            <a:endParaRPr lang="en-GB" sz="1500" b="1" dirty="0">
              <a:solidFill>
                <a:prstClr val="black"/>
              </a:solidFill>
              <a:cs typeface="Arial" panose="020B0604020202020204" pitchFamily="34" charset="0"/>
            </a:endParaRPr>
          </a:p>
          <a:p>
            <a:pPr lvl="0"/>
            <a:r>
              <a:rPr lang="en-GB" sz="1500" b="1" dirty="0">
                <a:solidFill>
                  <a:prstClr val="black"/>
                </a:solidFill>
                <a:cs typeface="Arial" panose="020B0604020202020204" pitchFamily="34" charset="0"/>
              </a:rPr>
              <a:t>Can you identify what the purpose of some of these were</a:t>
            </a:r>
            <a:r>
              <a:rPr lang="en-GB" sz="1500" b="1" dirty="0" smtClean="0">
                <a:solidFill>
                  <a:prstClr val="black"/>
                </a:solidFill>
                <a:cs typeface="Arial" panose="020B0604020202020204" pitchFamily="34" charset="0"/>
              </a:rPr>
              <a:t>?</a:t>
            </a:r>
          </a:p>
          <a:p>
            <a:pPr lvl="0"/>
            <a:endParaRPr lang="en-GB" sz="1500" b="1" dirty="0">
              <a:solidFill>
                <a:prstClr val="black"/>
              </a:solidFill>
              <a:cs typeface="Arial" panose="020B0604020202020204" pitchFamily="34" charset="0"/>
            </a:endParaRPr>
          </a:p>
          <a:p>
            <a:pPr lvl="0"/>
            <a:r>
              <a:rPr lang="en-GB" sz="1500" b="1" dirty="0" smtClean="0">
                <a:solidFill>
                  <a:prstClr val="black"/>
                </a:solidFill>
                <a:cs typeface="Arial" panose="020B0604020202020204" pitchFamily="34" charset="0"/>
              </a:rPr>
              <a:t>Click on to </a:t>
            </a:r>
            <a:r>
              <a:rPr lang="en-GB" sz="1500" dirty="0" smtClean="0">
                <a:solidFill>
                  <a:prstClr val="black"/>
                </a:solidFill>
                <a:cs typeface="Arial" panose="020B0604020202020204" pitchFamily="34" charset="0"/>
              </a:rPr>
              <a:t>see some of the things you might have thought of.</a:t>
            </a:r>
            <a:endParaRPr lang="en-GB" sz="1500" dirty="0">
              <a:solidFill>
                <a:prstClr val="black"/>
              </a:solidFill>
              <a:cs typeface="Arial" panose="020B0604020202020204" pitchFamily="34" charset="0"/>
            </a:endParaRPr>
          </a:p>
        </p:txBody>
      </p:sp>
    </p:spTree>
    <p:extLst>
      <p:ext uri="{BB962C8B-B14F-4D97-AF65-F5344CB8AC3E}">
        <p14:creationId xmlns:p14="http://schemas.microsoft.com/office/powerpoint/2010/main" val="25109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2919" y="1261804"/>
            <a:ext cx="6168430" cy="584775"/>
          </a:xfrm>
          <a:prstGeom prst="rect">
            <a:avLst/>
          </a:prstGeom>
          <a:noFill/>
        </p:spPr>
        <p:txBody>
          <a:bodyPr wrap="square" rtlCol="0">
            <a:spAutoFit/>
          </a:bodyPr>
          <a:lstStyle/>
          <a:p>
            <a:r>
              <a:rPr lang="en-GB" sz="1600" i="1" dirty="0">
                <a:solidFill>
                  <a:schemeClr val="accent6">
                    <a:lumMod val="50000"/>
                  </a:schemeClr>
                </a:solidFill>
                <a:cs typeface="Arial" panose="020B0604020202020204" pitchFamily="34" charset="0"/>
              </a:rPr>
              <a:t>Remember the baseball bat guy?  In the Theory module, we asked “Is this person wanting to play, or threatening to attack?</a:t>
            </a:r>
          </a:p>
        </p:txBody>
      </p:sp>
      <p:sp>
        <p:nvSpPr>
          <p:cNvPr id="6" name="TextBox 5"/>
          <p:cNvSpPr txBox="1"/>
          <p:nvPr/>
        </p:nvSpPr>
        <p:spPr>
          <a:xfrm>
            <a:off x="2482919" y="1817309"/>
            <a:ext cx="6103987" cy="338554"/>
          </a:xfrm>
          <a:prstGeom prst="rect">
            <a:avLst/>
          </a:prstGeom>
          <a:noFill/>
        </p:spPr>
        <p:txBody>
          <a:bodyPr wrap="square" rtlCol="0">
            <a:spAutoFit/>
          </a:bodyPr>
          <a:lstStyle/>
          <a:p>
            <a:r>
              <a:rPr lang="en-GB" sz="1600" b="1" dirty="0" smtClean="0">
                <a:solidFill>
                  <a:prstClr val="black"/>
                </a:solidFill>
                <a:cs typeface="Arial" panose="020B0604020202020204" pitchFamily="34" charset="0"/>
              </a:rPr>
              <a:t>To answer this question, you might get information from:</a:t>
            </a:r>
            <a:endParaRPr lang="en-GB" sz="1600" b="1" dirty="0">
              <a:solidFill>
                <a:prstClr val="black"/>
              </a:solidFill>
              <a:cs typeface="Arial" panose="020B0604020202020204" pitchFamily="34" charset="0"/>
            </a:endParaRPr>
          </a:p>
        </p:txBody>
      </p:sp>
      <p:sp>
        <p:nvSpPr>
          <p:cNvPr id="8" name="TextBox 7"/>
          <p:cNvSpPr txBox="1"/>
          <p:nvPr/>
        </p:nvSpPr>
        <p:spPr>
          <a:xfrm>
            <a:off x="2378577" y="2131295"/>
            <a:ext cx="6103987" cy="1969770"/>
          </a:xfrm>
          <a:prstGeom prst="rect">
            <a:avLst/>
          </a:prstGeom>
          <a:noFill/>
          <a:ln>
            <a:noFill/>
          </a:ln>
        </p:spPr>
        <p:txBody>
          <a:bodyPr wrap="square" rtlCol="0">
            <a:spAutoFit/>
          </a:bodyPr>
          <a:lstStyle/>
          <a:p>
            <a:pPr marL="285750" indent="-196850">
              <a:buFont typeface="Arial" panose="020B0604020202020204" pitchFamily="34" charset="0"/>
              <a:buChar char="•"/>
            </a:pPr>
            <a:r>
              <a:rPr lang="en-GB" sz="1400" dirty="0" smtClean="0">
                <a:solidFill>
                  <a:prstClr val="black"/>
                </a:solidFill>
                <a:cs typeface="Arial" panose="020B0604020202020204" pitchFamily="34" charset="0"/>
              </a:rPr>
              <a:t>his </a:t>
            </a:r>
            <a:r>
              <a:rPr lang="en-GB" sz="1600" b="1" dirty="0">
                <a:solidFill>
                  <a:schemeClr val="accent2">
                    <a:lumMod val="50000"/>
                  </a:schemeClr>
                </a:solidFill>
                <a:cs typeface="Arial" panose="020B0604020202020204" pitchFamily="34" charset="0"/>
              </a:rPr>
              <a:t>body language </a:t>
            </a:r>
            <a:r>
              <a:rPr lang="en-GB" sz="1400" dirty="0">
                <a:solidFill>
                  <a:prstClr val="black"/>
                </a:solidFill>
                <a:cs typeface="Arial" panose="020B0604020202020204" pitchFamily="34" charset="0"/>
              </a:rPr>
              <a:t>– </a:t>
            </a:r>
            <a:r>
              <a:rPr lang="en-GB" sz="1400" dirty="0" err="1">
                <a:solidFill>
                  <a:prstClr val="black"/>
                </a:solidFill>
                <a:cs typeface="Arial" panose="020B0604020202020204" pitchFamily="34" charset="0"/>
              </a:rPr>
              <a:t>eg</a:t>
            </a:r>
            <a:r>
              <a:rPr lang="en-GB" sz="1400" dirty="0">
                <a:solidFill>
                  <a:prstClr val="black"/>
                </a:solidFill>
                <a:cs typeface="Arial" panose="020B0604020202020204" pitchFamily="34" charset="0"/>
              </a:rPr>
              <a:t> tense or relaxed; open or making himself look bigger and more dominating;  moving into your personal space, or giving you room; </a:t>
            </a:r>
          </a:p>
          <a:p>
            <a:pPr marL="285750" indent="-196850">
              <a:buFont typeface="Arial" panose="020B0604020202020204" pitchFamily="34" charset="0"/>
              <a:buChar char="•"/>
            </a:pPr>
            <a:r>
              <a:rPr lang="en-GB" sz="1400" dirty="0">
                <a:solidFill>
                  <a:prstClr val="black"/>
                </a:solidFill>
                <a:cs typeface="Arial" panose="020B0604020202020204" pitchFamily="34" charset="0"/>
              </a:rPr>
              <a:t>his</a:t>
            </a:r>
            <a:r>
              <a:rPr lang="en-GB" sz="1400" dirty="0">
                <a:solidFill>
                  <a:srgbClr val="5DCEAF">
                    <a:lumMod val="50000"/>
                  </a:srgbClr>
                </a:solidFill>
                <a:cs typeface="Arial" panose="020B0604020202020204" pitchFamily="34" charset="0"/>
              </a:rPr>
              <a:t> </a:t>
            </a:r>
            <a:r>
              <a:rPr lang="en-GB" sz="1600" b="1" dirty="0">
                <a:solidFill>
                  <a:schemeClr val="accent2">
                    <a:lumMod val="50000"/>
                  </a:schemeClr>
                </a:solidFill>
                <a:cs typeface="Arial" panose="020B0604020202020204" pitchFamily="34" charset="0"/>
              </a:rPr>
              <a:t>gestures</a:t>
            </a:r>
            <a:r>
              <a:rPr lang="en-GB" sz="1400" b="1" dirty="0">
                <a:solidFill>
                  <a:srgbClr val="5DCEAF">
                    <a:lumMod val="50000"/>
                  </a:srgbClr>
                </a:solidFill>
                <a:cs typeface="Arial" panose="020B0604020202020204" pitchFamily="34" charset="0"/>
              </a:rPr>
              <a:t> </a:t>
            </a:r>
            <a:r>
              <a:rPr lang="en-GB" sz="1400" b="1" dirty="0">
                <a:solidFill>
                  <a:prstClr val="black"/>
                </a:solidFill>
                <a:cs typeface="Arial" panose="020B0604020202020204" pitchFamily="34" charset="0"/>
              </a:rPr>
              <a:t>–</a:t>
            </a:r>
            <a:r>
              <a:rPr lang="en-GB" sz="1400" dirty="0">
                <a:solidFill>
                  <a:prstClr val="black"/>
                </a:solidFill>
                <a:cs typeface="Arial" panose="020B0604020202020204" pitchFamily="34" charset="0"/>
              </a:rPr>
              <a:t> </a:t>
            </a:r>
            <a:r>
              <a:rPr lang="en-GB" sz="1400" dirty="0" err="1">
                <a:solidFill>
                  <a:prstClr val="black"/>
                </a:solidFill>
                <a:cs typeface="Arial" panose="020B0604020202020204" pitchFamily="34" charset="0"/>
              </a:rPr>
              <a:t>eg</a:t>
            </a:r>
            <a:r>
              <a:rPr lang="en-GB" sz="1400" dirty="0">
                <a:solidFill>
                  <a:prstClr val="black"/>
                </a:solidFill>
                <a:cs typeface="Arial" panose="020B0604020202020204" pitchFamily="34" charset="0"/>
              </a:rPr>
              <a:t> how he is holding the bat. </a:t>
            </a:r>
            <a:r>
              <a:rPr lang="en-GB" sz="1400" dirty="0" smtClean="0">
                <a:solidFill>
                  <a:prstClr val="black"/>
                </a:solidFill>
                <a:cs typeface="Arial" panose="020B0604020202020204" pitchFamily="34" charset="0"/>
              </a:rPr>
              <a:t> </a:t>
            </a:r>
            <a:endParaRPr lang="en-GB" sz="1400" dirty="0">
              <a:solidFill>
                <a:prstClr val="black"/>
              </a:solidFill>
              <a:cs typeface="Arial" panose="020B0604020202020204" pitchFamily="34" charset="0"/>
            </a:endParaRPr>
          </a:p>
          <a:p>
            <a:pPr marL="285750" indent="-196850">
              <a:buFont typeface="Arial" panose="020B0604020202020204" pitchFamily="34" charset="0"/>
              <a:buChar char="•"/>
            </a:pPr>
            <a:r>
              <a:rPr lang="en-GB" sz="1400" dirty="0">
                <a:solidFill>
                  <a:prstClr val="black"/>
                </a:solidFill>
                <a:cs typeface="Arial" panose="020B0604020202020204" pitchFamily="34" charset="0"/>
              </a:rPr>
              <a:t>his </a:t>
            </a:r>
            <a:r>
              <a:rPr lang="en-GB" sz="1600" b="1" dirty="0">
                <a:solidFill>
                  <a:schemeClr val="accent2">
                    <a:lumMod val="50000"/>
                  </a:schemeClr>
                </a:solidFill>
                <a:cs typeface="Arial" panose="020B0604020202020204" pitchFamily="34" charset="0"/>
              </a:rPr>
              <a:t>eye contact </a:t>
            </a:r>
            <a:r>
              <a:rPr lang="en-GB" sz="1400" dirty="0">
                <a:solidFill>
                  <a:prstClr val="black"/>
                </a:solidFill>
                <a:cs typeface="Arial" panose="020B0604020202020204" pitchFamily="34" charset="0"/>
              </a:rPr>
              <a:t>– tiny clues from the muscles around the eyes let us know whether eye contact is aggressive or friendly</a:t>
            </a:r>
          </a:p>
          <a:p>
            <a:pPr marL="285750" indent="-285750">
              <a:buFont typeface="Arial" panose="020B0604020202020204" pitchFamily="34" charset="0"/>
              <a:buChar char="•"/>
            </a:pPr>
            <a:r>
              <a:rPr lang="en-GB" sz="1400" dirty="0">
                <a:solidFill>
                  <a:prstClr val="black"/>
                </a:solidFill>
                <a:cs typeface="Arial" panose="020B0604020202020204" pitchFamily="34" charset="0"/>
              </a:rPr>
              <a:t>He might speak, and you’d have information from his </a:t>
            </a:r>
            <a:r>
              <a:rPr lang="en-GB" sz="1600" b="1" dirty="0">
                <a:solidFill>
                  <a:schemeClr val="accent2">
                    <a:lumMod val="50000"/>
                  </a:schemeClr>
                </a:solidFill>
                <a:cs typeface="Arial" panose="020B0604020202020204" pitchFamily="34" charset="0"/>
              </a:rPr>
              <a:t>words</a:t>
            </a:r>
            <a:r>
              <a:rPr lang="en-GB" sz="1400" b="1" dirty="0">
                <a:solidFill>
                  <a:prstClr val="black"/>
                </a:solidFill>
                <a:cs typeface="Arial" panose="020B0604020202020204" pitchFamily="34" charset="0"/>
              </a:rPr>
              <a:t>, </a:t>
            </a:r>
            <a:r>
              <a:rPr lang="en-GB" sz="1400" dirty="0">
                <a:solidFill>
                  <a:prstClr val="black"/>
                </a:solidFill>
                <a:cs typeface="Arial" panose="020B0604020202020204" pitchFamily="34" charset="0"/>
              </a:rPr>
              <a:t>and his </a:t>
            </a:r>
            <a:r>
              <a:rPr lang="en-GB" sz="1600" b="1" dirty="0">
                <a:solidFill>
                  <a:schemeClr val="accent2">
                    <a:lumMod val="50000"/>
                  </a:schemeClr>
                </a:solidFill>
                <a:cs typeface="Arial" panose="020B0604020202020204" pitchFamily="34" charset="0"/>
              </a:rPr>
              <a:t>tone of voice</a:t>
            </a:r>
            <a:r>
              <a:rPr lang="en-GB" sz="1400" dirty="0">
                <a:solidFill>
                  <a:prstClr val="black"/>
                </a:solidFill>
                <a:cs typeface="Arial" panose="020B0604020202020204" pitchFamily="34" charset="0"/>
              </a:rPr>
              <a:t>, or other </a:t>
            </a:r>
            <a:r>
              <a:rPr lang="en-GB" sz="1600" b="1" dirty="0">
                <a:solidFill>
                  <a:schemeClr val="accent2">
                    <a:lumMod val="50000"/>
                  </a:schemeClr>
                </a:solidFill>
                <a:cs typeface="Arial" panose="020B0604020202020204" pitchFamily="34" charset="0"/>
              </a:rPr>
              <a:t>sounds</a:t>
            </a:r>
            <a:r>
              <a:rPr lang="en-GB" sz="1400" b="1" dirty="0">
                <a:solidFill>
                  <a:prstClr val="black"/>
                </a:solidFill>
                <a:cs typeface="Arial" panose="020B0604020202020204" pitchFamily="34" charset="0"/>
              </a:rPr>
              <a:t> </a:t>
            </a:r>
            <a:r>
              <a:rPr lang="en-GB" sz="1400" dirty="0">
                <a:solidFill>
                  <a:prstClr val="black"/>
                </a:solidFill>
                <a:cs typeface="Arial" panose="020B0604020202020204" pitchFamily="34" charset="0"/>
              </a:rPr>
              <a:t>he makes</a:t>
            </a:r>
            <a:r>
              <a:rPr lang="en-GB" sz="1400" dirty="0" smtClean="0">
                <a:solidFill>
                  <a:prstClr val="black"/>
                </a:solidFill>
                <a:cs typeface="Arial" panose="020B0604020202020204" pitchFamily="34" charset="0"/>
              </a:rPr>
              <a:t>.</a:t>
            </a:r>
            <a:r>
              <a:rPr lang="en-GB" sz="1400" dirty="0" smtClean="0">
                <a:latin typeface="Arial" panose="020B0604020202020204" pitchFamily="34" charset="0"/>
                <a:cs typeface="Arial" panose="020B0604020202020204" pitchFamily="34" charset="0"/>
              </a:rPr>
              <a:t> </a:t>
            </a:r>
          </a:p>
        </p:txBody>
      </p:sp>
      <p:sp>
        <p:nvSpPr>
          <p:cNvPr id="9" name="TextBox 8"/>
          <p:cNvSpPr txBox="1"/>
          <p:nvPr/>
        </p:nvSpPr>
        <p:spPr>
          <a:xfrm>
            <a:off x="467544" y="519675"/>
            <a:ext cx="8183806" cy="784830"/>
          </a:xfrm>
          <a:prstGeom prst="rect">
            <a:avLst/>
          </a:prstGeom>
          <a:noFill/>
        </p:spPr>
        <p:txBody>
          <a:bodyPr wrap="square" rtlCol="0">
            <a:spAutoFit/>
          </a:bodyPr>
          <a:lstStyle/>
          <a:p>
            <a:r>
              <a:rPr lang="en-GB" sz="1500" dirty="0">
                <a:solidFill>
                  <a:prstClr val="black"/>
                </a:solidFill>
                <a:cs typeface="Arial" panose="020B0604020202020204" pitchFamily="34" charset="0"/>
              </a:rPr>
              <a:t>In the Autism Aware module we saw that communication is made up of different types of language: spoken, written, pictorial or body language. </a:t>
            </a:r>
            <a:r>
              <a:rPr lang="en-GB" sz="1500" dirty="0" smtClean="0">
                <a:latin typeface="Arial" panose="020B0604020202020204" pitchFamily="34" charset="0"/>
                <a:cs typeface="Arial" panose="020B0604020202020204" pitchFamily="34" charset="0"/>
              </a:rPr>
              <a:t>To understand someone’s social communications we need to be able to decode all the messages they are sending.</a:t>
            </a:r>
            <a:endParaRPr lang="en-GB" sz="15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96" y="1609363"/>
            <a:ext cx="1807981" cy="233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7544" y="4801122"/>
            <a:ext cx="5481522" cy="323165"/>
          </a:xfrm>
          <a:prstGeom prst="rect">
            <a:avLst/>
          </a:prstGeom>
        </p:spPr>
        <p:txBody>
          <a:bodyPr wrap="square">
            <a:spAutoFit/>
          </a:bodyPr>
          <a:lstStyle/>
          <a:p>
            <a:r>
              <a:rPr lang="en-GB" sz="1500" b="1" dirty="0">
                <a:solidFill>
                  <a:prstClr val="black"/>
                </a:solidFill>
                <a:cs typeface="Arial" panose="020B0604020202020204" pitchFamily="34" charset="0"/>
              </a:rPr>
              <a:t>All these kinds of information are social communications.</a:t>
            </a:r>
          </a:p>
        </p:txBody>
      </p:sp>
      <p:sp>
        <p:nvSpPr>
          <p:cNvPr id="10" name="Rectangle 9"/>
          <p:cNvSpPr/>
          <p:nvPr/>
        </p:nvSpPr>
        <p:spPr>
          <a:xfrm>
            <a:off x="467544" y="5029791"/>
            <a:ext cx="7940575" cy="784830"/>
          </a:xfrm>
          <a:prstGeom prst="rect">
            <a:avLst/>
          </a:prstGeom>
        </p:spPr>
        <p:txBody>
          <a:bodyPr wrap="square">
            <a:spAutoFit/>
          </a:bodyPr>
          <a:lstStyle/>
          <a:p>
            <a:r>
              <a:rPr lang="en-GB" sz="1500" dirty="0" smtClean="0">
                <a:latin typeface="Arial" panose="020B0604020202020204" pitchFamily="34" charset="0"/>
                <a:cs typeface="Arial" panose="020B0604020202020204" pitchFamily="34" charset="0"/>
              </a:rPr>
              <a:t>If we can understand the messages someone is sending, we can understand their purpose and be able to respond appropriately. In this example, it could mean the difference between being safe and badly injured!</a:t>
            </a:r>
            <a:endParaRPr lang="en-GB" sz="1500" dirty="0"/>
          </a:p>
        </p:txBody>
      </p:sp>
      <p:sp>
        <p:nvSpPr>
          <p:cNvPr id="3" name="Rectangle 2"/>
          <p:cNvSpPr/>
          <p:nvPr/>
        </p:nvSpPr>
        <p:spPr>
          <a:xfrm>
            <a:off x="570596" y="4038722"/>
            <a:ext cx="8080753" cy="769441"/>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You could also get information from the</a:t>
            </a:r>
            <a:r>
              <a:rPr lang="en-GB" sz="1400" dirty="0">
                <a:solidFill>
                  <a:schemeClr val="accent2">
                    <a:lumMod val="50000"/>
                  </a:schemeClr>
                </a:solidFill>
                <a:latin typeface="Arial" panose="020B0604020202020204" pitchFamily="34" charset="0"/>
                <a:cs typeface="Arial" panose="020B0604020202020204" pitchFamily="34" charset="0"/>
              </a:rPr>
              <a:t> </a:t>
            </a:r>
            <a:r>
              <a:rPr lang="en-GB" sz="1600" b="1" dirty="0">
                <a:solidFill>
                  <a:schemeClr val="accent2">
                    <a:lumMod val="50000"/>
                  </a:schemeClr>
                </a:solidFill>
                <a:latin typeface="Arial" panose="020B0604020202020204" pitchFamily="34" charset="0"/>
                <a:cs typeface="Arial" panose="020B0604020202020204" pitchFamily="34" charset="0"/>
              </a:rPr>
              <a:t>context.  </a:t>
            </a:r>
            <a:endParaRPr lang="en-GB" sz="1400" b="1" dirty="0">
              <a:solidFill>
                <a:schemeClr val="accent2">
                  <a:lumMod val="50000"/>
                </a:schemeClr>
              </a:solidFill>
              <a:latin typeface="Arial" panose="020B0604020202020204" pitchFamily="34" charset="0"/>
              <a:cs typeface="Arial" panose="020B0604020202020204" pitchFamily="34" charset="0"/>
            </a:endParaRPr>
          </a:p>
          <a:p>
            <a:pPr marL="285750" indent="-196850">
              <a:buFont typeface="Arial" panose="020B0604020202020204" pitchFamily="34" charset="0"/>
              <a:buChar char="•"/>
            </a:pPr>
            <a:r>
              <a:rPr lang="en-GB" sz="1400" dirty="0">
                <a:latin typeface="Arial" panose="020B0604020202020204" pitchFamily="34" charset="0"/>
                <a:cs typeface="Arial" panose="020B0604020202020204" pitchFamily="34" charset="0"/>
              </a:rPr>
              <a:t>Are you in a park, or a dark alley? Do you know him already, and if so, how has he treated you before? </a:t>
            </a:r>
          </a:p>
        </p:txBody>
      </p:sp>
    </p:spTree>
    <p:extLst>
      <p:ext uri="{BB962C8B-B14F-4D97-AF65-F5344CB8AC3E}">
        <p14:creationId xmlns:p14="http://schemas.microsoft.com/office/powerpoint/2010/main" val="32236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9309" y="620688"/>
            <a:ext cx="8136903" cy="1138773"/>
          </a:xfrm>
          <a:prstGeom prst="rect">
            <a:avLst/>
          </a:prstGeom>
          <a:noFill/>
        </p:spPr>
        <p:txBody>
          <a:bodyPr wrap="square" rtlCol="0">
            <a:spAutoFit/>
          </a:bodyPr>
          <a:lstStyle/>
          <a:p>
            <a:r>
              <a:rPr lang="en-GB" sz="1600" b="1" dirty="0" smtClean="0">
                <a:cs typeface="Arial" panose="020B0604020202020204" pitchFamily="34" charset="0"/>
              </a:rPr>
              <a:t>Understanding other people’s purpose and being able to respond appropriately allows us to have effective social interactions. </a:t>
            </a:r>
            <a:r>
              <a:rPr lang="en-GB" sz="2000" b="1" dirty="0" smtClean="0">
                <a:solidFill>
                  <a:schemeClr val="accent1">
                    <a:lumMod val="75000"/>
                  </a:schemeClr>
                </a:solidFill>
                <a:cs typeface="Arial" panose="020B0604020202020204" pitchFamily="34" charset="0"/>
              </a:rPr>
              <a:t>Social </a:t>
            </a:r>
            <a:r>
              <a:rPr lang="en-GB" sz="2000" b="1" dirty="0">
                <a:solidFill>
                  <a:schemeClr val="accent1">
                    <a:lumMod val="75000"/>
                  </a:schemeClr>
                </a:solidFill>
                <a:cs typeface="Arial" panose="020B0604020202020204" pitchFamily="34" charset="0"/>
              </a:rPr>
              <a:t>interactions </a:t>
            </a:r>
            <a:r>
              <a:rPr lang="en-GB" sz="1600" dirty="0">
                <a:solidFill>
                  <a:prstClr val="black"/>
                </a:solidFill>
                <a:cs typeface="Arial" panose="020B0604020202020204" pitchFamily="34" charset="0"/>
              </a:rPr>
              <a:t>are </a:t>
            </a:r>
            <a:r>
              <a:rPr lang="en-GB" sz="1600" dirty="0" smtClean="0">
                <a:solidFill>
                  <a:prstClr val="black"/>
                </a:solidFill>
                <a:cs typeface="Arial" panose="020B0604020202020204" pitchFamily="34" charset="0"/>
              </a:rPr>
              <a:t>the </a:t>
            </a:r>
            <a:r>
              <a:rPr lang="en-GB" sz="1600" dirty="0">
                <a:solidFill>
                  <a:prstClr val="black"/>
                </a:solidFill>
                <a:cs typeface="Arial" panose="020B0604020202020204" pitchFamily="34" charset="0"/>
              </a:rPr>
              <a:t>building blocks of society – what makes us a community, rather than millions of isolated individuals.  </a:t>
            </a:r>
          </a:p>
        </p:txBody>
      </p:sp>
      <p:sp>
        <p:nvSpPr>
          <p:cNvPr id="6" name="TextBox 5"/>
          <p:cNvSpPr txBox="1"/>
          <p:nvPr/>
        </p:nvSpPr>
        <p:spPr>
          <a:xfrm>
            <a:off x="551434" y="1987729"/>
            <a:ext cx="7620966" cy="338554"/>
          </a:xfrm>
          <a:prstGeom prst="rect">
            <a:avLst/>
          </a:prstGeom>
          <a:noFill/>
        </p:spPr>
        <p:txBody>
          <a:bodyPr wrap="square" rtlCol="0">
            <a:spAutoFit/>
          </a:bodyPr>
          <a:lstStyle/>
          <a:p>
            <a:r>
              <a:rPr lang="en-GB" sz="1600" dirty="0">
                <a:solidFill>
                  <a:prstClr val="black"/>
                </a:solidFill>
                <a:cs typeface="Arial" panose="020B0604020202020204" pitchFamily="34" charset="0"/>
              </a:rPr>
              <a:t>We have many different kinds of social interactions.  They can be:</a:t>
            </a:r>
          </a:p>
        </p:txBody>
      </p:sp>
      <p:grpSp>
        <p:nvGrpSpPr>
          <p:cNvPr id="7" name="Group 6"/>
          <p:cNvGrpSpPr/>
          <p:nvPr/>
        </p:nvGrpSpPr>
        <p:grpSpPr>
          <a:xfrm>
            <a:off x="583558" y="2487715"/>
            <a:ext cx="8072654" cy="1347082"/>
            <a:chOff x="551829" y="1336369"/>
            <a:chExt cx="8040342" cy="1347082"/>
          </a:xfrm>
        </p:grpSpPr>
        <p:sp>
          <p:nvSpPr>
            <p:cNvPr id="8" name="Left-Right Arrow 7"/>
            <p:cNvSpPr/>
            <p:nvPr/>
          </p:nvSpPr>
          <p:spPr>
            <a:xfrm>
              <a:off x="551829" y="1336369"/>
              <a:ext cx="8040342" cy="1347082"/>
            </a:xfrm>
            <a:prstGeom prst="leftRightArrow">
              <a:avLst>
                <a:gd name="adj1" fmla="val 50000"/>
                <a:gd name="adj2" fmla="val 148200"/>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accent2">
                    <a:lumMod val="50000"/>
                  </a:schemeClr>
                </a:solidFill>
              </a:endParaRPr>
            </a:p>
          </p:txBody>
        </p:sp>
        <p:sp>
          <p:nvSpPr>
            <p:cNvPr id="9" name="TextBox 8"/>
            <p:cNvSpPr txBox="1"/>
            <p:nvPr/>
          </p:nvSpPr>
          <p:spPr>
            <a:xfrm>
              <a:off x="834651" y="1622241"/>
              <a:ext cx="7416824" cy="692497"/>
            </a:xfrm>
            <a:prstGeom prst="rect">
              <a:avLst/>
            </a:prstGeom>
            <a:noFill/>
          </p:spPr>
          <p:txBody>
            <a:bodyPr wrap="square" rtlCol="0">
              <a:spAutoFit/>
            </a:bodyPr>
            <a:lstStyle/>
            <a:p>
              <a:pPr algn="ctr"/>
              <a:r>
                <a:rPr lang="en-GB" sz="1300" b="1" dirty="0">
                  <a:solidFill>
                    <a:schemeClr val="accent1">
                      <a:lumMod val="75000"/>
                    </a:schemeClr>
                  </a:solidFill>
                </a:rPr>
                <a:t>FORMAL----------------------------------------------------------------------------INFORMAL</a:t>
              </a:r>
            </a:p>
            <a:p>
              <a:pPr algn="ctr"/>
              <a:r>
                <a:rPr lang="en-GB" sz="1300" b="1" dirty="0">
                  <a:solidFill>
                    <a:schemeClr val="accent1">
                      <a:lumMod val="75000"/>
                    </a:schemeClr>
                  </a:solidFill>
                </a:rPr>
                <a:t>PLANNED-----------------------------------------------------------------------------------SPONTANEOUS</a:t>
              </a:r>
            </a:p>
            <a:p>
              <a:pPr algn="ctr"/>
              <a:r>
                <a:rPr lang="en-GB" sz="1300" b="1" dirty="0">
                  <a:solidFill>
                    <a:schemeClr val="accent1">
                      <a:lumMod val="75000"/>
                    </a:schemeClr>
                  </a:solidFill>
                </a:rPr>
                <a:t>EXPECTED------------------------------------------------------------------------UNEXPECTED</a:t>
              </a:r>
              <a:endParaRPr lang="en-GB" sz="1300" dirty="0">
                <a:solidFill>
                  <a:schemeClr val="accent1">
                    <a:lumMod val="75000"/>
                  </a:schemeClr>
                </a:solidFill>
                <a:cs typeface="Arial" panose="020B0604020202020204" pitchFamily="34" charset="0"/>
              </a:endParaRPr>
            </a:p>
          </p:txBody>
        </p:sp>
      </p:grpSp>
      <p:sp>
        <p:nvSpPr>
          <p:cNvPr id="10" name="TextBox 9"/>
          <p:cNvSpPr txBox="1"/>
          <p:nvPr/>
        </p:nvSpPr>
        <p:spPr>
          <a:xfrm>
            <a:off x="3542995" y="3598067"/>
            <a:ext cx="2541173" cy="338554"/>
          </a:xfrm>
          <a:prstGeom prst="rect">
            <a:avLst/>
          </a:prstGeom>
          <a:noFill/>
        </p:spPr>
        <p:txBody>
          <a:bodyPr wrap="square" rtlCol="0">
            <a:spAutoFit/>
          </a:bodyPr>
          <a:lstStyle/>
          <a:p>
            <a:r>
              <a:rPr lang="en-GB" sz="1600" dirty="0">
                <a:solidFill>
                  <a:prstClr val="black"/>
                </a:solidFill>
                <a:cs typeface="Arial" panose="020B0604020202020204" pitchFamily="34" charset="0"/>
              </a:rPr>
              <a:t>Or anything in between!</a:t>
            </a:r>
          </a:p>
        </p:txBody>
      </p:sp>
      <p:sp>
        <p:nvSpPr>
          <p:cNvPr id="11" name="Rectangle 10"/>
          <p:cNvSpPr/>
          <p:nvPr/>
        </p:nvSpPr>
        <p:spPr>
          <a:xfrm>
            <a:off x="519309" y="4437112"/>
            <a:ext cx="8040342" cy="1077218"/>
          </a:xfrm>
          <a:prstGeom prst="rect">
            <a:avLst/>
          </a:prstGeom>
        </p:spPr>
        <p:txBody>
          <a:bodyPr wrap="square">
            <a:spAutoFit/>
          </a:bodyPr>
          <a:lstStyle/>
          <a:p>
            <a:r>
              <a:rPr lang="en-GB" sz="1600" dirty="0"/>
              <a:t>As people interact, they develop rules, common beliefs and expected behaviours that help to make sense of our world, and function easily within it.  </a:t>
            </a:r>
            <a:r>
              <a:rPr lang="en-GB" sz="1600" dirty="0" smtClean="0"/>
              <a:t>Following the social rules and conventions can help us to avoid conflicts, and to have other people think positively of us.</a:t>
            </a:r>
          </a:p>
        </p:txBody>
      </p:sp>
    </p:spTree>
    <p:extLst>
      <p:ext uri="{BB962C8B-B14F-4D97-AF65-F5344CB8AC3E}">
        <p14:creationId xmlns:p14="http://schemas.microsoft.com/office/powerpoint/2010/main" val="32518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580" y="4886583"/>
            <a:ext cx="8136903" cy="307777"/>
          </a:xfrm>
          <a:prstGeom prst="rect">
            <a:avLst/>
          </a:prstGeom>
          <a:noFill/>
        </p:spPr>
        <p:txBody>
          <a:bodyPr wrap="square" rtlCol="0">
            <a:spAutoFit/>
          </a:bodyPr>
          <a:lstStyle/>
          <a:p>
            <a:endParaRPr lang="en-GB" sz="1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594617"/>
            <a:ext cx="2168079" cy="147179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1632" y="2002968"/>
            <a:ext cx="2629949" cy="147934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6606" y="3593536"/>
            <a:ext cx="2332976" cy="1473953"/>
          </a:xfrm>
          <a:prstGeom prst="rect">
            <a:avLst/>
          </a:prstGeom>
        </p:spPr>
      </p:pic>
      <p:sp>
        <p:nvSpPr>
          <p:cNvPr id="17" name="TextBox 16"/>
          <p:cNvSpPr txBox="1"/>
          <p:nvPr/>
        </p:nvSpPr>
        <p:spPr>
          <a:xfrm>
            <a:off x="568881" y="620688"/>
            <a:ext cx="8055602" cy="1569660"/>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We have all experienced situations that we found stressful.  Or where we were unsure of how to behave. Not knowing the social rules can  leave us feeling awkward, embarrassed or stressed.</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Take a look at the photos.  You would probably find some of these situations more comfortable than others.</a:t>
            </a:r>
          </a:p>
        </p:txBody>
      </p:sp>
      <p:sp>
        <p:nvSpPr>
          <p:cNvPr id="21" name="TextBox 20"/>
          <p:cNvSpPr txBox="1"/>
          <p:nvPr/>
        </p:nvSpPr>
        <p:spPr>
          <a:xfrm>
            <a:off x="562170" y="5301208"/>
            <a:ext cx="7848872" cy="584775"/>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For Autistic people, differences in processing information can make all these aspects of social communication and interaction difficult</a:t>
            </a:r>
            <a:r>
              <a:rPr lang="en-GB" sz="16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8334" y="2002966"/>
            <a:ext cx="2001812" cy="1479600"/>
          </a:xfrm>
          <a:prstGeom prst="rect">
            <a:avLst/>
          </a:prstGeom>
        </p:spPr>
      </p:pic>
    </p:spTree>
    <p:extLst>
      <p:ext uri="{BB962C8B-B14F-4D97-AF65-F5344CB8AC3E}">
        <p14:creationId xmlns:p14="http://schemas.microsoft.com/office/powerpoint/2010/main" val="10834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47564" y="620688"/>
            <a:ext cx="7848872" cy="3240360"/>
          </a:xfrm>
          <a:prstGeom prst="roundRect">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prstClr val="black"/>
                </a:solidFill>
                <a:cs typeface="Arial" panose="020B0604020202020204" pitchFamily="34" charset="0"/>
              </a:rPr>
              <a:t>Here’s a quick recap of some of the theories as to why Autistic brains may be different to neurotypical brains.  Bear these in mind as you work through this module.</a:t>
            </a:r>
          </a:p>
          <a:p>
            <a:r>
              <a:rPr lang="en-GB" sz="1400" b="1" dirty="0" smtClean="0">
                <a:solidFill>
                  <a:prstClr val="black"/>
                </a:solidFill>
                <a:cs typeface="Arial" panose="020B0604020202020204" pitchFamily="34" charset="0"/>
              </a:rPr>
              <a:t>Theory of mind</a:t>
            </a:r>
          </a:p>
          <a:p>
            <a:pPr marL="285750" indent="-285750">
              <a:buFont typeface="Arial" panose="020B0604020202020204" pitchFamily="34" charset="0"/>
              <a:buChar char="•"/>
            </a:pPr>
            <a:r>
              <a:rPr lang="en-GB" sz="1400" dirty="0" smtClean="0">
                <a:solidFill>
                  <a:prstClr val="black"/>
                </a:solidFill>
                <a:cs typeface="Arial" panose="020B0604020202020204" pitchFamily="34" charset="0"/>
              </a:rPr>
              <a:t>difficulty in recognising that other people have different knowledge, experience, thoughts or intentions</a:t>
            </a:r>
          </a:p>
          <a:p>
            <a:r>
              <a:rPr lang="en-GB" sz="1400" b="1" dirty="0" smtClean="0">
                <a:solidFill>
                  <a:prstClr val="black"/>
                </a:solidFill>
                <a:cs typeface="Arial" panose="020B0604020202020204" pitchFamily="34" charset="0"/>
              </a:rPr>
              <a:t>Executive function deficit:</a:t>
            </a:r>
          </a:p>
          <a:p>
            <a:pPr marL="285750" indent="-285750">
              <a:buFont typeface="Arial" panose="020B0604020202020204" pitchFamily="34" charset="0"/>
              <a:buChar char="•"/>
            </a:pPr>
            <a:r>
              <a:rPr lang="en-GB" sz="1400" dirty="0" smtClean="0">
                <a:solidFill>
                  <a:prstClr val="black"/>
                </a:solidFill>
                <a:cs typeface="Arial" panose="020B0604020202020204" pitchFamily="34" charset="0"/>
              </a:rPr>
              <a:t>Lack of inhibition</a:t>
            </a:r>
          </a:p>
          <a:p>
            <a:pPr marL="285750" indent="-285750">
              <a:buFont typeface="Arial" panose="020B0604020202020204" pitchFamily="34" charset="0"/>
              <a:buChar char="•"/>
            </a:pPr>
            <a:r>
              <a:rPr lang="en-GB" sz="1400" dirty="0" smtClean="0">
                <a:solidFill>
                  <a:prstClr val="black"/>
                </a:solidFill>
                <a:cs typeface="Arial" panose="020B0604020202020204" pitchFamily="34" charset="0"/>
              </a:rPr>
              <a:t>Difficulty organising thoughts and actions</a:t>
            </a:r>
          </a:p>
          <a:p>
            <a:r>
              <a:rPr lang="en-GB" sz="1400" b="1" dirty="0" smtClean="0">
                <a:solidFill>
                  <a:prstClr val="black"/>
                </a:solidFill>
                <a:cs typeface="Arial" panose="020B0604020202020204" pitchFamily="34" charset="0"/>
              </a:rPr>
              <a:t>Weak central coherence:</a:t>
            </a:r>
          </a:p>
          <a:p>
            <a:pPr marL="285750" indent="-285750">
              <a:buFont typeface="Arial" panose="020B0604020202020204" pitchFamily="34" charset="0"/>
              <a:buChar char="•"/>
            </a:pPr>
            <a:r>
              <a:rPr lang="en-GB" sz="1400" dirty="0" smtClean="0">
                <a:solidFill>
                  <a:prstClr val="black"/>
                </a:solidFill>
                <a:cs typeface="Arial" panose="020B0604020202020204" pitchFamily="34" charset="0"/>
              </a:rPr>
              <a:t>Focus on specific, separate details</a:t>
            </a:r>
          </a:p>
          <a:p>
            <a:pPr marL="285750" indent="-285750">
              <a:buFont typeface="Arial" panose="020B0604020202020204" pitchFamily="34" charset="0"/>
              <a:buChar char="•"/>
            </a:pPr>
            <a:r>
              <a:rPr lang="en-GB" sz="1400" dirty="0" smtClean="0">
                <a:solidFill>
                  <a:prstClr val="black"/>
                </a:solidFill>
                <a:cs typeface="Arial" panose="020B0604020202020204" pitchFamily="34" charset="0"/>
              </a:rPr>
              <a:t>Not understanding the overall meaning or recognising overall impressions</a:t>
            </a:r>
          </a:p>
          <a:p>
            <a:r>
              <a:rPr lang="en-GB" sz="1400" b="1" dirty="0" smtClean="0">
                <a:solidFill>
                  <a:prstClr val="black"/>
                </a:solidFill>
                <a:cs typeface="Arial" panose="020B0604020202020204" pitchFamily="34" charset="0"/>
              </a:rPr>
              <a:t>Context blindness:</a:t>
            </a:r>
          </a:p>
          <a:p>
            <a:pPr marL="285750" indent="-285750">
              <a:buFont typeface="Arial" panose="020B0604020202020204" pitchFamily="34" charset="0"/>
              <a:buChar char="•"/>
            </a:pPr>
            <a:r>
              <a:rPr lang="en-GB" sz="1400" dirty="0" smtClean="0">
                <a:solidFill>
                  <a:prstClr val="black"/>
                </a:solidFill>
                <a:cs typeface="Arial" panose="020B0604020202020204" pitchFamily="34" charset="0"/>
              </a:rPr>
              <a:t>Each piece of information has one fixed meaning</a:t>
            </a:r>
          </a:p>
          <a:p>
            <a:pPr marL="285750" indent="-285750">
              <a:buFont typeface="Arial" panose="020B0604020202020204" pitchFamily="34" charset="0"/>
              <a:buChar char="•"/>
            </a:pPr>
            <a:r>
              <a:rPr lang="en-GB" sz="1400" dirty="0" smtClean="0">
                <a:solidFill>
                  <a:prstClr val="black"/>
                </a:solidFill>
                <a:cs typeface="Arial" panose="020B0604020202020204" pitchFamily="34" charset="0"/>
              </a:rPr>
              <a:t>Difficulty recognising and adapting to different situations</a:t>
            </a:r>
          </a:p>
        </p:txBody>
      </p:sp>
      <p:sp>
        <p:nvSpPr>
          <p:cNvPr id="15" name="TextBox 14"/>
          <p:cNvSpPr txBox="1"/>
          <p:nvPr/>
        </p:nvSpPr>
        <p:spPr>
          <a:xfrm>
            <a:off x="521550" y="4077072"/>
            <a:ext cx="8100900" cy="1631216"/>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Now, let’s take a look at some of the specific aspects of social communication and interaction, and how Autistic people may experience them differently to neurotypical people.</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We’ll start with what is probably  the most obvious form of communication:  </a:t>
            </a:r>
            <a:r>
              <a:rPr lang="en-GB" b="1" dirty="0" smtClean="0">
                <a:solidFill>
                  <a:schemeClr val="accent1">
                    <a:lumMod val="75000"/>
                  </a:schemeClr>
                </a:solidFill>
                <a:latin typeface="Arial" panose="020B0604020202020204" pitchFamily="34" charset="0"/>
                <a:cs typeface="Arial" panose="020B0604020202020204" pitchFamily="34" charset="0"/>
              </a:rPr>
              <a:t>using words.</a:t>
            </a:r>
            <a:endParaRPr lang="en-GB"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7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utism Informed">
      <a:dk1>
        <a:sysClr val="windowText" lastClr="000000"/>
      </a:dk1>
      <a:lt1>
        <a:sysClr val="window" lastClr="FFFFFF"/>
      </a:lt1>
      <a:dk2>
        <a:srgbClr val="212745"/>
      </a:dk2>
      <a:lt2>
        <a:srgbClr val="B4DCFA"/>
      </a:lt2>
      <a:accent1>
        <a:srgbClr val="0B769C"/>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Aspect">
  <a:themeElements>
    <a:clrScheme name="Autism Informed">
      <a:dk1>
        <a:sysClr val="windowText" lastClr="000000"/>
      </a:dk1>
      <a:lt1>
        <a:sysClr val="window" lastClr="FFFFFF"/>
      </a:lt1>
      <a:dk2>
        <a:srgbClr val="212745"/>
      </a:dk2>
      <a:lt2>
        <a:srgbClr val="B4DCFA"/>
      </a:lt2>
      <a:accent1>
        <a:srgbClr val="0B769C"/>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25157</TotalTime>
  <Words>6303</Words>
  <Application>Microsoft Office PowerPoint</Application>
  <PresentationFormat>On-screen Show (4:3)</PresentationFormat>
  <Paragraphs>343</Paragraphs>
  <Slides>35</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Verdana</vt:lpstr>
      <vt:lpstr>Wingdings</vt:lpstr>
      <vt:lpstr>Wingdings 2</vt:lpstr>
      <vt:lpstr>Aspect</vt:lpstr>
      <vt:lpstr>1_Aspect</vt:lpstr>
      <vt:lpstr>Scottish Borders Autism Strategy</vt:lpstr>
      <vt:lpstr>PowerPoint Presentation</vt:lpstr>
      <vt:lpstr>PowerPoint Presentation</vt:lpstr>
      <vt:lpstr>Recap</vt:lpstr>
      <vt:lpstr>What is “social communication and interaction”?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Body language and gestures</vt:lpstr>
      <vt:lpstr>PowerPoint Presentation</vt:lpstr>
      <vt:lpstr>PowerPoint Presentation</vt:lpstr>
      <vt:lpstr>Social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vt:lpstr>
      <vt:lpstr>PowerPoint Presentation</vt:lpstr>
      <vt:lpstr>PowerPoint Presentation</vt:lpstr>
      <vt:lpstr>PowerPoint Presentation</vt:lpstr>
      <vt:lpstr>PowerPoint Presentation</vt:lpstr>
    </vt:vector>
  </TitlesOfParts>
  <Company>Scottish Borders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Borders Autism Strategy</dc:title>
  <dc:creator>Hurding, Anita</dc:creator>
  <cp:lastModifiedBy>Hurding, Anita</cp:lastModifiedBy>
  <cp:revision>144</cp:revision>
  <dcterms:created xsi:type="dcterms:W3CDTF">2018-07-03T11:07:44Z</dcterms:created>
  <dcterms:modified xsi:type="dcterms:W3CDTF">2019-08-21T10:26:13Z</dcterms:modified>
</cp:coreProperties>
</file>