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99" r:id="rId3"/>
    <p:sldId id="300" r:id="rId4"/>
    <p:sldId id="259" r:id="rId5"/>
    <p:sldId id="278" r:id="rId6"/>
    <p:sldId id="279" r:id="rId7"/>
    <p:sldId id="280" r:id="rId8"/>
    <p:sldId id="273" r:id="rId9"/>
    <p:sldId id="301" r:id="rId10"/>
    <p:sldId id="288" r:id="rId11"/>
    <p:sldId id="295" r:id="rId12"/>
    <p:sldId id="284" r:id="rId13"/>
    <p:sldId id="291" r:id="rId14"/>
    <p:sldId id="277" r:id="rId15"/>
    <p:sldId id="285" r:id="rId16"/>
    <p:sldId id="287" r:id="rId17"/>
    <p:sldId id="293" r:id="rId18"/>
    <p:sldId id="292" r:id="rId19"/>
    <p:sldId id="294" r:id="rId20"/>
    <p:sldId id="296" r:id="rId21"/>
    <p:sldId id="302"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owVnzobw7f2VYd9CS8DLw==" hashData="Cy+vUsjCuWrp8VEYnMLQeLocasxXt42vzt4sa5Ao9zFhoH8oWD6sEDkgkk+d/OlCCAyzP5Jr902VrrQbOa6y8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0066"/>
    <a:srgbClr val="FF0066"/>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5968" autoAdjust="0"/>
  </p:normalViewPr>
  <p:slideViewPr>
    <p:cSldViewPr showGuides="1">
      <p:cViewPr varScale="1">
        <p:scale>
          <a:sx n="44" d="100"/>
          <a:sy n="44" d="100"/>
        </p:scale>
        <p:origin x="1152" y="48"/>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8FC32-89AA-4AE0-A11A-1346AEE2E1F2}" type="datetimeFigureOut">
              <a:rPr lang="en-GB" smtClean="0"/>
              <a:t>21/08/2019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54136-1BC5-42E6-BFC2-4BD9705FAB6F}" type="slidenum">
              <a:rPr lang="en-GB" smtClean="0"/>
              <a:t>‹#›</a:t>
            </a:fld>
            <a:endParaRPr lang="en-GB"/>
          </a:p>
        </p:txBody>
      </p:sp>
    </p:spTree>
    <p:extLst>
      <p:ext uri="{BB962C8B-B14F-4D97-AF65-F5344CB8AC3E}">
        <p14:creationId xmlns:p14="http://schemas.microsoft.com/office/powerpoint/2010/main" val="396159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a:t>
            </a:fld>
            <a:endParaRPr lang="en-GB"/>
          </a:p>
        </p:txBody>
      </p:sp>
    </p:spTree>
    <p:extLst>
      <p:ext uri="{BB962C8B-B14F-4D97-AF65-F5344CB8AC3E}">
        <p14:creationId xmlns:p14="http://schemas.microsoft.com/office/powerpoint/2010/main" val="20867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12</a:t>
            </a:fld>
            <a:endParaRPr lang="en-GB"/>
          </a:p>
        </p:txBody>
      </p:sp>
    </p:spTree>
    <p:extLst>
      <p:ext uri="{BB962C8B-B14F-4D97-AF65-F5344CB8AC3E}">
        <p14:creationId xmlns:p14="http://schemas.microsoft.com/office/powerpoint/2010/main" val="190192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13</a:t>
            </a:fld>
            <a:endParaRPr lang="en-GB"/>
          </a:p>
        </p:txBody>
      </p:sp>
    </p:spTree>
    <p:extLst>
      <p:ext uri="{BB962C8B-B14F-4D97-AF65-F5344CB8AC3E}">
        <p14:creationId xmlns:p14="http://schemas.microsoft.com/office/powerpoint/2010/main" val="154082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fld id="{B8954136-1BC5-42E6-BFC2-4BD9705FAB6F}" type="slidenum">
              <a:rPr lang="en-GB" smtClean="0"/>
              <a:t>14</a:t>
            </a:fld>
            <a:endParaRPr lang="en-GB"/>
          </a:p>
        </p:txBody>
      </p:sp>
    </p:spTree>
    <p:extLst>
      <p:ext uri="{BB962C8B-B14F-4D97-AF65-F5344CB8AC3E}">
        <p14:creationId xmlns:p14="http://schemas.microsoft.com/office/powerpoint/2010/main" val="417481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15</a:t>
            </a:fld>
            <a:endParaRPr lang="en-GB"/>
          </a:p>
        </p:txBody>
      </p:sp>
    </p:spTree>
    <p:extLst>
      <p:ext uri="{BB962C8B-B14F-4D97-AF65-F5344CB8AC3E}">
        <p14:creationId xmlns:p14="http://schemas.microsoft.com/office/powerpoint/2010/main" val="313279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photo to reveal associate</a:t>
            </a:r>
            <a:r>
              <a:rPr lang="en-GB" baseline="0" dirty="0" smtClean="0"/>
              <a:t> text.</a:t>
            </a:r>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16</a:t>
            </a:fld>
            <a:endParaRPr lang="en-GB"/>
          </a:p>
        </p:txBody>
      </p:sp>
    </p:spTree>
    <p:extLst>
      <p:ext uri="{BB962C8B-B14F-4D97-AF65-F5344CB8AC3E}">
        <p14:creationId xmlns:p14="http://schemas.microsoft.com/office/powerpoint/2010/main" val="75938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17</a:t>
            </a:fld>
            <a:endParaRPr lang="en-GB"/>
          </a:p>
        </p:txBody>
      </p:sp>
    </p:spTree>
    <p:extLst>
      <p:ext uri="{BB962C8B-B14F-4D97-AF65-F5344CB8AC3E}">
        <p14:creationId xmlns:p14="http://schemas.microsoft.com/office/powerpoint/2010/main" val="347782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18</a:t>
            </a:fld>
            <a:endParaRPr lang="en-GB"/>
          </a:p>
        </p:txBody>
      </p:sp>
    </p:spTree>
    <p:extLst>
      <p:ext uri="{BB962C8B-B14F-4D97-AF65-F5344CB8AC3E}">
        <p14:creationId xmlns:p14="http://schemas.microsoft.com/office/powerpoint/2010/main" val="50280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19</a:t>
            </a:fld>
            <a:endParaRPr lang="en-GB"/>
          </a:p>
        </p:txBody>
      </p:sp>
    </p:spTree>
    <p:extLst>
      <p:ext uri="{BB962C8B-B14F-4D97-AF65-F5344CB8AC3E}">
        <p14:creationId xmlns:p14="http://schemas.microsoft.com/office/powerpoint/2010/main" val="134262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3</a:t>
            </a:fld>
            <a:endParaRPr lang="en-GB"/>
          </a:p>
        </p:txBody>
      </p:sp>
    </p:spTree>
    <p:extLst>
      <p:ext uri="{BB962C8B-B14F-4D97-AF65-F5344CB8AC3E}">
        <p14:creationId xmlns:p14="http://schemas.microsoft.com/office/powerpoint/2010/main" val="377494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4</a:t>
            </a:fld>
            <a:endParaRPr lang="en-GB"/>
          </a:p>
        </p:txBody>
      </p:sp>
    </p:spTree>
    <p:extLst>
      <p:ext uri="{BB962C8B-B14F-4D97-AF65-F5344CB8AC3E}">
        <p14:creationId xmlns:p14="http://schemas.microsoft.com/office/powerpoint/2010/main" val="62103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8954136-1BC5-42E6-BFC2-4BD9705FAB6F}" type="slidenum">
              <a:rPr lang="en-GB" smtClean="0"/>
              <a:t>5</a:t>
            </a:fld>
            <a:endParaRPr lang="en-GB"/>
          </a:p>
        </p:txBody>
      </p:sp>
    </p:spTree>
    <p:extLst>
      <p:ext uri="{BB962C8B-B14F-4D97-AF65-F5344CB8AC3E}">
        <p14:creationId xmlns:p14="http://schemas.microsoft.com/office/powerpoint/2010/main" val="10790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6</a:t>
            </a:fld>
            <a:endParaRPr lang="en-GB"/>
          </a:p>
        </p:txBody>
      </p:sp>
    </p:spTree>
    <p:extLst>
      <p:ext uri="{BB962C8B-B14F-4D97-AF65-F5344CB8AC3E}">
        <p14:creationId xmlns:p14="http://schemas.microsoft.com/office/powerpoint/2010/main" val="113615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7</a:t>
            </a:fld>
            <a:endParaRPr lang="en-GB"/>
          </a:p>
        </p:txBody>
      </p:sp>
    </p:spTree>
    <p:extLst>
      <p:ext uri="{BB962C8B-B14F-4D97-AF65-F5344CB8AC3E}">
        <p14:creationId xmlns:p14="http://schemas.microsoft.com/office/powerpoint/2010/main" val="389687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8</a:t>
            </a:fld>
            <a:endParaRPr lang="en-GB"/>
          </a:p>
        </p:txBody>
      </p:sp>
    </p:spTree>
    <p:extLst>
      <p:ext uri="{BB962C8B-B14F-4D97-AF65-F5344CB8AC3E}">
        <p14:creationId xmlns:p14="http://schemas.microsoft.com/office/powerpoint/2010/main" val="217688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10</a:t>
            </a:fld>
            <a:endParaRPr lang="en-GB"/>
          </a:p>
        </p:txBody>
      </p:sp>
    </p:spTree>
    <p:extLst>
      <p:ext uri="{BB962C8B-B14F-4D97-AF65-F5344CB8AC3E}">
        <p14:creationId xmlns:p14="http://schemas.microsoft.com/office/powerpoint/2010/main" val="109455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11</a:t>
            </a:fld>
            <a:endParaRPr lang="en-GB"/>
          </a:p>
        </p:txBody>
      </p:sp>
    </p:spTree>
    <p:extLst>
      <p:ext uri="{BB962C8B-B14F-4D97-AF65-F5344CB8AC3E}">
        <p14:creationId xmlns:p14="http://schemas.microsoft.com/office/powerpoint/2010/main" val="106232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DEDEDE">
                  <a:shade val="50000"/>
                </a:srgbClr>
              </a:solidFill>
            </a:endParaRPr>
          </a:p>
        </p:txBody>
      </p:sp>
      <p:sp>
        <p:nvSpPr>
          <p:cNvPr id="11" name="Slide Number Placeholder 10"/>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7825650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3439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58788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99731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01021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9380763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DEDEDE">
                  <a:shade val="50000"/>
                </a:srgbClr>
              </a:solidFill>
            </a:endParaRPr>
          </a:p>
        </p:txBody>
      </p:sp>
      <p:sp>
        <p:nvSpPr>
          <p:cNvPr id="9" name="Slide Number Placeholder 8"/>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469413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4" name="Footer Placeholder 3"/>
          <p:cNvSpPr>
            <a:spLocks noGrp="1"/>
          </p:cNvSpPr>
          <p:nvPr>
            <p:ph type="ftr" sz="quarter" idx="11"/>
          </p:nvPr>
        </p:nvSpPr>
        <p:spPr/>
        <p:txBody>
          <a:bodyPr/>
          <a:lstStyle>
            <a:extLst/>
          </a:lstStyle>
          <a:p>
            <a:endParaRPr lang="en-GB">
              <a:solidFill>
                <a:srgbClr val="DEDEDE">
                  <a:shade val="50000"/>
                </a:srgbClr>
              </a:solidFill>
            </a:endParaRPr>
          </a:p>
        </p:txBody>
      </p:sp>
      <p:sp>
        <p:nvSpPr>
          <p:cNvPr id="5" name="Slide Number Placeholder 4"/>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6994692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3" name="Footer Placeholder 2"/>
          <p:cNvSpPr>
            <a:spLocks noGrp="1"/>
          </p:cNvSpPr>
          <p:nvPr>
            <p:ph type="ftr" sz="quarter" idx="11"/>
          </p:nvPr>
        </p:nvSpPr>
        <p:spPr/>
        <p:txBody>
          <a:bodyPr/>
          <a:lstStyle>
            <a:extLst/>
          </a:lstStyle>
          <a:p>
            <a:endParaRPr lang="en-GB">
              <a:solidFill>
                <a:srgbClr val="DEDEDE">
                  <a:shade val="50000"/>
                </a:srgbClr>
              </a:solidFill>
            </a:endParaRPr>
          </a:p>
        </p:txBody>
      </p:sp>
      <p:sp>
        <p:nvSpPr>
          <p:cNvPr id="4" name="Slide Number Placeholder 3"/>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78088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02319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720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solidFill>
                <a:srgbClr val="DEDEDE">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90581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sychologytoday.com/blog/aspergers-diary/200805/empathy-mindblindness-and-theory-mind"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musingsofanaspie.com/2014/01/07/executive-function-primer-part-1/"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bD9-Ff93OU"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neurocosmopolitanism.com/autism-and-the-pathology-paradig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autisticacademic.com/2016/05/26/im-a-pro-neurodiversity-advocate-heres-what-our-critics-never-get-right-but-dont-bother-to-correct-either/" TargetMode="External"/><Relationship Id="rId5" Type="http://schemas.openxmlformats.org/officeDocument/2006/relationships/hyperlink" Target="https://danialexis.files.wordpress.com/2016/05/what-the-neurodiversity-movement-gets-wrong-about-autism-e28094-pacific-standard.pdf"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vodpod.com/watch/1482153-cognitive-theories-of-autism" TargetMode="External"/><Relationship Id="rId3" Type="http://schemas.openxmlformats.org/officeDocument/2006/relationships/hyperlink" Target="http://www.autism.org.uk/" TargetMode="External"/><Relationship Id="rId7" Type="http://schemas.openxmlformats.org/officeDocument/2006/relationships/hyperlink" Target="http://www.asdinfowales.co.uk/home/" TargetMode="External"/><Relationship Id="rId2" Type="http://schemas.openxmlformats.org/officeDocument/2006/relationships/hyperlink" Target="http://www.autismnetworkscotland.org.uk/" TargetMode="External"/><Relationship Id="rId1" Type="http://schemas.openxmlformats.org/officeDocument/2006/relationships/slideLayout" Target="../slideLayouts/slideLayout6.xml"/><Relationship Id="rId6" Type="http://schemas.openxmlformats.org/officeDocument/2006/relationships/hyperlink" Target="http://www.autismstrategyscotland.org.uk/" TargetMode="External"/><Relationship Id="rId5" Type="http://schemas.openxmlformats.org/officeDocument/2006/relationships/hyperlink" Target="http://www.autismtoolbox.co.uk/" TargetMode="External"/><Relationship Id="rId4" Type="http://schemas.openxmlformats.org/officeDocument/2006/relationships/hyperlink" Target="http://www.scottishautism.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50" y="1628800"/>
            <a:ext cx="7772400" cy="1828800"/>
          </a:xfrm>
        </p:spPr>
        <p:txBody>
          <a:bodyPr>
            <a:normAutofit/>
          </a:bodyPr>
          <a:lstStyle/>
          <a:p>
            <a:r>
              <a:rPr lang="en-GB" sz="5400" dirty="0" smtClean="0">
                <a:solidFill>
                  <a:schemeClr val="bg2">
                    <a:lumMod val="25000"/>
                  </a:schemeClr>
                </a:solidFill>
                <a:latin typeface="Arial" panose="020B0604020202020204" pitchFamily="34" charset="0"/>
                <a:cs typeface="Arial" panose="020B0604020202020204" pitchFamily="34" charset="0"/>
              </a:rPr>
              <a:t>Scottish Borders Autism Strategy</a:t>
            </a:r>
            <a:endParaRPr lang="en-GB" sz="5400" dirty="0">
              <a:solidFill>
                <a:schemeClr val="bg2">
                  <a:lumMod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50950" y="3786030"/>
            <a:ext cx="7772400" cy="1760192"/>
          </a:xfrm>
        </p:spPr>
        <p:txBody>
          <a:bodyPr>
            <a:normAutofit/>
          </a:bodyPr>
          <a:lstStyle/>
          <a:p>
            <a:r>
              <a:rPr lang="en-GB" sz="3600" b="1" dirty="0" smtClean="0">
                <a:latin typeface="Arial" panose="020B0604020202020204" pitchFamily="34" charset="0"/>
                <a:cs typeface="Arial" panose="020B0604020202020204" pitchFamily="34" charset="0"/>
              </a:rPr>
              <a:t>Level 2b: Autism Informed</a:t>
            </a:r>
          </a:p>
          <a:p>
            <a:r>
              <a:rPr lang="en-GB" sz="3600" b="1" dirty="0" smtClean="0">
                <a:latin typeface="Arial" panose="020B0604020202020204" pitchFamily="34" charset="0"/>
                <a:cs typeface="Arial" panose="020B0604020202020204" pitchFamily="34" charset="0"/>
              </a:rPr>
              <a:t>Theories</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949" y="832914"/>
            <a:ext cx="1895475" cy="222885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949" y="5085184"/>
            <a:ext cx="1268967" cy="1152128"/>
          </a:xfrm>
          <a:prstGeom prst="rect">
            <a:avLst/>
          </a:prstGeom>
          <a:solidFill>
            <a:schemeClr val="bg1"/>
          </a:solidFill>
        </p:spPr>
      </p:pic>
    </p:spTree>
    <p:extLst>
      <p:ext uri="{BB962C8B-B14F-4D97-AF65-F5344CB8AC3E}">
        <p14:creationId xmlns:p14="http://schemas.microsoft.com/office/powerpoint/2010/main" val="331310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1009" y="1062375"/>
            <a:ext cx="5656921" cy="2631490"/>
          </a:xfrm>
          <a:prstGeom prst="rect">
            <a:avLst/>
          </a:prstGeom>
        </p:spPr>
        <p:txBody>
          <a:bodyPr wrap="square">
            <a:spAutoFit/>
          </a:bodyPr>
          <a:lstStyle/>
          <a:p>
            <a:pPr lvl="0"/>
            <a:r>
              <a:rPr lang="en-GB" sz="1500" dirty="0" smtClean="0">
                <a:solidFill>
                  <a:prstClr val="black"/>
                </a:solidFill>
                <a:latin typeface="Arial" panose="020B0604020202020204" pitchFamily="34" charset="0"/>
                <a:cs typeface="Arial" panose="020B0604020202020204" pitchFamily="34" charset="0"/>
              </a:rPr>
              <a:t>The </a:t>
            </a:r>
            <a:r>
              <a:rPr lang="en-GB" sz="1500" b="1" dirty="0" smtClean="0">
                <a:solidFill>
                  <a:prstClr val="black"/>
                </a:solidFill>
                <a:latin typeface="Arial" panose="020B0604020202020204" pitchFamily="34" charset="0"/>
                <a:cs typeface="Arial" panose="020B0604020202020204" pitchFamily="34" charset="0"/>
              </a:rPr>
              <a:t>Extreme Male Brain </a:t>
            </a:r>
            <a:r>
              <a:rPr lang="en-GB" sz="1500" dirty="0" smtClean="0">
                <a:solidFill>
                  <a:prstClr val="black"/>
                </a:solidFill>
                <a:latin typeface="Arial" panose="020B0604020202020204" pitchFamily="34" charset="0"/>
                <a:cs typeface="Arial" panose="020B0604020202020204" pitchFamily="34" charset="0"/>
              </a:rPr>
              <a:t>theory is a development from Theory of Mind.  It proposes two brain types:</a:t>
            </a:r>
          </a:p>
          <a:p>
            <a:pPr lvl="1"/>
            <a:endParaRPr lang="en-GB" sz="1500" dirty="0" smtClean="0">
              <a:solidFill>
                <a:prstClr val="black"/>
              </a:solidFill>
              <a:latin typeface="Arial" panose="020B0604020202020204" pitchFamily="34" charset="0"/>
              <a:cs typeface="Arial" panose="020B0604020202020204" pitchFamily="34" charset="0"/>
            </a:endParaRPr>
          </a:p>
          <a:p>
            <a:pPr lvl="1"/>
            <a:r>
              <a:rPr lang="en-GB" sz="1500" dirty="0" smtClean="0">
                <a:solidFill>
                  <a:prstClr val="black"/>
                </a:solidFill>
                <a:latin typeface="Arial" panose="020B0604020202020204" pitchFamily="34" charset="0"/>
                <a:cs typeface="Arial" panose="020B0604020202020204" pitchFamily="34" charset="0"/>
              </a:rPr>
              <a:t>The </a:t>
            </a:r>
            <a:r>
              <a:rPr lang="en-GB" sz="1500" b="1" dirty="0" smtClean="0">
                <a:solidFill>
                  <a:prstClr val="black"/>
                </a:solidFill>
                <a:latin typeface="Arial" panose="020B0604020202020204" pitchFamily="34" charset="0"/>
                <a:cs typeface="Arial" panose="020B0604020202020204" pitchFamily="34" charset="0"/>
              </a:rPr>
              <a:t>female </a:t>
            </a:r>
            <a:r>
              <a:rPr lang="en-GB" sz="1500" dirty="0" smtClean="0">
                <a:solidFill>
                  <a:prstClr val="black"/>
                </a:solidFill>
                <a:latin typeface="Arial" panose="020B0604020202020204" pitchFamily="34" charset="0"/>
                <a:cs typeface="Arial" panose="020B0604020202020204" pitchFamily="34" charset="0"/>
              </a:rPr>
              <a:t>brain, which is </a:t>
            </a:r>
            <a:r>
              <a:rPr lang="en-GB" sz="1500" b="1" dirty="0" smtClean="0">
                <a:solidFill>
                  <a:prstClr val="black"/>
                </a:solidFill>
                <a:latin typeface="Arial" panose="020B0604020202020204" pitchFamily="34" charset="0"/>
                <a:cs typeface="Arial" panose="020B0604020202020204" pitchFamily="34" charset="0"/>
              </a:rPr>
              <a:t>empathising, </a:t>
            </a:r>
            <a:r>
              <a:rPr lang="en-GB" sz="1500" dirty="0" smtClean="0">
                <a:solidFill>
                  <a:prstClr val="black"/>
                </a:solidFill>
                <a:latin typeface="Arial" panose="020B0604020202020204" pitchFamily="34" charset="0"/>
                <a:cs typeface="Arial" panose="020B0604020202020204" pitchFamily="34" charset="0"/>
              </a:rPr>
              <a:t>concerned with human emotions and thoughts</a:t>
            </a:r>
          </a:p>
          <a:p>
            <a:pPr lvl="1"/>
            <a:r>
              <a:rPr lang="en-GB" sz="1500" dirty="0" smtClean="0">
                <a:solidFill>
                  <a:prstClr val="black"/>
                </a:solidFill>
                <a:latin typeface="Arial" panose="020B0604020202020204" pitchFamily="34" charset="0"/>
                <a:cs typeface="Arial" panose="020B0604020202020204" pitchFamily="34" charset="0"/>
              </a:rPr>
              <a:t>The </a:t>
            </a:r>
            <a:r>
              <a:rPr lang="en-GB" sz="1500" b="1" dirty="0" smtClean="0">
                <a:solidFill>
                  <a:prstClr val="black"/>
                </a:solidFill>
                <a:latin typeface="Arial" panose="020B0604020202020204" pitchFamily="34" charset="0"/>
                <a:cs typeface="Arial" panose="020B0604020202020204" pitchFamily="34" charset="0"/>
              </a:rPr>
              <a:t>male</a:t>
            </a:r>
            <a:r>
              <a:rPr lang="en-GB" sz="1500" dirty="0" smtClean="0">
                <a:solidFill>
                  <a:prstClr val="black"/>
                </a:solidFill>
                <a:latin typeface="Arial" panose="020B0604020202020204" pitchFamily="34" charset="0"/>
                <a:cs typeface="Arial" panose="020B0604020202020204" pitchFamily="34" charset="0"/>
              </a:rPr>
              <a:t> brain, which is </a:t>
            </a:r>
            <a:r>
              <a:rPr lang="en-GB" sz="1500" b="1" dirty="0" smtClean="0">
                <a:solidFill>
                  <a:prstClr val="black"/>
                </a:solidFill>
                <a:latin typeface="Arial" panose="020B0604020202020204" pitchFamily="34" charset="0"/>
                <a:cs typeface="Arial" panose="020B0604020202020204" pitchFamily="34" charset="0"/>
              </a:rPr>
              <a:t>systemising</a:t>
            </a:r>
            <a:r>
              <a:rPr lang="en-GB" sz="1500" dirty="0" smtClean="0">
                <a:solidFill>
                  <a:prstClr val="black"/>
                </a:solidFill>
                <a:latin typeface="Arial" panose="020B0604020202020204" pitchFamily="34" charset="0"/>
                <a:cs typeface="Arial" panose="020B0604020202020204" pitchFamily="34" charset="0"/>
              </a:rPr>
              <a:t>, concerned with analysing and understanding rules and  mechanisms.</a:t>
            </a:r>
          </a:p>
          <a:p>
            <a:pPr lvl="0"/>
            <a:endParaRPr lang="en-GB" sz="1500" dirty="0" smtClean="0">
              <a:solidFill>
                <a:prstClr val="black"/>
              </a:solidFill>
              <a:latin typeface="Arial" panose="020B0604020202020204" pitchFamily="34" charset="0"/>
              <a:cs typeface="Arial" panose="020B0604020202020204" pitchFamily="34" charset="0"/>
            </a:endParaRPr>
          </a:p>
          <a:p>
            <a:pPr lvl="0"/>
            <a:r>
              <a:rPr lang="en-GB" sz="1500" dirty="0" smtClean="0">
                <a:solidFill>
                  <a:prstClr val="black"/>
                </a:solidFill>
                <a:latin typeface="Arial" panose="020B0604020202020204" pitchFamily="34" charset="0"/>
                <a:cs typeface="Arial" panose="020B0604020202020204" pitchFamily="34" charset="0"/>
              </a:rPr>
              <a:t>A typical person would have a balance of both, with men leaning towards the male brain, and women towards the female brain.  (You are probably familiar with this idea already!)</a:t>
            </a:r>
            <a:endParaRPr lang="en-GB" sz="15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591009" y="3717032"/>
            <a:ext cx="7961981" cy="2169825"/>
          </a:xfrm>
          <a:prstGeom prst="rect">
            <a:avLst/>
          </a:prstGeom>
        </p:spPr>
        <p:txBody>
          <a:bodyPr wrap="square">
            <a:spAutoFit/>
          </a:bodyPr>
          <a:lstStyle/>
          <a:p>
            <a:pPr lvl="0"/>
            <a:r>
              <a:rPr lang="en-GB" sz="1500" dirty="0">
                <a:solidFill>
                  <a:prstClr val="black"/>
                </a:solidFill>
                <a:latin typeface="Arial" panose="020B0604020202020204" pitchFamily="34" charset="0"/>
                <a:cs typeface="Arial" panose="020B0604020202020204" pitchFamily="34" charset="0"/>
              </a:rPr>
              <a:t>The Extreme Male Brain </a:t>
            </a:r>
            <a:r>
              <a:rPr lang="en-GB" sz="1500" dirty="0" smtClean="0">
                <a:solidFill>
                  <a:prstClr val="black"/>
                </a:solidFill>
                <a:latin typeface="Arial" panose="020B0604020202020204" pitchFamily="34" charset="0"/>
                <a:cs typeface="Arial" panose="020B0604020202020204" pitchFamily="34" charset="0"/>
              </a:rPr>
              <a:t>theory </a:t>
            </a:r>
            <a:r>
              <a:rPr lang="en-GB" sz="1500" dirty="0">
                <a:solidFill>
                  <a:prstClr val="black"/>
                </a:solidFill>
                <a:latin typeface="Arial" panose="020B0604020202020204" pitchFamily="34" charset="0"/>
                <a:cs typeface="Arial" panose="020B0604020202020204" pitchFamily="34" charset="0"/>
              </a:rPr>
              <a:t>of Autism suggests that Autistic people lean very heavily to the male brain. </a:t>
            </a:r>
            <a:r>
              <a:rPr lang="en-GB" sz="1500" dirty="0" smtClean="0">
                <a:solidFill>
                  <a:prstClr val="black"/>
                </a:solidFill>
                <a:latin typeface="Arial" panose="020B0604020202020204" pitchFamily="34" charset="0"/>
                <a:cs typeface="Arial" panose="020B0604020202020204" pitchFamily="34" charset="0"/>
              </a:rPr>
              <a:t>This gives them a </a:t>
            </a:r>
            <a:r>
              <a:rPr lang="en-GB" sz="1500" dirty="0">
                <a:solidFill>
                  <a:prstClr val="black"/>
                </a:solidFill>
                <a:latin typeface="Arial" panose="020B0604020202020204" pitchFamily="34" charset="0"/>
                <a:cs typeface="Arial" panose="020B0604020202020204" pitchFamily="34" charset="0"/>
              </a:rPr>
              <a:t>preference for </a:t>
            </a:r>
            <a:r>
              <a:rPr lang="en-GB" sz="1500" dirty="0" smtClean="0">
                <a:solidFill>
                  <a:prstClr val="black"/>
                </a:solidFill>
                <a:latin typeface="Arial" panose="020B0604020202020204" pitchFamily="34" charset="0"/>
                <a:cs typeface="Arial" panose="020B0604020202020204" pitchFamily="34" charset="0"/>
              </a:rPr>
              <a:t>rules, routines, mechanisms  and predictability.   </a:t>
            </a:r>
          </a:p>
          <a:p>
            <a:pPr lvl="0"/>
            <a:endParaRPr lang="en-GB" sz="1500" dirty="0">
              <a:solidFill>
                <a:prstClr val="black"/>
              </a:solidFill>
              <a:latin typeface="Arial" panose="020B0604020202020204" pitchFamily="34" charset="0"/>
              <a:cs typeface="Arial" panose="020B0604020202020204" pitchFamily="34" charset="0"/>
            </a:endParaRPr>
          </a:p>
          <a:p>
            <a:pPr lvl="0"/>
            <a:r>
              <a:rPr lang="en-GB" sz="1500" dirty="0" smtClean="0">
                <a:solidFill>
                  <a:prstClr val="black"/>
                </a:solidFill>
                <a:latin typeface="Arial" panose="020B0604020202020204" pitchFamily="34" charset="0"/>
                <a:cs typeface="Arial" panose="020B0604020202020204" pitchFamily="34" charset="0"/>
              </a:rPr>
              <a:t>It tries to explain:</a:t>
            </a:r>
          </a:p>
          <a:p>
            <a:pPr lvl="0"/>
            <a:endParaRPr lang="en-GB" sz="1500" dirty="0">
              <a:solidFill>
                <a:prstClr val="black"/>
              </a:solidFill>
              <a:latin typeface="Arial" panose="020B0604020202020204" pitchFamily="34" charset="0"/>
              <a:cs typeface="Arial" panose="020B0604020202020204" pitchFamily="34" charset="0"/>
            </a:endParaRPr>
          </a:p>
          <a:p>
            <a:pPr lvl="0"/>
            <a:r>
              <a:rPr lang="en-GB" sz="1500" dirty="0" smtClean="0">
                <a:solidFill>
                  <a:prstClr val="black"/>
                </a:solidFill>
                <a:latin typeface="Arial" panose="020B0604020202020204" pitchFamily="34" charset="0"/>
                <a:cs typeface="Arial" panose="020B0604020202020204" pitchFamily="34" charset="0"/>
              </a:rPr>
              <a:t>the</a:t>
            </a:r>
            <a:r>
              <a:rPr lang="en-GB" sz="1500" b="1" dirty="0" smtClean="0">
                <a:solidFill>
                  <a:prstClr val="black"/>
                </a:solidFill>
                <a:latin typeface="Arial" panose="020B0604020202020204" pitchFamily="34" charset="0"/>
                <a:cs typeface="Arial" panose="020B0604020202020204" pitchFamily="34" charset="0"/>
              </a:rPr>
              <a:t> </a:t>
            </a:r>
            <a:r>
              <a:rPr lang="en-GB" sz="1500" b="1" dirty="0">
                <a:solidFill>
                  <a:prstClr val="black"/>
                </a:solidFill>
                <a:latin typeface="Arial" panose="020B0604020202020204" pitchFamily="34" charset="0"/>
                <a:cs typeface="Arial" panose="020B0604020202020204" pitchFamily="34" charset="0"/>
              </a:rPr>
              <a:t>difficulties </a:t>
            </a:r>
            <a:r>
              <a:rPr lang="en-GB" sz="1500" dirty="0">
                <a:solidFill>
                  <a:prstClr val="black"/>
                </a:solidFill>
                <a:latin typeface="Arial" panose="020B0604020202020204" pitchFamily="34" charset="0"/>
                <a:cs typeface="Arial" panose="020B0604020202020204" pitchFamily="34" charset="0"/>
              </a:rPr>
              <a:t>Autistic people can have with the complexities of social interactions, </a:t>
            </a:r>
            <a:endParaRPr lang="en-GB" sz="1500" dirty="0" smtClean="0">
              <a:solidFill>
                <a:prstClr val="black"/>
              </a:solidFill>
              <a:latin typeface="Arial" panose="020B0604020202020204" pitchFamily="34" charset="0"/>
              <a:cs typeface="Arial" panose="020B0604020202020204" pitchFamily="34" charset="0"/>
            </a:endParaRPr>
          </a:p>
          <a:p>
            <a:pPr lvl="0"/>
            <a:endParaRPr lang="en-GB" sz="1500" dirty="0">
              <a:solidFill>
                <a:prstClr val="black"/>
              </a:solidFill>
              <a:latin typeface="Arial" panose="020B0604020202020204" pitchFamily="34" charset="0"/>
              <a:cs typeface="Arial" panose="020B0604020202020204" pitchFamily="34" charset="0"/>
            </a:endParaRPr>
          </a:p>
          <a:p>
            <a:pPr lvl="0"/>
            <a:r>
              <a:rPr lang="en-GB" sz="1500" dirty="0" smtClean="0">
                <a:solidFill>
                  <a:prstClr val="black"/>
                </a:solidFill>
                <a:latin typeface="Arial" panose="020B0604020202020204" pitchFamily="34" charset="0"/>
                <a:cs typeface="Arial" panose="020B0604020202020204" pitchFamily="34" charset="0"/>
              </a:rPr>
              <a:t>and </a:t>
            </a:r>
            <a:r>
              <a:rPr lang="en-GB" sz="1500" dirty="0">
                <a:solidFill>
                  <a:prstClr val="black"/>
                </a:solidFill>
                <a:latin typeface="Arial" panose="020B0604020202020204" pitchFamily="34" charset="0"/>
                <a:cs typeface="Arial" panose="020B0604020202020204" pitchFamily="34" charset="0"/>
              </a:rPr>
              <a:t>the </a:t>
            </a:r>
            <a:r>
              <a:rPr lang="en-GB" sz="1500" b="1" dirty="0">
                <a:solidFill>
                  <a:prstClr val="black"/>
                </a:solidFill>
                <a:latin typeface="Arial" panose="020B0604020202020204" pitchFamily="34" charset="0"/>
                <a:cs typeface="Arial" panose="020B0604020202020204" pitchFamily="34" charset="0"/>
              </a:rPr>
              <a:t>strengths</a:t>
            </a:r>
            <a:r>
              <a:rPr lang="en-GB" sz="1500" dirty="0">
                <a:solidFill>
                  <a:prstClr val="black"/>
                </a:solidFill>
                <a:latin typeface="Arial" panose="020B0604020202020204" pitchFamily="34" charset="0"/>
                <a:cs typeface="Arial" panose="020B0604020202020204" pitchFamily="34" charset="0"/>
              </a:rPr>
              <a:t> they can display in mechanics, IT and detailed specialist knowledge</a:t>
            </a:r>
            <a:r>
              <a:rPr lang="en-GB" sz="1500" dirty="0" smtClean="0">
                <a:solidFill>
                  <a:prstClr val="black"/>
                </a:solidFill>
                <a:latin typeface="Arial" panose="020B0604020202020204" pitchFamily="34" charset="0"/>
                <a:cs typeface="Arial" panose="020B0604020202020204" pitchFamily="34" charset="0"/>
              </a:rPr>
              <a:t>..</a:t>
            </a:r>
            <a:endParaRPr lang="en-GB" sz="1500" dirty="0">
              <a:solidFill>
                <a:prstClr val="black"/>
              </a:solidFill>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480060" y="548680"/>
            <a:ext cx="8183880" cy="519918"/>
          </a:xfrm>
        </p:spPr>
        <p:txBody>
          <a:bodyPr>
            <a:normAutofit fontScale="90000"/>
          </a:bodyPr>
          <a:lstStyle/>
          <a:p>
            <a:r>
              <a:rPr lang="en-GB" sz="3200" dirty="0" smtClean="0">
                <a:solidFill>
                  <a:schemeClr val="bg2">
                    <a:lumMod val="25000"/>
                  </a:schemeClr>
                </a:solidFill>
                <a:effectLst/>
              </a:rPr>
              <a:t>Extreme Male Brain</a:t>
            </a:r>
            <a:endParaRPr lang="en-GB" sz="3200" dirty="0">
              <a:solidFill>
                <a:schemeClr val="bg2">
                  <a:lumMod val="25000"/>
                </a:schemeClr>
              </a:solidFill>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930" y="1098683"/>
            <a:ext cx="2036774" cy="1737844"/>
          </a:xfrm>
          <a:prstGeom prst="rect">
            <a:avLst/>
          </a:prstGeom>
        </p:spPr>
      </p:pic>
    </p:spTree>
    <p:extLst>
      <p:ext uri="{BB962C8B-B14F-4D97-AF65-F5344CB8AC3E}">
        <p14:creationId xmlns:p14="http://schemas.microsoft.com/office/powerpoint/2010/main" val="19696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2826" y="3489097"/>
            <a:ext cx="3945200" cy="2400657"/>
          </a:xfrm>
          <a:prstGeom prst="rect">
            <a:avLst/>
          </a:prstGeom>
          <a:solidFill>
            <a:schemeClr val="accent2">
              <a:lumMod val="40000"/>
              <a:lumOff val="60000"/>
            </a:schemeClr>
          </a:solidFill>
          <a:ln w="22225">
            <a:solidFill>
              <a:schemeClr val="accent2">
                <a:lumMod val="50000"/>
              </a:schemeClr>
            </a:solidFill>
          </a:ln>
        </p:spPr>
        <p:txBody>
          <a:bodyPr wrap="square" anchor="ctr">
            <a:spAutoFit/>
          </a:bodyPr>
          <a:lstStyle/>
          <a:p>
            <a:r>
              <a:rPr lang="en-GB" sz="1500" b="1" dirty="0" smtClean="0">
                <a:latin typeface="Calibri" panose="020F0502020204030204" pitchFamily="34" charset="0"/>
              </a:rPr>
              <a:t>Asperger blogger </a:t>
            </a:r>
            <a:r>
              <a:rPr lang="en-GB" sz="1500" b="1" dirty="0" smtClean="0">
                <a:latin typeface="Calibri" panose="020F0502020204030204" pitchFamily="34" charset="0"/>
                <a:hlinkClick r:id="rId3"/>
              </a:rPr>
              <a:t>Lynne Soraya </a:t>
            </a:r>
            <a:r>
              <a:rPr lang="en-GB" sz="1500" b="1" dirty="0" smtClean="0">
                <a:latin typeface="Calibri" panose="020F0502020204030204" pitchFamily="34" charset="0"/>
              </a:rPr>
              <a:t>writes:</a:t>
            </a:r>
          </a:p>
          <a:p>
            <a:r>
              <a:rPr lang="en-GB" sz="1500" b="1" dirty="0" smtClean="0">
                <a:latin typeface="Calibri" panose="020F0502020204030204" pitchFamily="34" charset="0"/>
              </a:rPr>
              <a:t>“I </a:t>
            </a:r>
            <a:r>
              <a:rPr lang="en-GB" sz="1500" b="1" dirty="0">
                <a:latin typeface="Calibri" panose="020F0502020204030204" pitchFamily="34" charset="0"/>
              </a:rPr>
              <a:t>consider myself a very soft hearted person.  When a character in a movie or television show is embarrassed, I feel embarrassed for them.  When around someone who is </a:t>
            </a:r>
            <a:r>
              <a:rPr lang="en-GB" sz="1500" b="1" dirty="0" smtClean="0">
                <a:latin typeface="Calibri" panose="020F0502020204030204" pitchFamily="34" charset="0"/>
              </a:rPr>
              <a:t>crying … I </a:t>
            </a:r>
            <a:r>
              <a:rPr lang="en-GB" sz="1500" b="1" dirty="0">
                <a:latin typeface="Calibri" panose="020F0502020204030204" pitchFamily="34" charset="0"/>
              </a:rPr>
              <a:t>often feel like crying with them, comforting them.   Many people with autism and Asperger's are very close to their pets, and are very nurturing and empathetic toward them</a:t>
            </a:r>
            <a:r>
              <a:rPr lang="en-GB" sz="1500" b="1" dirty="0" smtClean="0">
                <a:latin typeface="Calibri" panose="020F0502020204030204" pitchFamily="34" charset="0"/>
              </a:rPr>
              <a:t>.”</a:t>
            </a:r>
            <a:endParaRPr lang="en-GB" sz="1500" b="1" dirty="0">
              <a:latin typeface="Calibri" panose="020F0502020204030204" pitchFamily="34" charset="0"/>
            </a:endParaRPr>
          </a:p>
        </p:txBody>
      </p:sp>
      <p:sp>
        <p:nvSpPr>
          <p:cNvPr id="4" name="Rectangle 3"/>
          <p:cNvSpPr/>
          <p:nvPr/>
        </p:nvSpPr>
        <p:spPr>
          <a:xfrm>
            <a:off x="4701073" y="3489097"/>
            <a:ext cx="3821196" cy="2400657"/>
          </a:xfrm>
          <a:prstGeom prst="rect">
            <a:avLst/>
          </a:prstGeom>
          <a:solidFill>
            <a:schemeClr val="accent2">
              <a:lumMod val="40000"/>
              <a:lumOff val="60000"/>
            </a:schemeClr>
          </a:solidFill>
          <a:ln w="22225">
            <a:solidFill>
              <a:schemeClr val="accent2">
                <a:lumMod val="50000"/>
              </a:schemeClr>
            </a:solidFill>
          </a:ln>
        </p:spPr>
        <p:txBody>
          <a:bodyPr wrap="square" anchor="ctr">
            <a:spAutoFit/>
          </a:bodyPr>
          <a:lstStyle/>
          <a:p>
            <a:endParaRPr lang="en-GB" sz="1500" b="1" dirty="0" smtClean="0">
              <a:latin typeface="Calibri" panose="020F0502020204030204" pitchFamily="34" charset="0"/>
            </a:endParaRPr>
          </a:p>
          <a:p>
            <a:endParaRPr lang="en-GB" sz="1500" b="1" dirty="0" smtClean="0">
              <a:latin typeface="Calibri" panose="020F0502020204030204" pitchFamily="34" charset="0"/>
            </a:endParaRPr>
          </a:p>
          <a:p>
            <a:r>
              <a:rPr lang="en-GB" sz="1500" b="1" dirty="0" smtClean="0">
                <a:latin typeface="Calibri" panose="020F0502020204030204" pitchFamily="34" charset="0"/>
              </a:rPr>
              <a:t>Researcher Isabel </a:t>
            </a:r>
            <a:r>
              <a:rPr lang="en-GB" sz="1500" b="1" dirty="0" err="1">
                <a:latin typeface="Calibri" panose="020F0502020204030204" pitchFamily="34" charset="0"/>
              </a:rPr>
              <a:t>Dziobek</a:t>
            </a:r>
            <a:r>
              <a:rPr lang="en-GB" sz="1500" b="1" dirty="0">
                <a:latin typeface="Calibri" panose="020F0502020204030204" pitchFamily="34" charset="0"/>
              </a:rPr>
              <a:t> </a:t>
            </a:r>
            <a:r>
              <a:rPr lang="en-GB" sz="1500" b="1" dirty="0" smtClean="0">
                <a:latin typeface="Calibri" panose="020F0502020204030204" pitchFamily="34" charset="0"/>
              </a:rPr>
              <a:t>‘s study of empathy concluded that :</a:t>
            </a:r>
          </a:p>
          <a:p>
            <a:r>
              <a:rPr lang="en-GB" sz="1500" b="1" dirty="0" smtClean="0">
                <a:latin typeface="Calibri" panose="020F0502020204030204" pitchFamily="34" charset="0"/>
              </a:rPr>
              <a:t>“People </a:t>
            </a:r>
            <a:r>
              <a:rPr lang="en-GB" sz="1500" b="1" dirty="0">
                <a:latin typeface="Calibri" panose="020F0502020204030204" pitchFamily="34" charset="0"/>
              </a:rPr>
              <a:t>with Asperger </a:t>
            </a:r>
            <a:r>
              <a:rPr lang="en-GB" sz="1500" b="1" dirty="0" smtClean="0">
                <a:latin typeface="Calibri" panose="020F0502020204030204" pitchFamily="34" charset="0"/>
              </a:rPr>
              <a:t>Syndrome </a:t>
            </a:r>
            <a:r>
              <a:rPr lang="en-GB" sz="1500" b="1" dirty="0">
                <a:latin typeface="Calibri" panose="020F0502020204030204" pitchFamily="34" charset="0"/>
              </a:rPr>
              <a:t>have a reduced ability to read other peoples' social cues </a:t>
            </a:r>
            <a:r>
              <a:rPr lang="en-GB" sz="1500" b="1" dirty="0" smtClean="0">
                <a:latin typeface="Calibri" panose="020F0502020204030204" pitchFamily="34" charset="0"/>
              </a:rPr>
              <a:t>but </a:t>
            </a:r>
            <a:r>
              <a:rPr lang="en-GB" sz="1500" b="1" dirty="0">
                <a:latin typeface="Calibri" panose="020F0502020204030204" pitchFamily="34" charset="0"/>
              </a:rPr>
              <a:t>once aware of another's circumstances or feelings, they will have the same degree of compassion as anyone else." </a:t>
            </a:r>
            <a:endParaRPr lang="en-GB" sz="1500" b="1" dirty="0" smtClean="0">
              <a:latin typeface="Calibri" panose="020F0502020204030204" pitchFamily="34" charset="0"/>
            </a:endParaRPr>
          </a:p>
          <a:p>
            <a:endParaRPr lang="en-GB" sz="1500" dirty="0">
              <a:latin typeface="Calibri" panose="020F0502020204030204" pitchFamily="34" charset="0"/>
            </a:endParaRPr>
          </a:p>
        </p:txBody>
      </p:sp>
      <p:sp>
        <p:nvSpPr>
          <p:cNvPr id="5" name="TextBox 4"/>
          <p:cNvSpPr txBox="1"/>
          <p:nvPr/>
        </p:nvSpPr>
        <p:spPr>
          <a:xfrm>
            <a:off x="547036" y="2704267"/>
            <a:ext cx="7961981"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The Extreme Male Brain theory also suggests that Autistic people are unable to empathise with others – to understand their feelings as well as their thoughts.  However, more recent research and the accounts of Autistic people suggests that this is not necessarily true.</a:t>
            </a:r>
            <a:endParaRPr lang="en-GB" sz="1500" dirty="0">
              <a:latin typeface="Arial" panose="020B0604020202020204" pitchFamily="34" charset="0"/>
              <a:cs typeface="Arial" panose="020B0604020202020204" pitchFamily="34" charset="0"/>
            </a:endParaRPr>
          </a:p>
        </p:txBody>
      </p:sp>
      <p:sp>
        <p:nvSpPr>
          <p:cNvPr id="6" name="Rectangle 5"/>
          <p:cNvSpPr/>
          <p:nvPr/>
        </p:nvSpPr>
        <p:spPr>
          <a:xfrm>
            <a:off x="560288" y="548680"/>
            <a:ext cx="7961981" cy="553998"/>
          </a:xfrm>
          <a:prstGeom prst="rect">
            <a:avLst/>
          </a:prstGeom>
        </p:spPr>
        <p:txBody>
          <a:bodyPr wrap="square">
            <a:spAutoFit/>
          </a:bodyPr>
          <a:lstStyle/>
          <a:p>
            <a:r>
              <a:rPr lang="en-GB" sz="1500" dirty="0">
                <a:solidFill>
                  <a:prstClr val="black"/>
                </a:solidFill>
                <a:latin typeface="Arial" panose="020B0604020202020204" pitchFamily="34" charset="0"/>
                <a:cs typeface="Arial" panose="020B0604020202020204" pitchFamily="34" charset="0"/>
              </a:rPr>
              <a:t>The more extreme male brain someone is, the less able they will be able to adapt </a:t>
            </a:r>
            <a:r>
              <a:rPr lang="en-GB" sz="1500" dirty="0" smtClean="0">
                <a:solidFill>
                  <a:prstClr val="black"/>
                </a:solidFill>
                <a:latin typeface="Arial" panose="020B0604020202020204" pitchFamily="34" charset="0"/>
                <a:cs typeface="Arial" panose="020B0604020202020204" pitchFamily="34" charset="0"/>
              </a:rPr>
              <a:t>to, </a:t>
            </a:r>
            <a:r>
              <a:rPr lang="en-GB" sz="1500" dirty="0">
                <a:solidFill>
                  <a:prstClr val="black"/>
                </a:solidFill>
                <a:latin typeface="Arial" panose="020B0604020202020204" pitchFamily="34" charset="0"/>
                <a:cs typeface="Arial" panose="020B0604020202020204" pitchFamily="34" charset="0"/>
              </a:rPr>
              <a:t>or interact </a:t>
            </a:r>
            <a:r>
              <a:rPr lang="en-GB" sz="1500" dirty="0" smtClean="0">
                <a:solidFill>
                  <a:prstClr val="black"/>
                </a:solidFill>
                <a:latin typeface="Arial" panose="020B0604020202020204" pitchFamily="34" charset="0"/>
                <a:cs typeface="Arial" panose="020B0604020202020204" pitchFamily="34" charset="0"/>
              </a:rPr>
              <a:t>with, </a:t>
            </a:r>
            <a:r>
              <a:rPr lang="en-GB" sz="1500" dirty="0">
                <a:solidFill>
                  <a:prstClr val="black"/>
                </a:solidFill>
                <a:latin typeface="Arial" panose="020B0604020202020204" pitchFamily="34" charset="0"/>
                <a:cs typeface="Arial" panose="020B0604020202020204" pitchFamily="34" charset="0"/>
              </a:rPr>
              <a:t>systems that are not 100% predictable. </a:t>
            </a:r>
          </a:p>
        </p:txBody>
      </p:sp>
      <p:sp>
        <p:nvSpPr>
          <p:cNvPr id="7" name="Rectangle 6"/>
          <p:cNvSpPr/>
          <p:nvPr/>
        </p:nvSpPr>
        <p:spPr>
          <a:xfrm>
            <a:off x="3625257" y="1110499"/>
            <a:ext cx="2858582" cy="1477328"/>
          </a:xfrm>
          <a:prstGeom prst="rect">
            <a:avLst/>
          </a:prstGeom>
        </p:spPr>
        <p:txBody>
          <a:bodyPr wrap="square">
            <a:spAutoFit/>
          </a:bodyPr>
          <a:lstStyle/>
          <a:p>
            <a:r>
              <a:rPr lang="en-GB" sz="1500" dirty="0">
                <a:solidFill>
                  <a:prstClr val="black"/>
                </a:solidFill>
                <a:latin typeface="Arial" panose="020B0604020202020204" pitchFamily="34" charset="0"/>
                <a:cs typeface="Arial" panose="020B0604020202020204" pitchFamily="34" charset="0"/>
              </a:rPr>
              <a:t>One individual may line up </a:t>
            </a:r>
            <a:r>
              <a:rPr lang="en-GB" sz="1500" dirty="0" smtClean="0">
                <a:solidFill>
                  <a:prstClr val="black"/>
                </a:solidFill>
                <a:latin typeface="Arial" panose="020B0604020202020204" pitchFamily="34" charset="0"/>
                <a:cs typeface="Arial" panose="020B0604020202020204" pitchFamily="34" charset="0"/>
              </a:rPr>
              <a:t>objects </a:t>
            </a:r>
            <a:r>
              <a:rPr lang="en-GB" sz="1500" dirty="0">
                <a:solidFill>
                  <a:prstClr val="black"/>
                </a:solidFill>
                <a:latin typeface="Arial" panose="020B0604020202020204" pitchFamily="34" charset="0"/>
                <a:cs typeface="Arial" panose="020B0604020202020204" pitchFamily="34" charset="0"/>
              </a:rPr>
              <a:t>in </a:t>
            </a:r>
            <a:r>
              <a:rPr lang="en-GB" sz="1500" dirty="0" smtClean="0">
                <a:solidFill>
                  <a:prstClr val="black"/>
                </a:solidFill>
                <a:latin typeface="Arial" panose="020B0604020202020204" pitchFamily="34" charset="0"/>
                <a:cs typeface="Arial" panose="020B0604020202020204" pitchFamily="34" charset="0"/>
              </a:rPr>
              <a:t>the same </a:t>
            </a:r>
            <a:r>
              <a:rPr lang="en-GB" sz="1500" dirty="0">
                <a:solidFill>
                  <a:prstClr val="black"/>
                </a:solidFill>
                <a:latin typeface="Arial" panose="020B0604020202020204" pitchFamily="34" charset="0"/>
                <a:cs typeface="Arial" panose="020B0604020202020204" pitchFamily="34" charset="0"/>
              </a:rPr>
              <a:t>order again and </a:t>
            </a:r>
            <a:r>
              <a:rPr lang="en-GB" sz="1500" dirty="0" smtClean="0">
                <a:solidFill>
                  <a:prstClr val="black"/>
                </a:solidFill>
                <a:latin typeface="Arial" panose="020B0604020202020204" pitchFamily="34" charset="0"/>
                <a:cs typeface="Arial" panose="020B0604020202020204" pitchFamily="34" charset="0"/>
              </a:rPr>
              <a:t>again, </a:t>
            </a:r>
          </a:p>
          <a:p>
            <a:endParaRPr lang="en-GB" sz="1500" dirty="0">
              <a:solidFill>
                <a:prstClr val="black"/>
              </a:solidFill>
              <a:latin typeface="Arial" panose="020B0604020202020204" pitchFamily="34" charset="0"/>
              <a:cs typeface="Arial" panose="020B0604020202020204" pitchFamily="34" charset="0"/>
            </a:endParaRPr>
          </a:p>
          <a:p>
            <a:r>
              <a:rPr lang="en-GB" sz="1500" dirty="0" smtClean="0">
                <a:solidFill>
                  <a:prstClr val="black"/>
                </a:solidFill>
                <a:latin typeface="Arial" panose="020B0604020202020204" pitchFamily="34" charset="0"/>
                <a:cs typeface="Arial" panose="020B0604020202020204" pitchFamily="34" charset="0"/>
              </a:rPr>
              <a:t>another </a:t>
            </a:r>
            <a:r>
              <a:rPr lang="en-GB" sz="1500" dirty="0">
                <a:solidFill>
                  <a:prstClr val="black"/>
                </a:solidFill>
                <a:latin typeface="Arial" panose="020B0604020202020204" pitchFamily="34" charset="0"/>
                <a:cs typeface="Arial" panose="020B0604020202020204" pitchFamily="34" charset="0"/>
              </a:rPr>
              <a:t>may program </a:t>
            </a:r>
            <a:r>
              <a:rPr lang="en-GB" sz="1500" dirty="0" smtClean="0">
                <a:solidFill>
                  <a:prstClr val="black"/>
                </a:solidFill>
                <a:latin typeface="Arial" panose="020B0604020202020204" pitchFamily="34" charset="0"/>
                <a:cs typeface="Arial" panose="020B0604020202020204" pitchFamily="34" charset="0"/>
              </a:rPr>
              <a:t>computers.</a:t>
            </a:r>
            <a:endParaRPr lang="en-GB" sz="15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2328" y="1110499"/>
            <a:ext cx="2924564" cy="144276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2205" y="1110499"/>
            <a:ext cx="1923183" cy="1442388"/>
          </a:xfrm>
          <a:prstGeom prst="rect">
            <a:avLst/>
          </a:prstGeom>
        </p:spPr>
      </p:pic>
    </p:spTree>
    <p:extLst>
      <p:ext uri="{BB962C8B-B14F-4D97-AF65-F5344CB8AC3E}">
        <p14:creationId xmlns:p14="http://schemas.microsoft.com/office/powerpoint/2010/main" val="37016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59" y="423188"/>
            <a:ext cx="8183880" cy="591926"/>
          </a:xfrm>
        </p:spPr>
        <p:txBody>
          <a:bodyPr>
            <a:normAutofit fontScale="90000"/>
          </a:bodyPr>
          <a:lstStyle/>
          <a:p>
            <a:r>
              <a:rPr lang="en-GB" dirty="0" smtClean="0">
                <a:solidFill>
                  <a:schemeClr val="bg2">
                    <a:lumMod val="25000"/>
                  </a:schemeClr>
                </a:solidFill>
                <a:effectLst/>
              </a:rPr>
              <a:t>Executive Function Deficit</a:t>
            </a:r>
            <a:endParaRPr lang="en-GB" dirty="0">
              <a:solidFill>
                <a:schemeClr val="bg2">
                  <a:lumMod val="25000"/>
                </a:schemeClr>
              </a:solidFill>
              <a:effectLst/>
            </a:endParaRPr>
          </a:p>
        </p:txBody>
      </p:sp>
      <p:sp>
        <p:nvSpPr>
          <p:cNvPr id="5" name="TextBox 4"/>
          <p:cNvSpPr txBox="1"/>
          <p:nvPr/>
        </p:nvSpPr>
        <p:spPr>
          <a:xfrm>
            <a:off x="602599" y="1081219"/>
            <a:ext cx="7967803" cy="32316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Executive function could be thought of as:</a:t>
            </a:r>
            <a:endParaRPr lang="en-GB" sz="1500" dirty="0">
              <a:latin typeface="Arial" panose="020B0604020202020204" pitchFamily="34" charset="0"/>
              <a:cs typeface="Arial" panose="020B0604020202020204" pitchFamily="34" charset="0"/>
            </a:endParaRPr>
          </a:p>
        </p:txBody>
      </p:sp>
      <p:sp>
        <p:nvSpPr>
          <p:cNvPr id="15" name="Rectangle 14"/>
          <p:cNvSpPr/>
          <p:nvPr/>
        </p:nvSpPr>
        <p:spPr>
          <a:xfrm>
            <a:off x="588097" y="1678499"/>
            <a:ext cx="7967803"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The graphics below show  the kinds of skills and processes this includes, and what signs of poor skills in these areas might be.</a:t>
            </a:r>
          </a:p>
        </p:txBody>
      </p:sp>
      <p:sp>
        <p:nvSpPr>
          <p:cNvPr id="16" name="Rectangle 15"/>
          <p:cNvSpPr/>
          <p:nvPr/>
        </p:nvSpPr>
        <p:spPr>
          <a:xfrm>
            <a:off x="602600" y="1366388"/>
            <a:ext cx="7967802" cy="338554"/>
          </a:xfrm>
          <a:prstGeom prst="rect">
            <a:avLst/>
          </a:prstGeom>
        </p:spPr>
        <p:txBody>
          <a:bodyPr wrap="square">
            <a:spAutoFit/>
          </a:bodyPr>
          <a:lstStyle/>
          <a:p>
            <a:pPr algn="ctr"/>
            <a:r>
              <a:rPr lang="en-GB" sz="1600" b="1" i="1" dirty="0" smtClean="0">
                <a:solidFill>
                  <a:schemeClr val="accent6">
                    <a:lumMod val="50000"/>
                  </a:schemeClr>
                </a:solidFill>
                <a:latin typeface="Calibri" panose="020F0502020204030204" pitchFamily="34" charset="0"/>
              </a:rPr>
              <a:t>the </a:t>
            </a:r>
            <a:r>
              <a:rPr lang="en-GB" sz="1600" b="1" i="1" dirty="0">
                <a:solidFill>
                  <a:schemeClr val="accent6">
                    <a:lumMod val="50000"/>
                  </a:schemeClr>
                </a:solidFill>
                <a:latin typeface="Calibri" panose="020F0502020204030204" pitchFamily="34" charset="0"/>
              </a:rPr>
              <a:t>brain’s management </a:t>
            </a:r>
            <a:r>
              <a:rPr lang="en-GB" sz="1600" b="1" i="1" dirty="0" smtClean="0">
                <a:solidFill>
                  <a:schemeClr val="accent6">
                    <a:lumMod val="50000"/>
                  </a:schemeClr>
                </a:solidFill>
                <a:latin typeface="Calibri" panose="020F0502020204030204" pitchFamily="34" charset="0"/>
              </a:rPr>
              <a:t>system, which organises </a:t>
            </a:r>
            <a:r>
              <a:rPr lang="en-GB" sz="1600" b="1" i="1" dirty="0">
                <a:solidFill>
                  <a:schemeClr val="accent6">
                    <a:lumMod val="50000"/>
                  </a:schemeClr>
                </a:solidFill>
                <a:latin typeface="Calibri" panose="020F0502020204030204" pitchFamily="34" charset="0"/>
              </a:rPr>
              <a:t>and regulates our thoughts and actions.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01" y="2503388"/>
            <a:ext cx="3239100" cy="31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568" y="2503388"/>
            <a:ext cx="4389063" cy="3186000"/>
          </a:xfrm>
          <a:prstGeom prst="rect">
            <a:avLst/>
          </a:prstGeom>
        </p:spPr>
      </p:pic>
    </p:spTree>
    <p:extLst>
      <p:ext uri="{BB962C8B-B14F-4D97-AF65-F5344CB8AC3E}">
        <p14:creationId xmlns:p14="http://schemas.microsoft.com/office/powerpoint/2010/main" val="8785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376" y="548680"/>
            <a:ext cx="7981846"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hlinkClick r:id="rId3"/>
              </a:rPr>
              <a:t>Cynthia Kim</a:t>
            </a:r>
            <a:r>
              <a:rPr lang="en-GB" sz="1500" dirty="0" smtClean="0">
                <a:latin typeface="Arial" panose="020B0604020202020204" pitchFamily="34" charset="0"/>
                <a:cs typeface="Arial" panose="020B0604020202020204" pitchFamily="34" charset="0"/>
              </a:rPr>
              <a:t>, an Autistic writer, notes that everything we do in daily life requires this kind of processing, often at an unconscious level. This is some of what she has to say about having difficulties with executive function.</a:t>
            </a:r>
            <a:endParaRPr lang="en-GB" sz="1500" dirty="0">
              <a:latin typeface="Arial" panose="020B0604020202020204" pitchFamily="34" charset="0"/>
              <a:cs typeface="Arial" panose="020B0604020202020204" pitchFamily="34" charset="0"/>
            </a:endParaRPr>
          </a:p>
        </p:txBody>
      </p:sp>
      <p:sp>
        <p:nvSpPr>
          <p:cNvPr id="4" name="Rounded Rectangular Callout 12"/>
          <p:cNvSpPr/>
          <p:nvPr/>
        </p:nvSpPr>
        <p:spPr>
          <a:xfrm>
            <a:off x="1043608" y="1322168"/>
            <a:ext cx="7354128" cy="2106831"/>
          </a:xfrm>
          <a:custGeom>
            <a:avLst/>
            <a:gdLst>
              <a:gd name="connsiteX0" fmla="*/ 0 w 5421196"/>
              <a:gd name="connsiteY0" fmla="*/ 272339 h 1634002"/>
              <a:gd name="connsiteX1" fmla="*/ 272339 w 5421196"/>
              <a:gd name="connsiteY1" fmla="*/ 0 h 1634002"/>
              <a:gd name="connsiteX2" fmla="*/ 903533 w 5421196"/>
              <a:gd name="connsiteY2" fmla="*/ 0 h 1634002"/>
              <a:gd name="connsiteX3" fmla="*/ 903533 w 5421196"/>
              <a:gd name="connsiteY3" fmla="*/ 0 h 1634002"/>
              <a:gd name="connsiteX4" fmla="*/ 2258832 w 5421196"/>
              <a:gd name="connsiteY4" fmla="*/ 0 h 1634002"/>
              <a:gd name="connsiteX5" fmla="*/ 5148857 w 5421196"/>
              <a:gd name="connsiteY5" fmla="*/ 0 h 1634002"/>
              <a:gd name="connsiteX6" fmla="*/ 5421196 w 5421196"/>
              <a:gd name="connsiteY6" fmla="*/ 272339 h 1634002"/>
              <a:gd name="connsiteX7" fmla="*/ 5421196 w 5421196"/>
              <a:gd name="connsiteY7" fmla="*/ 272334 h 1634002"/>
              <a:gd name="connsiteX8" fmla="*/ 5421196 w 5421196"/>
              <a:gd name="connsiteY8" fmla="*/ 272334 h 1634002"/>
              <a:gd name="connsiteX9" fmla="*/ 5421196 w 5421196"/>
              <a:gd name="connsiteY9" fmla="*/ 680834 h 1634002"/>
              <a:gd name="connsiteX10" fmla="*/ 5421196 w 5421196"/>
              <a:gd name="connsiteY10" fmla="*/ 1361663 h 1634002"/>
              <a:gd name="connsiteX11" fmla="*/ 5148857 w 5421196"/>
              <a:gd name="connsiteY11" fmla="*/ 1634002 h 1634002"/>
              <a:gd name="connsiteX12" fmla="*/ 2258832 w 5421196"/>
              <a:gd name="connsiteY12" fmla="*/ 1634002 h 1634002"/>
              <a:gd name="connsiteX13" fmla="*/ 903533 w 5421196"/>
              <a:gd name="connsiteY13" fmla="*/ 1634002 h 1634002"/>
              <a:gd name="connsiteX14" fmla="*/ 903533 w 5421196"/>
              <a:gd name="connsiteY14" fmla="*/ 1634002 h 1634002"/>
              <a:gd name="connsiteX15" fmla="*/ 272339 w 5421196"/>
              <a:gd name="connsiteY15" fmla="*/ 1634002 h 1634002"/>
              <a:gd name="connsiteX16" fmla="*/ 0 w 5421196"/>
              <a:gd name="connsiteY16" fmla="*/ 1361663 h 1634002"/>
              <a:gd name="connsiteX17" fmla="*/ 0 w 5421196"/>
              <a:gd name="connsiteY17" fmla="*/ 680834 h 1634002"/>
              <a:gd name="connsiteX18" fmla="*/ -564780 w 5421196"/>
              <a:gd name="connsiteY18" fmla="*/ 16356 h 1634002"/>
              <a:gd name="connsiteX19" fmla="*/ 0 w 5421196"/>
              <a:gd name="connsiteY19" fmla="*/ 272334 h 1634002"/>
              <a:gd name="connsiteX20" fmla="*/ 0 w 5421196"/>
              <a:gd name="connsiteY20" fmla="*/ 272339 h 1634002"/>
              <a:gd name="connsiteX0" fmla="*/ 564780 w 5985976"/>
              <a:gd name="connsiteY0" fmla="*/ 272339 h 1634002"/>
              <a:gd name="connsiteX1" fmla="*/ 837119 w 5985976"/>
              <a:gd name="connsiteY1" fmla="*/ 0 h 1634002"/>
              <a:gd name="connsiteX2" fmla="*/ 1468313 w 5985976"/>
              <a:gd name="connsiteY2" fmla="*/ 0 h 1634002"/>
              <a:gd name="connsiteX3" fmla="*/ 1468313 w 5985976"/>
              <a:gd name="connsiteY3" fmla="*/ 0 h 1634002"/>
              <a:gd name="connsiteX4" fmla="*/ 2823612 w 5985976"/>
              <a:gd name="connsiteY4" fmla="*/ 0 h 1634002"/>
              <a:gd name="connsiteX5" fmla="*/ 5713637 w 5985976"/>
              <a:gd name="connsiteY5" fmla="*/ 0 h 1634002"/>
              <a:gd name="connsiteX6" fmla="*/ 5985976 w 5985976"/>
              <a:gd name="connsiteY6" fmla="*/ 272339 h 1634002"/>
              <a:gd name="connsiteX7" fmla="*/ 5985976 w 5985976"/>
              <a:gd name="connsiteY7" fmla="*/ 272334 h 1634002"/>
              <a:gd name="connsiteX8" fmla="*/ 5985976 w 5985976"/>
              <a:gd name="connsiteY8" fmla="*/ 272334 h 1634002"/>
              <a:gd name="connsiteX9" fmla="*/ 5985976 w 5985976"/>
              <a:gd name="connsiteY9" fmla="*/ 680834 h 1634002"/>
              <a:gd name="connsiteX10" fmla="*/ 5985976 w 5985976"/>
              <a:gd name="connsiteY10" fmla="*/ 1361663 h 1634002"/>
              <a:gd name="connsiteX11" fmla="*/ 5713637 w 5985976"/>
              <a:gd name="connsiteY11" fmla="*/ 1634002 h 1634002"/>
              <a:gd name="connsiteX12" fmla="*/ 2823612 w 5985976"/>
              <a:gd name="connsiteY12" fmla="*/ 1634002 h 1634002"/>
              <a:gd name="connsiteX13" fmla="*/ 1468313 w 5985976"/>
              <a:gd name="connsiteY13" fmla="*/ 1634002 h 1634002"/>
              <a:gd name="connsiteX14" fmla="*/ 1468313 w 5985976"/>
              <a:gd name="connsiteY14" fmla="*/ 1634002 h 1634002"/>
              <a:gd name="connsiteX15" fmla="*/ 837119 w 5985976"/>
              <a:gd name="connsiteY15" fmla="*/ 1634002 h 1634002"/>
              <a:gd name="connsiteX16" fmla="*/ 564780 w 5985976"/>
              <a:gd name="connsiteY16" fmla="*/ 1361663 h 1634002"/>
              <a:gd name="connsiteX17" fmla="*/ 593808 w 5985976"/>
              <a:gd name="connsiteY17" fmla="*/ 477634 h 1634002"/>
              <a:gd name="connsiteX18" fmla="*/ 0 w 5985976"/>
              <a:gd name="connsiteY18" fmla="*/ 16356 h 1634002"/>
              <a:gd name="connsiteX19" fmla="*/ 564780 w 5985976"/>
              <a:gd name="connsiteY19" fmla="*/ 272334 h 1634002"/>
              <a:gd name="connsiteX20" fmla="*/ 564780 w 5985976"/>
              <a:gd name="connsiteY20" fmla="*/ 272339 h 163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85976" h="1634002">
                <a:moveTo>
                  <a:pt x="564780" y="272339"/>
                </a:moveTo>
                <a:cubicBezTo>
                  <a:pt x="564780" y="121930"/>
                  <a:pt x="686710" y="0"/>
                  <a:pt x="837119" y="0"/>
                </a:cubicBezTo>
                <a:lnTo>
                  <a:pt x="1468313" y="0"/>
                </a:lnTo>
                <a:lnTo>
                  <a:pt x="1468313" y="0"/>
                </a:lnTo>
                <a:lnTo>
                  <a:pt x="2823612" y="0"/>
                </a:lnTo>
                <a:lnTo>
                  <a:pt x="5713637" y="0"/>
                </a:lnTo>
                <a:cubicBezTo>
                  <a:pt x="5864046" y="0"/>
                  <a:pt x="5985976" y="121930"/>
                  <a:pt x="5985976" y="272339"/>
                </a:cubicBezTo>
                <a:lnTo>
                  <a:pt x="5985976" y="272334"/>
                </a:lnTo>
                <a:lnTo>
                  <a:pt x="5985976" y="272334"/>
                </a:lnTo>
                <a:lnTo>
                  <a:pt x="5985976" y="680834"/>
                </a:lnTo>
                <a:lnTo>
                  <a:pt x="5985976" y="1361663"/>
                </a:lnTo>
                <a:cubicBezTo>
                  <a:pt x="5985976" y="1512072"/>
                  <a:pt x="5864046" y="1634002"/>
                  <a:pt x="5713637" y="1634002"/>
                </a:cubicBezTo>
                <a:lnTo>
                  <a:pt x="2823612" y="1634002"/>
                </a:lnTo>
                <a:lnTo>
                  <a:pt x="1468313" y="1634002"/>
                </a:lnTo>
                <a:lnTo>
                  <a:pt x="1468313" y="1634002"/>
                </a:lnTo>
                <a:lnTo>
                  <a:pt x="837119" y="1634002"/>
                </a:lnTo>
                <a:cubicBezTo>
                  <a:pt x="686710" y="1634002"/>
                  <a:pt x="564780" y="1512072"/>
                  <a:pt x="564780" y="1361663"/>
                </a:cubicBezTo>
                <a:lnTo>
                  <a:pt x="593808" y="477634"/>
                </a:lnTo>
                <a:lnTo>
                  <a:pt x="0" y="16356"/>
                </a:lnTo>
                <a:lnTo>
                  <a:pt x="564780" y="272334"/>
                </a:lnTo>
                <a:lnTo>
                  <a:pt x="564780" y="272339"/>
                </a:lnTo>
                <a:close/>
              </a:path>
            </a:pathLst>
          </a:custGeom>
          <a:solidFill>
            <a:schemeClr val="accent6">
              <a:lumMod val="20000"/>
              <a:lumOff val="80000"/>
            </a:schemeClr>
          </a:solid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2800" indent="-188913">
              <a:buFont typeface="Wingdings" panose="05000000000000000000" pitchFamily="2" charset="2"/>
              <a:buChar char="Ø"/>
            </a:pPr>
            <a:r>
              <a:rPr lang="en-GB" sz="1500" dirty="0">
                <a:solidFill>
                  <a:schemeClr val="tx1"/>
                </a:solidFill>
                <a:latin typeface="Arial" panose="020B0604020202020204" pitchFamily="34" charset="0"/>
                <a:cs typeface="Arial" panose="020B0604020202020204" pitchFamily="34" charset="0"/>
              </a:rPr>
              <a:t>It’s why I have so much trouble taking a break from work to walk the dog.</a:t>
            </a:r>
          </a:p>
          <a:p>
            <a:pPr marL="812800" indent="-188913">
              <a:buFont typeface="Wingdings" panose="05000000000000000000" pitchFamily="2" charset="2"/>
              <a:buChar char="Ø"/>
            </a:pPr>
            <a:r>
              <a:rPr lang="en-GB" sz="1500" dirty="0" smtClean="0">
                <a:solidFill>
                  <a:schemeClr val="tx1"/>
                </a:solidFill>
                <a:latin typeface="Arial" panose="020B0604020202020204" pitchFamily="34" charset="0"/>
                <a:cs typeface="Arial" panose="020B0604020202020204" pitchFamily="34" charset="0"/>
              </a:rPr>
              <a:t>It’s </a:t>
            </a:r>
            <a:r>
              <a:rPr lang="en-GB" sz="1500" dirty="0">
                <a:solidFill>
                  <a:schemeClr val="tx1"/>
                </a:solidFill>
                <a:latin typeface="Arial" panose="020B0604020202020204" pitchFamily="34" charset="0"/>
                <a:cs typeface="Arial" panose="020B0604020202020204" pitchFamily="34" charset="0"/>
              </a:rPr>
              <a:t>why I write myself a list of the errands I need to run if there is more than one.</a:t>
            </a:r>
          </a:p>
          <a:p>
            <a:pPr marL="812800" indent="-188913">
              <a:buFont typeface="Wingdings" panose="05000000000000000000" pitchFamily="2" charset="2"/>
              <a:buChar char="Ø"/>
            </a:pPr>
            <a:r>
              <a:rPr lang="en-GB" sz="1500" dirty="0">
                <a:solidFill>
                  <a:schemeClr val="tx1"/>
                </a:solidFill>
                <a:latin typeface="Arial" panose="020B0604020202020204" pitchFamily="34" charset="0"/>
                <a:cs typeface="Arial" panose="020B0604020202020204" pitchFamily="34" charset="0"/>
              </a:rPr>
              <a:t>It’s why I can’t fill out a form while answering the questions that the postal clerk is asking me.</a:t>
            </a:r>
          </a:p>
          <a:p>
            <a:pPr marL="812800" indent="-188913">
              <a:buFont typeface="Wingdings" panose="05000000000000000000" pitchFamily="2" charset="2"/>
              <a:buChar char="Ø"/>
            </a:pPr>
            <a:r>
              <a:rPr lang="en-GB" sz="1500" dirty="0">
                <a:solidFill>
                  <a:schemeClr val="tx1"/>
                </a:solidFill>
                <a:latin typeface="Arial" panose="020B0604020202020204" pitchFamily="34" charset="0"/>
                <a:cs typeface="Arial" panose="020B0604020202020204" pitchFamily="34" charset="0"/>
              </a:rPr>
              <a:t>It’s why the kitchen looks like a typhoon has hit when I’m done cooking.</a:t>
            </a:r>
          </a:p>
          <a:p>
            <a:pPr marL="812800" indent="-188913">
              <a:buFont typeface="Wingdings" panose="05000000000000000000" pitchFamily="2" charset="2"/>
              <a:buChar char="Ø"/>
            </a:pPr>
            <a:r>
              <a:rPr lang="en-GB" sz="1500" dirty="0">
                <a:solidFill>
                  <a:schemeClr val="tx1"/>
                </a:solidFill>
                <a:latin typeface="Arial" panose="020B0604020202020204" pitchFamily="34" charset="0"/>
                <a:cs typeface="Arial" panose="020B0604020202020204" pitchFamily="34" charset="0"/>
              </a:rPr>
              <a:t>It’s why I insist on doing things my way even when someone shows me an easier </a:t>
            </a:r>
            <a:r>
              <a:rPr lang="en-GB" sz="1500" dirty="0" smtClean="0">
                <a:solidFill>
                  <a:schemeClr val="tx1"/>
                </a:solidFill>
                <a:latin typeface="Arial" panose="020B0604020202020204" pitchFamily="34" charset="0"/>
                <a:cs typeface="Arial" panose="020B0604020202020204" pitchFamily="34" charset="0"/>
              </a:rPr>
              <a:t>way.</a:t>
            </a:r>
            <a:endParaRPr lang="en-GB" sz="15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739951" y="3717032"/>
            <a:ext cx="6860271" cy="216982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Executive Function Deficit can also go towards explaining why Autistic children often have difficulty with pretend play.  Pretend play is a very complex process of </a:t>
            </a:r>
            <a:r>
              <a:rPr lang="en-GB" sz="1500" b="1" dirty="0" smtClean="0">
                <a:solidFill>
                  <a:schemeClr val="accent6">
                    <a:lumMod val="50000"/>
                  </a:schemeClr>
                </a:solidFill>
                <a:latin typeface="Arial" panose="020B0604020202020204" pitchFamily="34" charset="0"/>
                <a:cs typeface="Arial" panose="020B0604020202020204" pitchFamily="34" charset="0"/>
              </a:rPr>
              <a:t>organising and managing </a:t>
            </a:r>
            <a:r>
              <a:rPr lang="en-GB" sz="1500" dirty="0" smtClean="0">
                <a:latin typeface="Arial" panose="020B0604020202020204" pitchFamily="34" charset="0"/>
                <a:cs typeface="Arial" panose="020B0604020202020204" pitchFamily="34" charset="0"/>
              </a:rPr>
              <a:t>different mental images of the world, and then manipulating the concrete world to “represent” your internal reality.</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To use a banana as a telephone, this little boy needs to be able to have an internal image of a telephone: its shape and how it’s used.  He has to be able to compare it to the shape of the banana, and work out how to hold and move the banana to represent a phone.  Those are all Executive Function skills.</a:t>
            </a:r>
            <a:endParaRPr lang="en-GB" sz="15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909" y="3933827"/>
            <a:ext cx="1311042" cy="143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49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7653"/>
            <a:ext cx="8183880" cy="591926"/>
          </a:xfrm>
        </p:spPr>
        <p:txBody>
          <a:bodyPr>
            <a:normAutofit/>
          </a:bodyPr>
          <a:lstStyle/>
          <a:p>
            <a:r>
              <a:rPr lang="en-GB" sz="3200" dirty="0" smtClean="0">
                <a:solidFill>
                  <a:schemeClr val="bg2">
                    <a:lumMod val="25000"/>
                  </a:schemeClr>
                </a:solidFill>
                <a:effectLst/>
              </a:rPr>
              <a:t>Weak Central Coherence</a:t>
            </a:r>
            <a:endParaRPr lang="en-GB" sz="3200" dirty="0">
              <a:solidFill>
                <a:schemeClr val="bg2">
                  <a:lumMod val="25000"/>
                </a:schemeClr>
              </a:solidFill>
              <a:effectLst/>
            </a:endParaRPr>
          </a:p>
        </p:txBody>
      </p:sp>
      <p:sp>
        <p:nvSpPr>
          <p:cNvPr id="3" name="TextBox 2"/>
          <p:cNvSpPr txBox="1"/>
          <p:nvPr/>
        </p:nvSpPr>
        <p:spPr>
          <a:xfrm>
            <a:off x="480060" y="1107177"/>
            <a:ext cx="7776864" cy="323165"/>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Central coherence can be </a:t>
            </a:r>
            <a:r>
              <a:rPr lang="en-GB" sz="1500" dirty="0" smtClean="0">
                <a:latin typeface="Arial" panose="020B0604020202020204" pitchFamily="34" charset="0"/>
                <a:cs typeface="Arial" panose="020B0604020202020204" pitchFamily="34" charset="0"/>
              </a:rPr>
              <a:t>described as:</a:t>
            </a:r>
            <a:endParaRPr lang="en-GB" sz="1500" dirty="0">
              <a:latin typeface="Arial" panose="020B0604020202020204" pitchFamily="34" charset="0"/>
              <a:cs typeface="Arial" panose="020B0604020202020204" pitchFamily="34" charset="0"/>
            </a:endParaRPr>
          </a:p>
        </p:txBody>
      </p:sp>
      <p:sp>
        <p:nvSpPr>
          <p:cNvPr id="6" name="TextBox 5"/>
          <p:cNvSpPr txBox="1"/>
          <p:nvPr/>
        </p:nvSpPr>
        <p:spPr>
          <a:xfrm>
            <a:off x="950478" y="1468113"/>
            <a:ext cx="7416824" cy="615553"/>
          </a:xfrm>
          <a:prstGeom prst="rect">
            <a:avLst/>
          </a:prstGeom>
          <a:noFill/>
        </p:spPr>
        <p:txBody>
          <a:bodyPr wrap="square" rtlCol="0">
            <a:spAutoFit/>
          </a:bodyPr>
          <a:lstStyle/>
          <a:p>
            <a:pPr algn="ctr"/>
            <a:r>
              <a:rPr lang="en-GB" sz="1700" b="1" i="1" dirty="0" smtClean="0">
                <a:solidFill>
                  <a:schemeClr val="accent6">
                    <a:lumMod val="50000"/>
                  </a:schemeClr>
                </a:solidFill>
                <a:latin typeface="Calibri" panose="020F0502020204030204" pitchFamily="34" charset="0"/>
                <a:cs typeface="Arial" panose="020B0604020202020204" pitchFamily="34" charset="0"/>
              </a:rPr>
              <a:t>The ability to pull together details from different sources, experiences and ideas (in both the external and internal worlds) in order to find overall meaning.</a:t>
            </a:r>
            <a:endParaRPr lang="en-GB" sz="1700" b="1" i="1" dirty="0">
              <a:solidFill>
                <a:schemeClr val="accent6">
                  <a:lumMod val="50000"/>
                </a:schemeClr>
              </a:solidFill>
              <a:latin typeface="Calibri" panose="020F0502020204030204" pitchFamily="34" charset="0"/>
              <a:cs typeface="Arial" panose="020B0604020202020204" pitchFamily="34" charset="0"/>
            </a:endParaRPr>
          </a:p>
        </p:txBody>
      </p:sp>
      <p:pic>
        <p:nvPicPr>
          <p:cNvPr id="4099"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32" y="2179929"/>
            <a:ext cx="1800199" cy="147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1560" y="2180305"/>
            <a:ext cx="5832649"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This is Uta Frith, a developmental psychologist, who first developed the theory that the characteristics of Autism could be explained by a difference in Central Coherence.</a:t>
            </a:r>
          </a:p>
          <a:p>
            <a:endParaRPr lang="en-GB" sz="1500" dirty="0">
              <a:latin typeface="Arial" panose="020B0604020202020204" pitchFamily="34" charset="0"/>
              <a:cs typeface="Arial" panose="020B0604020202020204" pitchFamily="34" charset="0"/>
            </a:endParaRPr>
          </a:p>
          <a:p>
            <a:r>
              <a:rPr lang="en-GB" sz="1500" b="1" dirty="0" smtClean="0">
                <a:latin typeface="Arial" panose="020B0604020202020204" pitchFamily="34" charset="0"/>
                <a:cs typeface="Arial" panose="020B0604020202020204" pitchFamily="34" charset="0"/>
              </a:rPr>
              <a:t>Click on her photo to watch a video of her speaking about this theory</a:t>
            </a:r>
            <a:r>
              <a:rPr lang="en-GB" sz="1500" dirty="0" smtClean="0">
                <a:latin typeface="Arial" panose="020B0604020202020204" pitchFamily="34" charset="0"/>
                <a:cs typeface="Arial" panose="020B0604020202020204" pitchFamily="34" charset="0"/>
              </a:rPr>
              <a:t>.  The video will open in another browser window.</a:t>
            </a:r>
            <a:endParaRPr lang="en-GB" sz="1500" dirty="0">
              <a:latin typeface="Arial" panose="020B0604020202020204" pitchFamily="34" charset="0"/>
              <a:cs typeface="Arial" panose="020B0604020202020204" pitchFamily="34" charset="0"/>
            </a:endParaRPr>
          </a:p>
        </p:txBody>
      </p:sp>
      <p:sp>
        <p:nvSpPr>
          <p:cNvPr id="19" name="TextBox 18"/>
          <p:cNvSpPr txBox="1"/>
          <p:nvPr/>
        </p:nvSpPr>
        <p:spPr>
          <a:xfrm>
            <a:off x="611560" y="3933056"/>
            <a:ext cx="7776864" cy="1708160"/>
          </a:xfrm>
          <a:prstGeom prst="rect">
            <a:avLst/>
          </a:prstGeom>
          <a:solidFill>
            <a:schemeClr val="tx2">
              <a:lumMod val="20000"/>
              <a:lumOff val="80000"/>
            </a:schemeClr>
          </a:solidFill>
          <a:ln w="22225">
            <a:solidFill>
              <a:schemeClr val="tx2">
                <a:lumMod val="75000"/>
              </a:schemeClr>
            </a:solidFill>
          </a:ln>
        </p:spPr>
        <p:txBody>
          <a:bodyPr wrap="square" rtlCol="0">
            <a:spAutoFit/>
          </a:bodyPr>
          <a:lstStyle/>
          <a:p>
            <a:r>
              <a:rPr lang="en-GB" sz="1500" b="1" dirty="0" smtClean="0">
                <a:latin typeface="Arial" panose="020B0604020202020204" pitchFamily="34" charset="0"/>
                <a:cs typeface="Arial" panose="020B0604020202020204" pitchFamily="34" charset="0"/>
              </a:rPr>
              <a:t>Key points from the video:</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Weak and Strong Central Coherence are information processing styles</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Weak Central Coherence can be a significant advantage in some circumstances, and a disadvantage in others.</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Many differences in social communication, interaction and imagination can be explained by the Weak Central Coherence Theory.</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Central Coherence Theory is linked to identifying and interpreting </a:t>
            </a:r>
            <a:r>
              <a:rPr lang="en-GB" sz="1500" b="1" dirty="0" smtClean="0">
                <a:latin typeface="Arial" panose="020B0604020202020204" pitchFamily="34" charset="0"/>
                <a:cs typeface="Arial" panose="020B0604020202020204" pitchFamily="34" charset="0"/>
              </a:rPr>
              <a:t>context</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541" y="1103958"/>
            <a:ext cx="8009898"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The recent theory that the Autistic brain doesn’t perceive or understand context well developed from Uta Frith’s work.  We explored it in some depth in the Autism Aware module.   Here is a very brief recap!</a:t>
            </a:r>
          </a:p>
        </p:txBody>
      </p:sp>
      <p:sp>
        <p:nvSpPr>
          <p:cNvPr id="6" name="TextBox 5"/>
          <p:cNvSpPr txBox="1"/>
          <p:nvPr/>
        </p:nvSpPr>
        <p:spPr>
          <a:xfrm>
            <a:off x="784529" y="1866181"/>
            <a:ext cx="7565826" cy="877163"/>
          </a:xfrm>
          <a:prstGeom prst="rect">
            <a:avLst/>
          </a:prstGeom>
          <a:noFill/>
        </p:spPr>
        <p:txBody>
          <a:bodyPr wrap="square" rtlCol="0">
            <a:spAutoFit/>
          </a:bodyPr>
          <a:lstStyle/>
          <a:p>
            <a:pPr algn="ctr"/>
            <a:r>
              <a:rPr lang="en-GB" sz="1700" b="1" i="1" dirty="0">
                <a:solidFill>
                  <a:schemeClr val="accent6">
                    <a:lumMod val="50000"/>
                  </a:schemeClr>
                </a:solidFill>
                <a:latin typeface="Calibri" panose="020F0502020204030204" pitchFamily="34" charset="0"/>
                <a:cs typeface="Arial" panose="020B0604020202020204" pitchFamily="34" charset="0"/>
              </a:rPr>
              <a:t>The autistic brain, </a:t>
            </a:r>
            <a:r>
              <a:rPr lang="en-GB" sz="1700" b="1" i="1" dirty="0" smtClean="0">
                <a:solidFill>
                  <a:schemeClr val="accent6">
                    <a:lumMod val="50000"/>
                  </a:schemeClr>
                </a:solidFill>
                <a:latin typeface="Calibri" panose="020F0502020204030204" pitchFamily="34" charset="0"/>
                <a:cs typeface="Arial" panose="020B0604020202020204" pitchFamily="34" charset="0"/>
              </a:rPr>
              <a:t>processes </a:t>
            </a:r>
            <a:r>
              <a:rPr lang="en-GB" sz="1700" b="1" i="1" dirty="0">
                <a:solidFill>
                  <a:schemeClr val="accent6">
                    <a:lumMod val="50000"/>
                  </a:schemeClr>
                </a:solidFill>
                <a:latin typeface="Calibri" panose="020F0502020204030204" pitchFamily="34" charset="0"/>
                <a:cs typeface="Arial" panose="020B0604020202020204" pitchFamily="34" charset="0"/>
              </a:rPr>
              <a:t>one piece of information at a time, and </a:t>
            </a:r>
            <a:r>
              <a:rPr lang="en-GB" sz="1700" b="1" i="1" dirty="0" smtClean="0">
                <a:solidFill>
                  <a:schemeClr val="accent6">
                    <a:lumMod val="50000"/>
                  </a:schemeClr>
                </a:solidFill>
                <a:latin typeface="Calibri" panose="020F0502020204030204" pitchFamily="34" charset="0"/>
                <a:cs typeface="Arial" panose="020B0604020202020204" pitchFamily="34" charset="0"/>
              </a:rPr>
              <a:t>gives </a:t>
            </a:r>
            <a:r>
              <a:rPr lang="en-GB" sz="1700" b="1" i="1" dirty="0">
                <a:solidFill>
                  <a:schemeClr val="accent6">
                    <a:lumMod val="50000"/>
                  </a:schemeClr>
                </a:solidFill>
                <a:latin typeface="Calibri" panose="020F0502020204030204" pitchFamily="34" charset="0"/>
                <a:cs typeface="Arial" panose="020B0604020202020204" pitchFamily="34" charset="0"/>
              </a:rPr>
              <a:t>each piece of information a single fixed </a:t>
            </a:r>
            <a:r>
              <a:rPr lang="en-GB" sz="1700" b="1" i="1" dirty="0" smtClean="0">
                <a:solidFill>
                  <a:schemeClr val="accent6">
                    <a:lumMod val="50000"/>
                  </a:schemeClr>
                </a:solidFill>
                <a:latin typeface="Calibri" panose="020F0502020204030204" pitchFamily="34" charset="0"/>
                <a:cs typeface="Arial" panose="020B0604020202020204" pitchFamily="34" charset="0"/>
              </a:rPr>
              <a:t>meaning.  This can lead to difficulty functioning </a:t>
            </a:r>
            <a:r>
              <a:rPr lang="en-GB" sz="1700" b="1" i="1" dirty="0">
                <a:solidFill>
                  <a:schemeClr val="accent6">
                    <a:lumMod val="50000"/>
                  </a:schemeClr>
                </a:solidFill>
                <a:latin typeface="Calibri" panose="020F0502020204030204" pitchFamily="34" charset="0"/>
                <a:cs typeface="Arial" panose="020B0604020202020204" pitchFamily="34" charset="0"/>
              </a:rPr>
              <a:t>in a world where meaning is flexible and in constant change.</a:t>
            </a:r>
          </a:p>
        </p:txBody>
      </p:sp>
      <p:sp>
        <p:nvSpPr>
          <p:cNvPr id="7" name="TextBox 6"/>
          <p:cNvSpPr txBox="1"/>
          <p:nvPr/>
        </p:nvSpPr>
        <p:spPr>
          <a:xfrm>
            <a:off x="522541" y="2738432"/>
            <a:ext cx="8009898"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You might remember some of the examples we gave of how understanding context can lead to differences in behaviour and understanding across all three aspects of the Triad of Difference.</a:t>
            </a:r>
            <a:endParaRPr lang="en-GB" sz="1500" dirty="0">
              <a:latin typeface="Arial" panose="020B0604020202020204" pitchFamily="34" charset="0"/>
              <a:cs typeface="Arial" panose="020B0604020202020204" pitchFamily="34" charset="0"/>
            </a:endParaRPr>
          </a:p>
        </p:txBody>
      </p:sp>
      <p:sp>
        <p:nvSpPr>
          <p:cNvPr id="17" name="Title 1"/>
          <p:cNvSpPr>
            <a:spLocks noGrp="1"/>
          </p:cNvSpPr>
          <p:nvPr>
            <p:ph type="title"/>
          </p:nvPr>
        </p:nvSpPr>
        <p:spPr>
          <a:xfrm>
            <a:off x="507007" y="402300"/>
            <a:ext cx="8183880" cy="663934"/>
          </a:xfrm>
        </p:spPr>
        <p:txBody>
          <a:bodyPr>
            <a:normAutofit/>
          </a:bodyPr>
          <a:lstStyle/>
          <a:p>
            <a:r>
              <a:rPr lang="en-GB" sz="3200" dirty="0" smtClean="0">
                <a:solidFill>
                  <a:schemeClr val="bg2">
                    <a:lumMod val="25000"/>
                  </a:schemeClr>
                </a:solidFill>
                <a:effectLst/>
              </a:rPr>
              <a:t>Context Blindness</a:t>
            </a:r>
            <a:endParaRPr lang="en-GB" sz="3200" dirty="0">
              <a:solidFill>
                <a:schemeClr val="bg2">
                  <a:lumMod val="25000"/>
                </a:schemeClr>
              </a:solidFill>
              <a:effectLst/>
            </a:endParaRPr>
          </a:p>
        </p:txBody>
      </p:sp>
      <p:sp>
        <p:nvSpPr>
          <p:cNvPr id="16" name="TextBox 15"/>
          <p:cNvSpPr txBox="1"/>
          <p:nvPr/>
        </p:nvSpPr>
        <p:spPr>
          <a:xfrm>
            <a:off x="522540" y="5039887"/>
            <a:ext cx="8009899"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We won’t look at this any further now, but will continue to focus on this theory in the additional Autism Informed modules, which explore the characteristics of Autism in more depth.</a:t>
            </a:r>
            <a:endParaRPr lang="en-GB" sz="1500" dirty="0">
              <a:latin typeface="Arial" panose="020B0604020202020204" pitchFamily="34" charset="0"/>
              <a:cs typeface="Arial" panose="020B0604020202020204" pitchFamily="34" charset="0"/>
            </a:endParaRPr>
          </a:p>
        </p:txBody>
      </p:sp>
      <p:grpSp>
        <p:nvGrpSpPr>
          <p:cNvPr id="12" name="Group 11"/>
          <p:cNvGrpSpPr/>
          <p:nvPr/>
        </p:nvGrpSpPr>
        <p:grpSpPr>
          <a:xfrm>
            <a:off x="686078" y="3592988"/>
            <a:ext cx="3384376" cy="1345265"/>
            <a:chOff x="686078" y="3592988"/>
            <a:chExt cx="3384376" cy="1345265"/>
          </a:xfrm>
        </p:grpSpPr>
        <p:grpSp>
          <p:nvGrpSpPr>
            <p:cNvPr id="2" name="Group 1"/>
            <p:cNvGrpSpPr/>
            <p:nvPr/>
          </p:nvGrpSpPr>
          <p:grpSpPr>
            <a:xfrm>
              <a:off x="686078" y="3592988"/>
              <a:ext cx="3384376" cy="1345265"/>
              <a:chOff x="739237" y="3871602"/>
              <a:chExt cx="3384376" cy="1345265"/>
            </a:xfrm>
          </p:grpSpPr>
          <p:sp>
            <p:nvSpPr>
              <p:cNvPr id="11" name="Rectangle 10"/>
              <p:cNvSpPr/>
              <p:nvPr/>
            </p:nvSpPr>
            <p:spPr>
              <a:xfrm>
                <a:off x="739237" y="3871602"/>
                <a:ext cx="3384376" cy="1345265"/>
              </a:xfrm>
              <a:prstGeom prst="rect">
                <a:avLst/>
              </a:prstGeom>
              <a:solidFill>
                <a:schemeClr val="accent6">
                  <a:lumMod val="20000"/>
                  <a:lumOff val="80000"/>
                </a:schemeClr>
              </a:solid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03333" y="3931470"/>
                <a:ext cx="2016224" cy="1169551"/>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This can have different meanings depending whether you are on the pavement, or halfway across the road.</a:t>
                </a:r>
                <a:endParaRPr lang="en-GB" sz="1400"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2955" y="3665377"/>
              <a:ext cx="606365" cy="1164221"/>
            </a:xfrm>
            <a:prstGeom prst="rect">
              <a:avLst/>
            </a:prstGeom>
          </p:spPr>
        </p:pic>
      </p:grpSp>
      <p:grpSp>
        <p:nvGrpSpPr>
          <p:cNvPr id="14" name="Group 13"/>
          <p:cNvGrpSpPr/>
          <p:nvPr/>
        </p:nvGrpSpPr>
        <p:grpSpPr>
          <a:xfrm>
            <a:off x="4228460" y="3592988"/>
            <a:ext cx="4181450" cy="1345265"/>
            <a:chOff x="4228460" y="3592988"/>
            <a:chExt cx="4181450" cy="1345265"/>
          </a:xfrm>
        </p:grpSpPr>
        <p:sp>
          <p:nvSpPr>
            <p:cNvPr id="13" name="Rectangle 12"/>
            <p:cNvSpPr/>
            <p:nvPr/>
          </p:nvSpPr>
          <p:spPr>
            <a:xfrm>
              <a:off x="4228460" y="3592988"/>
              <a:ext cx="4181450" cy="1345265"/>
            </a:xfrm>
            <a:prstGeom prst="rect">
              <a:avLst/>
            </a:prstGeom>
            <a:solidFill>
              <a:schemeClr val="accent6">
                <a:lumMod val="20000"/>
                <a:lumOff val="80000"/>
              </a:schemeClr>
            </a:solid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014869" y="3680844"/>
              <a:ext cx="2304256" cy="1169551"/>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How you greet someone depends on the context – for example, where you are, how well you know them, who else is there.</a:t>
              </a:r>
              <a:endParaRPr lang="en-GB"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355976" y="3624700"/>
              <a:ext cx="1428879" cy="1270115"/>
            </a:xfrm>
            <a:prstGeom prst="rect">
              <a:avLst/>
            </a:prstGeom>
          </p:spPr>
        </p:pic>
      </p:grpSp>
    </p:spTree>
    <p:extLst>
      <p:ext uri="{BB962C8B-B14F-4D97-AF65-F5344CB8AC3E}">
        <p14:creationId xmlns:p14="http://schemas.microsoft.com/office/powerpoint/2010/main" val="42799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2" y="462799"/>
            <a:ext cx="8183880" cy="576064"/>
          </a:xfrm>
        </p:spPr>
        <p:txBody>
          <a:bodyPr>
            <a:normAutofit fontScale="90000"/>
          </a:bodyPr>
          <a:lstStyle/>
          <a:p>
            <a:r>
              <a:rPr lang="en-GB" dirty="0" smtClean="0">
                <a:solidFill>
                  <a:schemeClr val="bg2">
                    <a:lumMod val="25000"/>
                  </a:schemeClr>
                </a:solidFill>
                <a:effectLst/>
              </a:rPr>
              <a:t>Biological causes</a:t>
            </a:r>
            <a:endParaRPr lang="en-GB" dirty="0">
              <a:solidFill>
                <a:schemeClr val="bg2">
                  <a:lumMod val="25000"/>
                </a:schemeClr>
              </a:solidFill>
              <a:effectLst/>
            </a:endParaRPr>
          </a:p>
        </p:txBody>
      </p:sp>
      <p:sp>
        <p:nvSpPr>
          <p:cNvPr id="4" name="Rectangle 3"/>
          <p:cNvSpPr/>
          <p:nvPr/>
        </p:nvSpPr>
        <p:spPr>
          <a:xfrm>
            <a:off x="2752642" y="3356992"/>
            <a:ext cx="6048672" cy="2462213"/>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Current </a:t>
            </a:r>
            <a:r>
              <a:rPr lang="en-GB" sz="1400" dirty="0">
                <a:latin typeface="Arial" panose="020B0604020202020204" pitchFamily="34" charset="0"/>
                <a:cs typeface="Arial" panose="020B0604020202020204" pitchFamily="34" charset="0"/>
              </a:rPr>
              <a:t>evidence indicates that </a:t>
            </a:r>
            <a:r>
              <a:rPr lang="en-GB" sz="1400" dirty="0" smtClean="0">
                <a:latin typeface="Arial" panose="020B0604020202020204" pitchFamily="34" charset="0"/>
                <a:cs typeface="Arial" panose="020B0604020202020204" pitchFamily="34" charset="0"/>
              </a:rPr>
              <a:t>autistic </a:t>
            </a:r>
            <a:r>
              <a:rPr lang="en-GB" sz="1400" dirty="0">
                <a:latin typeface="Arial" panose="020B0604020202020204" pitchFamily="34" charset="0"/>
                <a:cs typeface="Arial" panose="020B0604020202020204" pitchFamily="34" charset="0"/>
              </a:rPr>
              <a:t>brains are characterized by </a:t>
            </a:r>
            <a:r>
              <a:rPr lang="en-GB" sz="1400" dirty="0" smtClean="0">
                <a:latin typeface="Arial" panose="020B0604020202020204" pitchFamily="34" charset="0"/>
                <a:cs typeface="Arial" panose="020B0604020202020204" pitchFamily="34" charset="0"/>
              </a:rPr>
              <a:t>high </a:t>
            </a:r>
            <a:r>
              <a:rPr lang="en-GB" sz="1400" dirty="0">
                <a:latin typeface="Arial" panose="020B0604020202020204" pitchFamily="34" charset="0"/>
                <a:cs typeface="Arial" panose="020B0604020202020204" pitchFamily="34" charset="0"/>
              </a:rPr>
              <a:t>levels of </a:t>
            </a:r>
            <a:r>
              <a:rPr lang="en-GB" sz="1400" dirty="0" smtClean="0">
                <a:latin typeface="Arial" panose="020B0604020202020204" pitchFamily="34" charset="0"/>
                <a:cs typeface="Arial" panose="020B0604020202020204" pitchFamily="34" charset="0"/>
              </a:rPr>
              <a:t>connection and responsiveness in the synapses of the brain. </a:t>
            </a:r>
            <a:r>
              <a:rPr lang="en-GB" sz="1400" dirty="0">
                <a:latin typeface="Arial" panose="020B0604020202020204" pitchFamily="34" charset="0"/>
                <a:cs typeface="Arial" panose="020B0604020202020204" pitchFamily="34" charset="0"/>
              </a:rPr>
              <a:t>This tends to make the autistic </a:t>
            </a:r>
            <a:r>
              <a:rPr lang="en-GB" sz="1400" dirty="0" smtClean="0">
                <a:latin typeface="Arial" panose="020B0604020202020204" pitchFamily="34" charset="0"/>
                <a:cs typeface="Arial" panose="020B0604020202020204" pitchFamily="34" charset="0"/>
              </a:rPr>
              <a:t>individual’s experience </a:t>
            </a:r>
            <a:r>
              <a:rPr lang="en-GB" sz="1400" dirty="0">
                <a:latin typeface="Arial" panose="020B0604020202020204" pitchFamily="34" charset="0"/>
                <a:cs typeface="Arial" panose="020B0604020202020204" pitchFamily="34" charset="0"/>
              </a:rPr>
              <a:t>more intense and chaotic than that of non-autistic individuals: </a:t>
            </a: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autistic mind tends to register more information, and the impact of each bit of information tends to be both stronger and less </a:t>
            </a:r>
            <a:r>
              <a:rPr lang="en-GB" sz="1400" dirty="0" smtClean="0">
                <a:latin typeface="Arial" panose="020B0604020202020204" pitchFamily="34" charset="0"/>
                <a:cs typeface="Arial" panose="020B0604020202020204" pitchFamily="34" charset="0"/>
              </a:rPr>
              <a:t>predictable.</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Scans of neurotypical people’s brains tend to show similar patterns of responses.  Scans of Autistic people’s brains show widely different patterns of response both from neurotypical people, and from other autistic people.</a:t>
            </a:r>
            <a:endParaRPr lang="en-GB"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2" y="3522856"/>
            <a:ext cx="2185759" cy="2185759"/>
          </a:xfrm>
          <a:prstGeom prst="rect">
            <a:avLst/>
          </a:prstGeom>
        </p:spPr>
      </p:pic>
      <p:sp>
        <p:nvSpPr>
          <p:cNvPr id="6" name="TextBox 5"/>
          <p:cNvSpPr txBox="1"/>
          <p:nvPr/>
        </p:nvSpPr>
        <p:spPr>
          <a:xfrm>
            <a:off x="2752642" y="1777449"/>
            <a:ext cx="5832648" cy="124649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Research suggests that there may be a genetic component to autism.  Autism tends to run in families, and identical twins are more likely to both be Autistic than non-identical twins are.  There is no clear evidence from genetic research, but scientist have found hints that there may be connections to differences in DNA.</a:t>
            </a:r>
            <a:endParaRPr lang="en-GB" sz="1500" dirty="0">
              <a:latin typeface="Arial" panose="020B0604020202020204" pitchFamily="34" charset="0"/>
              <a:cs typeface="Arial" panose="020B0604020202020204" pitchFamily="34" charset="0"/>
            </a:endParaRPr>
          </a:p>
        </p:txBody>
      </p:sp>
      <p:pic>
        <p:nvPicPr>
          <p:cNvPr id="10245" name="Picture 5" descr="C:\Users\anita.hurding\AppData\Local\Microsoft\Windows\Temporary Internet Files\Content.IE5\408NANZS\dn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02" y="1719310"/>
            <a:ext cx="2185759" cy="1453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7302" y="934480"/>
            <a:ext cx="7848872"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Biological theories of Autism are concerned with the structure of the body and brain (the “hardware”). Click on to see some information about current research into genetics and the biology of the brain.</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9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04" y="388364"/>
            <a:ext cx="8183880" cy="663934"/>
          </a:xfrm>
        </p:spPr>
        <p:txBody>
          <a:bodyPr/>
          <a:lstStyle/>
          <a:p>
            <a:r>
              <a:rPr lang="en-GB" dirty="0" smtClean="0">
                <a:solidFill>
                  <a:schemeClr val="bg2">
                    <a:lumMod val="25000"/>
                  </a:schemeClr>
                </a:solidFill>
                <a:effectLst/>
              </a:rPr>
              <a:t>Medical / Social models</a:t>
            </a:r>
            <a:endParaRPr lang="en-GB" dirty="0">
              <a:solidFill>
                <a:schemeClr val="bg2">
                  <a:lumMod val="25000"/>
                </a:schemeClr>
              </a:solidFill>
              <a:effectLst/>
            </a:endParaRPr>
          </a:p>
        </p:txBody>
      </p:sp>
      <p:sp>
        <p:nvSpPr>
          <p:cNvPr id="6" name="TextBox 5"/>
          <p:cNvSpPr txBox="1"/>
          <p:nvPr/>
        </p:nvSpPr>
        <p:spPr>
          <a:xfrm>
            <a:off x="479058" y="926381"/>
            <a:ext cx="8150126" cy="1015663"/>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You may have noticed that most of the theories we have looked at use words like “Deficit”, “Weakness” or “Disorder”.  The focus of attention has been on locating the problem within the Autistic individual:  Autism has been primarily understood through the Medical model of disability.  Let’s take a look at how viewing Autism through a Social Model might be different.</a:t>
            </a:r>
            <a:endParaRPr lang="en-GB" sz="1500" dirty="0">
              <a:latin typeface="Arial" panose="020B0604020202020204" pitchFamily="34" charset="0"/>
              <a:cs typeface="Arial" panose="020B0604020202020204" pitchFamily="34" charset="0"/>
            </a:endParaRPr>
          </a:p>
        </p:txBody>
      </p:sp>
      <p:sp>
        <p:nvSpPr>
          <p:cNvPr id="11" name="TextBox 10"/>
          <p:cNvSpPr txBox="1"/>
          <p:nvPr/>
        </p:nvSpPr>
        <p:spPr>
          <a:xfrm>
            <a:off x="4932039" y="1990419"/>
            <a:ext cx="3697146" cy="1477328"/>
          </a:xfrm>
          <a:prstGeom prst="rect">
            <a:avLst/>
          </a:prstGeom>
          <a:noFill/>
        </p:spPr>
        <p:txBody>
          <a:bodyPr wrap="square" rtlCol="0">
            <a:spAutoFit/>
          </a:bodyPr>
          <a:lstStyle/>
          <a:p>
            <a:r>
              <a:rPr lang="en-GB" sz="1500" b="1" dirty="0">
                <a:latin typeface="Arial" panose="020B0604020202020204" pitchFamily="34" charset="0"/>
                <a:cs typeface="Arial" panose="020B0604020202020204" pitchFamily="34" charset="0"/>
              </a:rPr>
              <a:t>A</a:t>
            </a:r>
            <a:r>
              <a:rPr lang="en-GB" sz="1500" b="1" dirty="0" smtClean="0">
                <a:latin typeface="Arial" panose="020B0604020202020204" pitchFamily="34" charset="0"/>
                <a:cs typeface="Arial" panose="020B0604020202020204" pitchFamily="34" charset="0"/>
              </a:rPr>
              <a:t>n Autistic child screams when they hear the school bell.  What different things might be done, if Autism  was understood through a medical model, or a social model?  Don’t worry, there are no “right” answers!</a:t>
            </a:r>
            <a:endParaRPr lang="en-GB" sz="1500" b="1"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04" y="2014607"/>
            <a:ext cx="4157053" cy="3046390"/>
          </a:xfrm>
          <a:prstGeom prst="rect">
            <a:avLst/>
          </a:prstGeom>
          <a:noFill/>
          <a:ln w="2222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79580" y="5085184"/>
            <a:ext cx="8049604"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Neither the social nor the medical model is adequate at describing disability.  Each has its advantages and disadvantages.  Autism can be seen as an interaction between particular characteristics of an individual, and the characteristics of their environment.</a:t>
            </a:r>
            <a:endParaRPr lang="en-GB" sz="1500" dirty="0">
              <a:latin typeface="Arial" panose="020B0604020202020204" pitchFamily="34" charset="0"/>
              <a:cs typeface="Arial" panose="020B0604020202020204" pitchFamily="34" charset="0"/>
            </a:endParaRPr>
          </a:p>
        </p:txBody>
      </p:sp>
      <p:sp>
        <p:nvSpPr>
          <p:cNvPr id="14" name="TextBox 13"/>
          <p:cNvSpPr txBox="1"/>
          <p:nvPr/>
        </p:nvSpPr>
        <p:spPr>
          <a:xfrm>
            <a:off x="4932039" y="3595763"/>
            <a:ext cx="3697145"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You might have suggested something like:</a:t>
            </a:r>
          </a:p>
          <a:p>
            <a:r>
              <a:rPr lang="en-GB" sz="1500" dirty="0" smtClean="0">
                <a:latin typeface="Arial" panose="020B0604020202020204" pitchFamily="34" charset="0"/>
                <a:cs typeface="Arial" panose="020B0604020202020204" pitchFamily="34" charset="0"/>
              </a:rPr>
              <a:t>Medical model: test their hearing, give them ear defenders.</a:t>
            </a:r>
          </a:p>
          <a:p>
            <a:r>
              <a:rPr lang="en-GB" sz="1500" dirty="0" smtClean="0">
                <a:latin typeface="Arial" panose="020B0604020202020204" pitchFamily="34" charset="0"/>
                <a:cs typeface="Arial" panose="020B0604020202020204" pitchFamily="34" charset="0"/>
              </a:rPr>
              <a:t>Social model: change the sound of the bell to something not distressing to them.</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8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6672"/>
            <a:ext cx="8183880" cy="519918"/>
          </a:xfrm>
        </p:spPr>
        <p:txBody>
          <a:bodyPr>
            <a:normAutofit fontScale="90000"/>
          </a:bodyPr>
          <a:lstStyle/>
          <a:p>
            <a:r>
              <a:rPr lang="en-GB" dirty="0" smtClean="0">
                <a:solidFill>
                  <a:schemeClr val="bg2">
                    <a:lumMod val="25000"/>
                  </a:schemeClr>
                </a:solidFill>
                <a:effectLst/>
              </a:rPr>
              <a:t>Neurodiversity</a:t>
            </a:r>
            <a:endParaRPr lang="en-GB" dirty="0">
              <a:solidFill>
                <a:schemeClr val="bg2">
                  <a:lumMod val="25000"/>
                </a:schemeClr>
              </a:solidFill>
              <a:effectLst/>
            </a:endParaRPr>
          </a:p>
        </p:txBody>
      </p:sp>
      <p:sp>
        <p:nvSpPr>
          <p:cNvPr id="8" name="Rectangle 7"/>
          <p:cNvSpPr/>
          <p:nvPr/>
        </p:nvSpPr>
        <p:spPr>
          <a:xfrm>
            <a:off x="480060" y="987108"/>
            <a:ext cx="7992888" cy="615553"/>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Neuro-diversity is the term given to a biological fact:</a:t>
            </a:r>
          </a:p>
          <a:p>
            <a:pPr algn="ctr"/>
            <a:r>
              <a:rPr lang="en-GB" b="1" i="1" dirty="0" smtClean="0">
                <a:solidFill>
                  <a:schemeClr val="accent6">
                    <a:lumMod val="50000"/>
                  </a:schemeClr>
                </a:solidFill>
                <a:latin typeface="Calibri" panose="020F0502020204030204" pitchFamily="34" charset="0"/>
                <a:cs typeface="Arial" panose="020B0604020202020204" pitchFamily="34" charset="0"/>
              </a:rPr>
              <a:t>There is an infinite variation in the way that human brains function.</a:t>
            </a:r>
            <a:endParaRPr lang="en-GB" b="1" i="1" dirty="0">
              <a:solidFill>
                <a:schemeClr val="accent6">
                  <a:lumMod val="50000"/>
                </a:schemeClr>
              </a:solidFill>
              <a:latin typeface="Calibri" panose="020F0502020204030204" pitchFamily="34" charset="0"/>
              <a:cs typeface="Arial" panose="020B0604020202020204" pitchFamily="34" charset="0"/>
            </a:endParaRPr>
          </a:p>
        </p:txBody>
      </p:sp>
      <p:sp>
        <p:nvSpPr>
          <p:cNvPr id="7" name="TextBox 6"/>
          <p:cNvSpPr txBox="1"/>
          <p:nvPr/>
        </p:nvSpPr>
        <p:spPr>
          <a:xfrm>
            <a:off x="480060" y="1535239"/>
            <a:ext cx="8071394" cy="1015663"/>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In the Autism Aware module, we saw how many people in the Autism community increasingly challenge </a:t>
            </a:r>
            <a:r>
              <a:rPr lang="en-GB" sz="1500" dirty="0" smtClean="0">
                <a:latin typeface="Arial" panose="020B0604020202020204" pitchFamily="34" charset="0"/>
                <a:cs typeface="Arial" panose="020B0604020202020204" pitchFamily="34" charset="0"/>
              </a:rPr>
              <a:t>an </a:t>
            </a:r>
            <a:r>
              <a:rPr lang="en-GB" sz="1500" dirty="0">
                <a:latin typeface="Arial" panose="020B0604020202020204" pitchFamily="34" charset="0"/>
                <a:cs typeface="Arial" panose="020B0604020202020204" pitchFamily="34" charset="0"/>
              </a:rPr>
              <a:t>understanding of Autism as a problem which needs to be fixed.  Whilst recognising that some Autistic people can be severely disabled, they focus on Autism as a difference to be celebrated</a:t>
            </a:r>
            <a:r>
              <a:rPr lang="en-GB" sz="1500" dirty="0" smtClean="0">
                <a:latin typeface="Arial" panose="020B0604020202020204" pitchFamily="34" charset="0"/>
                <a:cs typeface="Arial" panose="020B0604020202020204" pitchFamily="34" charset="0"/>
              </a:rPr>
              <a:t>.  Taking this perspective, individuals would be described as:</a:t>
            </a:r>
            <a:endParaRPr lang="en-GB" sz="1500" dirty="0">
              <a:latin typeface="Arial" panose="020B0604020202020204" pitchFamily="34" charset="0"/>
              <a:cs typeface="Arial" panose="020B0604020202020204" pitchFamily="34" charset="0"/>
            </a:endParaRPr>
          </a:p>
        </p:txBody>
      </p:sp>
      <p:sp>
        <p:nvSpPr>
          <p:cNvPr id="9" name="TextBox 8"/>
          <p:cNvSpPr txBox="1"/>
          <p:nvPr/>
        </p:nvSpPr>
        <p:spPr>
          <a:xfrm>
            <a:off x="543536" y="2550902"/>
            <a:ext cx="7992888" cy="1246495"/>
          </a:xfrm>
          <a:prstGeom prst="rect">
            <a:avLst/>
          </a:prstGeom>
          <a:solidFill>
            <a:schemeClr val="tx2">
              <a:lumMod val="20000"/>
              <a:lumOff val="80000"/>
            </a:schemeClr>
          </a:solidFill>
          <a:ln w="22225">
            <a:solidFill>
              <a:schemeClr val="accent1">
                <a:lumMod val="50000"/>
              </a:schemeClr>
            </a:solidFill>
          </a:ln>
        </p:spPr>
        <p:txBody>
          <a:bodyPr wrap="square" rtlCol="0">
            <a:spAutoFit/>
          </a:bodyPr>
          <a:lstStyle/>
          <a:p>
            <a:r>
              <a:rPr lang="en-GB" sz="1500" b="1" dirty="0" smtClean="0">
                <a:latin typeface="Arial" panose="020B0604020202020204" pitchFamily="34" charset="0"/>
                <a:cs typeface="Arial" panose="020B0604020202020204" pitchFamily="34" charset="0"/>
              </a:rPr>
              <a:t>neuro-typical</a:t>
            </a:r>
            <a:r>
              <a:rPr lang="en-GB" sz="1500" dirty="0" smtClean="0">
                <a:latin typeface="Arial" panose="020B0604020202020204" pitchFamily="34" charset="0"/>
                <a:cs typeface="Arial" panose="020B0604020202020204" pitchFamily="34" charset="0"/>
              </a:rPr>
              <a:t> – having a thinking and processing style which is similar to the majority of the population.</a:t>
            </a:r>
          </a:p>
          <a:p>
            <a:r>
              <a:rPr lang="en-GB" sz="1500" dirty="0" smtClean="0">
                <a:latin typeface="Arial" panose="020B0604020202020204" pitchFamily="34" charset="0"/>
                <a:cs typeface="Arial" panose="020B0604020202020204" pitchFamily="34" charset="0"/>
              </a:rPr>
              <a:t>Or</a:t>
            </a:r>
          </a:p>
          <a:p>
            <a:r>
              <a:rPr lang="en-GB" sz="1500" b="1" dirty="0">
                <a:latin typeface="Arial" panose="020B0604020202020204" pitchFamily="34" charset="0"/>
                <a:cs typeface="Arial" panose="020B0604020202020204" pitchFamily="34" charset="0"/>
              </a:rPr>
              <a:t>neuro-divergent</a:t>
            </a:r>
            <a:r>
              <a:rPr lang="en-GB" sz="1500" dirty="0">
                <a:latin typeface="Arial" panose="020B0604020202020204" pitchFamily="34" charset="0"/>
                <a:cs typeface="Arial" panose="020B0604020202020204" pitchFamily="34" charset="0"/>
              </a:rPr>
              <a:t> – having a thinking and processing style which differs from the majority of the population</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13" name="Rectangle 12"/>
          <p:cNvSpPr/>
          <p:nvPr/>
        </p:nvSpPr>
        <p:spPr>
          <a:xfrm>
            <a:off x="451097" y="3802329"/>
            <a:ext cx="7992888" cy="553998"/>
          </a:xfrm>
          <a:prstGeom prst="rect">
            <a:avLst/>
          </a:prstGeom>
        </p:spPr>
        <p:txBody>
          <a:bodyPr wrap="square">
            <a:spAutoFit/>
          </a:bodyPr>
          <a:lstStyle/>
          <a:p>
            <a:r>
              <a:rPr lang="en-US" sz="1500" dirty="0" smtClean="0">
                <a:latin typeface="Arial" panose="020B0604020202020204" pitchFamily="34" charset="0"/>
                <a:cs typeface="Arial" panose="020B0604020202020204" pitchFamily="34" charset="0"/>
              </a:rPr>
              <a:t>One of the main principles of this perspective, is that neurodiversity </a:t>
            </a:r>
            <a:r>
              <a:rPr lang="en-US" sz="1500" dirty="0">
                <a:latin typeface="Arial" panose="020B0604020202020204" pitchFamily="34" charset="0"/>
                <a:cs typeface="Arial" panose="020B0604020202020204" pitchFamily="34" charset="0"/>
              </a:rPr>
              <a:t>is a natural and valuable form of human </a:t>
            </a:r>
            <a:r>
              <a:rPr lang="en-US" sz="1500" dirty="0" smtClean="0">
                <a:latin typeface="Arial" panose="020B0604020202020204" pitchFamily="34" charset="0"/>
                <a:cs typeface="Arial" panose="020B0604020202020204" pitchFamily="34" charset="0"/>
              </a:rPr>
              <a:t>diversity, just like ethnicity, gender or sexuality.</a:t>
            </a:r>
            <a:endParaRPr lang="en-GB" sz="1500" dirty="0">
              <a:latin typeface="Arial" panose="020B0604020202020204" pitchFamily="34" charset="0"/>
              <a:cs typeface="Arial" panose="020B0604020202020204" pitchFamily="34" charset="0"/>
            </a:endParaRPr>
          </a:p>
        </p:txBody>
      </p:sp>
      <p:sp>
        <p:nvSpPr>
          <p:cNvPr id="14" name="TextBox 13"/>
          <p:cNvSpPr txBox="1"/>
          <p:nvPr/>
        </p:nvSpPr>
        <p:spPr>
          <a:xfrm>
            <a:off x="1445910" y="4356327"/>
            <a:ext cx="6252180" cy="553998"/>
          </a:xfrm>
          <a:prstGeom prst="rect">
            <a:avLst/>
          </a:prstGeom>
          <a:noFill/>
        </p:spPr>
        <p:txBody>
          <a:bodyPr wrap="square" rtlCol="0">
            <a:spAutoFit/>
          </a:bodyPr>
          <a:lstStyle/>
          <a:p>
            <a:r>
              <a:rPr lang="en-GB" sz="1500" b="1" dirty="0" smtClean="0">
                <a:latin typeface="Arial" panose="020B0604020202020204" pitchFamily="34" charset="0"/>
                <a:cs typeface="Arial" panose="020B0604020202020204" pitchFamily="34" charset="0"/>
              </a:rPr>
              <a:t>Think back to the video of Uta Frith you watched earlier.</a:t>
            </a:r>
          </a:p>
          <a:p>
            <a:r>
              <a:rPr lang="en-GB" sz="1500" b="1" dirty="0" smtClean="0">
                <a:latin typeface="Arial" panose="020B0604020202020204" pitchFamily="34" charset="0"/>
                <a:cs typeface="Arial" panose="020B0604020202020204" pitchFamily="34" charset="0"/>
              </a:rPr>
              <a:t>Do you mostly remember what she said? Or what she looked like?</a:t>
            </a:r>
            <a:endParaRPr lang="en-GB" sz="1500" dirty="0" smtClean="0">
              <a:latin typeface="Arial" panose="020B0604020202020204" pitchFamily="34" charset="0"/>
              <a:cs typeface="Arial" panose="020B0604020202020204" pitchFamily="34" charset="0"/>
            </a:endParaRPr>
          </a:p>
        </p:txBody>
      </p:sp>
      <p:pic>
        <p:nvPicPr>
          <p:cNvPr id="1026" name="Picture 2" descr="C:\Users\anita.hurding\AppData\Local\Microsoft\Windows\Temporary Internet Files\Content.IE5\H381WUFO\listening-jo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148" y="4943901"/>
            <a:ext cx="978800" cy="8035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ita.hurding\AppData\Local\Microsoft\Windows\Temporary Internet Files\Content.IE5\Z17R7PDD\images[1].jpe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64915" y="4943901"/>
            <a:ext cx="892000" cy="802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618" y="4845462"/>
            <a:ext cx="5667035" cy="1015663"/>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Some people have an aural learning style: when thinking of a film, they remember snatches of dialogue or the music.  Others have a visual style:  they remember images from the film</a:t>
            </a:r>
            <a:r>
              <a:rPr lang="en-GB" sz="1500" dirty="0" smtClean="0">
                <a:latin typeface="Arial" panose="020B0604020202020204" pitchFamily="34" charset="0"/>
                <a:cs typeface="Arial" panose="020B0604020202020204" pitchFamily="34" charset="0"/>
              </a:rPr>
              <a:t>.  </a:t>
            </a:r>
          </a:p>
          <a:p>
            <a:r>
              <a:rPr lang="en-GB" sz="1500" dirty="0" smtClean="0">
                <a:latin typeface="Arial" panose="020B0604020202020204" pitchFamily="34" charset="0"/>
                <a:cs typeface="Arial" panose="020B0604020202020204" pitchFamily="34" charset="0"/>
              </a:rPr>
              <a:t>These </a:t>
            </a:r>
            <a:r>
              <a:rPr lang="en-GB" sz="1500" dirty="0">
                <a:latin typeface="Arial" panose="020B0604020202020204" pitchFamily="34" charset="0"/>
                <a:cs typeface="Arial" panose="020B0604020202020204" pitchFamily="34" charset="0"/>
              </a:rPr>
              <a:t>are examples of </a:t>
            </a:r>
            <a:r>
              <a:rPr lang="en-GB" sz="1500" b="1" dirty="0">
                <a:solidFill>
                  <a:schemeClr val="accent6">
                    <a:lumMod val="50000"/>
                  </a:schemeClr>
                </a:solidFill>
                <a:latin typeface="Arial" panose="020B0604020202020204" pitchFamily="34" charset="0"/>
                <a:cs typeface="Arial" panose="020B0604020202020204" pitchFamily="34" charset="0"/>
              </a:rPr>
              <a:t>neurodiversity</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3" grpId="0"/>
      <p:bldP spid="1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301" y="476672"/>
            <a:ext cx="7992887" cy="553998"/>
          </a:xfrm>
          <a:prstGeom prst="rect">
            <a:avLst/>
          </a:prstGeom>
        </p:spPr>
        <p:txBody>
          <a:bodyPr wrap="square">
            <a:spAutoFit/>
          </a:bodyPr>
          <a:lstStyle/>
          <a:p>
            <a:r>
              <a:rPr lang="en-GB" sz="1600" dirty="0" smtClean="0">
                <a:solidFill>
                  <a:schemeClr val="accent5">
                    <a:lumMod val="50000"/>
                  </a:schemeClr>
                </a:solidFill>
                <a:latin typeface="Calibri" panose="020F0502020204030204" pitchFamily="34" charset="0"/>
                <a:hlinkClick r:id="rId3"/>
              </a:rPr>
              <a:t>Nick Walker </a:t>
            </a:r>
            <a:r>
              <a:rPr lang="en-GB" sz="1400" dirty="0" smtClean="0">
                <a:latin typeface="Arial" panose="020B0604020202020204" pitchFamily="34" charset="0"/>
                <a:cs typeface="Arial" panose="020B0604020202020204" pitchFamily="34" charset="0"/>
              </a:rPr>
              <a:t>writes about how viewing Autism though the lens of neurodiversity could be empowering for Autistic people:</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612068" y="1030670"/>
            <a:ext cx="7965120" cy="1169551"/>
          </a:xfrm>
          <a:prstGeom prst="rect">
            <a:avLst/>
          </a:prstGeom>
          <a:solidFill>
            <a:schemeClr val="tx2">
              <a:lumMod val="20000"/>
              <a:lumOff val="80000"/>
            </a:schemeClr>
          </a:solidFill>
          <a:ln>
            <a:solidFill>
              <a:schemeClr val="accent5">
                <a:lumMod val="50000"/>
              </a:schemeClr>
            </a:solidFill>
          </a:ln>
        </p:spPr>
        <p:txBody>
          <a:bodyPr wrap="square">
            <a:spAutoFit/>
          </a:bodyPr>
          <a:lstStyle/>
          <a:p>
            <a:r>
              <a:rPr lang="en-GB" sz="1400" i="1" dirty="0">
                <a:latin typeface="Calibri" panose="020F0502020204030204" pitchFamily="34" charset="0"/>
              </a:rPr>
              <a:t>it turns out that maybe you function exactly as you ought to function, and that you </a:t>
            </a:r>
            <a:endParaRPr lang="en-GB" sz="1400" i="1" dirty="0" smtClean="0">
              <a:latin typeface="Calibri" panose="020F0502020204030204" pitchFamily="34" charset="0"/>
            </a:endParaRPr>
          </a:p>
          <a:p>
            <a:r>
              <a:rPr lang="en-GB" sz="1400" i="1" dirty="0" smtClean="0">
                <a:latin typeface="Calibri" panose="020F0502020204030204" pitchFamily="34" charset="0"/>
              </a:rPr>
              <a:t>just </a:t>
            </a:r>
            <a:r>
              <a:rPr lang="en-GB" sz="1400" i="1" dirty="0">
                <a:latin typeface="Calibri" panose="020F0502020204030204" pitchFamily="34" charset="0"/>
              </a:rPr>
              <a:t>live in a society that isn’t yet sufficiently enlightened to effectively accommodate </a:t>
            </a:r>
            <a:endParaRPr lang="en-GB" sz="1400" i="1" dirty="0" smtClean="0">
              <a:latin typeface="Calibri" panose="020F0502020204030204" pitchFamily="34" charset="0"/>
            </a:endParaRPr>
          </a:p>
          <a:p>
            <a:r>
              <a:rPr lang="en-GB" sz="1400" i="1" dirty="0" smtClean="0">
                <a:latin typeface="Calibri" panose="020F0502020204030204" pitchFamily="34" charset="0"/>
              </a:rPr>
              <a:t>and </a:t>
            </a:r>
            <a:r>
              <a:rPr lang="en-GB" sz="1400" i="1" dirty="0">
                <a:latin typeface="Calibri" panose="020F0502020204030204" pitchFamily="34" charset="0"/>
              </a:rPr>
              <a:t>integrate people who function like you. And that maybe the troubles in your life </a:t>
            </a:r>
            <a:endParaRPr lang="en-GB" sz="1400" i="1" dirty="0" smtClean="0">
              <a:latin typeface="Calibri" panose="020F0502020204030204" pitchFamily="34" charset="0"/>
            </a:endParaRPr>
          </a:p>
          <a:p>
            <a:r>
              <a:rPr lang="en-GB" sz="1400" i="1" dirty="0" smtClean="0">
                <a:latin typeface="Calibri" panose="020F0502020204030204" pitchFamily="34" charset="0"/>
              </a:rPr>
              <a:t>have </a:t>
            </a:r>
            <a:r>
              <a:rPr lang="en-GB" sz="1400" i="1" dirty="0">
                <a:latin typeface="Calibri" panose="020F0502020204030204" pitchFamily="34" charset="0"/>
              </a:rPr>
              <a:t>not been the result of any inherent wrongness in you. And that your true </a:t>
            </a:r>
            <a:r>
              <a:rPr lang="en-GB" sz="1400" i="1" dirty="0" smtClean="0">
                <a:latin typeface="Calibri" panose="020F0502020204030204" pitchFamily="34" charset="0"/>
              </a:rPr>
              <a:t>potential </a:t>
            </a:r>
          </a:p>
          <a:p>
            <a:r>
              <a:rPr lang="en-GB" sz="1400" i="1" dirty="0" smtClean="0">
                <a:latin typeface="Calibri" panose="020F0502020204030204" pitchFamily="34" charset="0"/>
              </a:rPr>
              <a:t>is </a:t>
            </a:r>
            <a:r>
              <a:rPr lang="en-GB" sz="1400" i="1" dirty="0">
                <a:latin typeface="Calibri" panose="020F0502020204030204" pitchFamily="34" charset="0"/>
              </a:rPr>
              <a:t>unknown and is yours to explore. And that maybe you are, in fact, a thing of beauty.</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076134"/>
            <a:ext cx="1325686" cy="97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4296" y="2348880"/>
            <a:ext cx="3987699" cy="3493264"/>
          </a:xfrm>
          <a:prstGeom prst="rect">
            <a:avLst/>
          </a:prstGeom>
          <a:noFill/>
          <a:ln w="22225">
            <a:solidFill>
              <a:schemeClr val="accent6">
                <a:lumMod val="50000"/>
              </a:schemeClr>
            </a:solidFill>
          </a:ln>
        </p:spPr>
        <p:txBody>
          <a:bodyPr wrap="square" rtlCol="0">
            <a:spAutoFit/>
          </a:bodyPr>
          <a:lstStyle/>
          <a:p>
            <a:r>
              <a:rPr lang="en-GB" sz="1300" b="1" dirty="0" smtClean="0">
                <a:latin typeface="Arial" panose="020B0604020202020204" pitchFamily="34" charset="0"/>
                <a:cs typeface="Arial" panose="020B0604020202020204" pitchFamily="34" charset="0"/>
              </a:rPr>
              <a:t>Critics</a:t>
            </a:r>
            <a:r>
              <a:rPr lang="en-GB" sz="1300" dirty="0" smtClean="0">
                <a:latin typeface="Arial" panose="020B0604020202020204" pitchFamily="34" charset="0"/>
                <a:cs typeface="Arial" panose="020B0604020202020204" pitchFamily="34" charset="0"/>
              </a:rPr>
              <a:t> of the neurodiversity perspective argue that it glosses over the profoundly disabling impact that Autism can have, instead focussing on those whose functioning is closer to the neurotypical norms.</a:t>
            </a:r>
          </a:p>
          <a:p>
            <a:endParaRPr lang="en-GB" sz="1300" dirty="0" smtClean="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hlinkClick r:id="rId5"/>
              </a:rPr>
              <a:t>Gwendolyn </a:t>
            </a:r>
            <a:r>
              <a:rPr lang="en-GB" sz="1300" dirty="0" err="1" smtClean="0">
                <a:latin typeface="Arial" panose="020B0604020202020204" pitchFamily="34" charset="0"/>
                <a:cs typeface="Arial" panose="020B0604020202020204" pitchFamily="34" charset="0"/>
                <a:hlinkClick r:id="rId5"/>
              </a:rPr>
              <a:t>Kansen</a:t>
            </a:r>
            <a:r>
              <a:rPr lang="en-GB" sz="1300" dirty="0" smtClean="0">
                <a:latin typeface="Arial" panose="020B0604020202020204" pitchFamily="34" charset="0"/>
                <a:cs typeface="Arial" panose="020B0604020202020204" pitchFamily="34" charset="0"/>
                <a:hlinkClick r:id="rId5"/>
              </a:rPr>
              <a:t> </a:t>
            </a:r>
            <a:r>
              <a:rPr lang="en-GB" sz="1300" dirty="0" smtClean="0">
                <a:latin typeface="Arial" panose="020B0604020202020204" pitchFamily="34" charset="0"/>
                <a:cs typeface="Arial" panose="020B0604020202020204" pitchFamily="34" charset="0"/>
              </a:rPr>
              <a:t>an Autistic writer, states that “</a:t>
            </a:r>
            <a:r>
              <a:rPr lang="en-GB" sz="1300" dirty="0">
                <a:latin typeface="Arial" panose="020B0604020202020204" pitchFamily="34" charset="0"/>
                <a:cs typeface="Arial" panose="020B0604020202020204" pitchFamily="34" charset="0"/>
              </a:rPr>
              <a:t>many of us aren’t high-functioning enough to benefit from </a:t>
            </a:r>
            <a:r>
              <a:rPr lang="en-GB" sz="1300" dirty="0" smtClean="0">
                <a:latin typeface="Arial" panose="020B0604020202020204" pitchFamily="34" charset="0"/>
                <a:cs typeface="Arial" panose="020B0604020202020204" pitchFamily="34" charset="0"/>
              </a:rPr>
              <a:t>de-</a:t>
            </a:r>
            <a:r>
              <a:rPr lang="en-GB" sz="1300" dirty="0" err="1" smtClean="0">
                <a:latin typeface="Arial" panose="020B0604020202020204" pitchFamily="34" charset="0"/>
                <a:cs typeface="Arial" panose="020B0604020202020204" pitchFamily="34" charset="0"/>
              </a:rPr>
              <a:t>pathologizing</a:t>
            </a:r>
            <a:r>
              <a:rPr lang="en-GB" sz="1300" dirty="0" smtClean="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autism. The neurodiversity movement doesn’t have much to say about lower-functioning autistics, who are decidedly less </a:t>
            </a:r>
            <a:r>
              <a:rPr lang="en-GB" sz="1300" dirty="0" smtClean="0">
                <a:latin typeface="Arial" panose="020B0604020202020204" pitchFamily="34" charset="0"/>
                <a:cs typeface="Arial" panose="020B0604020202020204" pitchFamily="34" charset="0"/>
              </a:rPr>
              <a:t>inspirational“. She points to those who “</a:t>
            </a:r>
            <a:r>
              <a:rPr lang="en-GB" sz="1300" dirty="0">
                <a:latin typeface="Arial" panose="020B0604020202020204" pitchFamily="34" charset="0"/>
                <a:cs typeface="Arial" panose="020B0604020202020204" pitchFamily="34" charset="0"/>
              </a:rPr>
              <a:t>live in group homes, where they have to be watched like hawks so they don’t wander off and drown. They can’t talk to you. Some can’t even shower by </a:t>
            </a:r>
            <a:r>
              <a:rPr lang="en-GB" sz="1300" dirty="0" smtClean="0">
                <a:latin typeface="Arial" panose="020B0604020202020204" pitchFamily="34" charset="0"/>
                <a:cs typeface="Arial" panose="020B0604020202020204" pitchFamily="34" charset="0"/>
              </a:rPr>
              <a:t>themselves” as being examples of Autistic disabilities that can’t be described as “normal cognitive variations”.</a:t>
            </a:r>
            <a:endParaRPr lang="en-GB" sz="1300" dirty="0">
              <a:latin typeface="Arial" panose="020B0604020202020204" pitchFamily="34" charset="0"/>
              <a:cs typeface="Arial" panose="020B0604020202020204" pitchFamily="34" charset="0"/>
            </a:endParaRPr>
          </a:p>
        </p:txBody>
      </p:sp>
      <p:sp>
        <p:nvSpPr>
          <p:cNvPr id="5" name="TextBox 4"/>
          <p:cNvSpPr txBox="1"/>
          <p:nvPr/>
        </p:nvSpPr>
        <p:spPr>
          <a:xfrm>
            <a:off x="4594628" y="2348880"/>
            <a:ext cx="3982560" cy="3493264"/>
          </a:xfrm>
          <a:prstGeom prst="rect">
            <a:avLst/>
          </a:prstGeom>
          <a:noFill/>
          <a:ln w="22225">
            <a:solidFill>
              <a:schemeClr val="accent6">
                <a:lumMod val="50000"/>
              </a:schemeClr>
            </a:solidFill>
          </a:ln>
        </p:spPr>
        <p:txBody>
          <a:bodyPr wrap="square" rtlCol="0">
            <a:spAutoFit/>
          </a:bodyPr>
          <a:lstStyle/>
          <a:p>
            <a:r>
              <a:rPr lang="en-GB" sz="1300" dirty="0" smtClean="0">
                <a:latin typeface="Arial" panose="020B0604020202020204" pitchFamily="34" charset="0"/>
                <a:cs typeface="Arial" panose="020B0604020202020204" pitchFamily="34" charset="0"/>
                <a:hlinkClick r:id="rId6"/>
              </a:rPr>
              <a:t>Verity Reynolds</a:t>
            </a:r>
            <a:r>
              <a:rPr lang="en-GB" sz="1300" dirty="0" smtClean="0">
                <a:latin typeface="Arial" panose="020B0604020202020204" pitchFamily="34" charset="0"/>
                <a:cs typeface="Arial" panose="020B0604020202020204" pitchFamily="34" charset="0"/>
              </a:rPr>
              <a:t>, an Autistic neurodiversity advocate refutes </a:t>
            </a:r>
            <a:r>
              <a:rPr lang="en-GB" sz="1300" dirty="0" err="1" smtClean="0">
                <a:latin typeface="Arial" panose="020B0604020202020204" pitchFamily="34" charset="0"/>
                <a:cs typeface="Arial" panose="020B0604020202020204" pitchFamily="34" charset="0"/>
              </a:rPr>
              <a:t>Kansen’s</a:t>
            </a:r>
            <a:r>
              <a:rPr lang="en-GB" sz="1300" dirty="0" smtClean="0">
                <a:latin typeface="Arial" panose="020B0604020202020204" pitchFamily="34" charset="0"/>
                <a:cs typeface="Arial" panose="020B0604020202020204" pitchFamily="34" charset="0"/>
              </a:rPr>
              <a:t> arguments, stating that “the existence of these challenges is no good reason to curtail our human rights”.  She counters that all severities of impact are addressed because: </a:t>
            </a:r>
            <a:r>
              <a:rPr lang="en-GB" sz="1300" dirty="0">
                <a:latin typeface="Arial" panose="020B0604020202020204" pitchFamily="34" charset="0"/>
                <a:cs typeface="Arial" panose="020B0604020202020204" pitchFamily="34" charset="0"/>
              </a:rPr>
              <a:t>1.)  They’re cognitive variations.</a:t>
            </a:r>
          </a:p>
          <a:p>
            <a:r>
              <a:rPr lang="en-GB" sz="1300" dirty="0">
                <a:latin typeface="Arial" panose="020B0604020202020204" pitchFamily="34" charset="0"/>
                <a:cs typeface="Arial" panose="020B0604020202020204" pitchFamily="34" charset="0"/>
              </a:rPr>
              <a:t>2.)  They exist in the human population.</a:t>
            </a:r>
          </a:p>
          <a:p>
            <a:r>
              <a:rPr lang="en-GB" sz="1300" dirty="0">
                <a:latin typeface="Arial" panose="020B0604020202020204" pitchFamily="34" charset="0"/>
                <a:cs typeface="Arial" panose="020B0604020202020204" pitchFamily="34" charset="0"/>
              </a:rPr>
              <a:t>3.)  Therefore, they are cognitive variations humans can have.</a:t>
            </a:r>
          </a:p>
          <a:p>
            <a:r>
              <a:rPr lang="en-GB" sz="1300" dirty="0">
                <a:latin typeface="Arial" panose="020B0604020202020204" pitchFamily="34" charset="0"/>
                <a:cs typeface="Arial" panose="020B0604020202020204" pitchFamily="34" charset="0"/>
              </a:rPr>
              <a:t>4.)  Humans can have both cognitive variations </a:t>
            </a:r>
            <a:r>
              <a:rPr lang="en-GB" sz="1300" i="1" dirty="0">
                <a:latin typeface="Arial" panose="020B0604020202020204" pitchFamily="34" charset="0"/>
                <a:cs typeface="Arial" panose="020B0604020202020204" pitchFamily="34" charset="0"/>
              </a:rPr>
              <a:t>and</a:t>
            </a:r>
            <a:r>
              <a:rPr lang="en-GB" sz="1300" dirty="0">
                <a:latin typeface="Arial" panose="020B0604020202020204" pitchFamily="34" charset="0"/>
                <a:cs typeface="Arial" panose="020B0604020202020204" pitchFamily="34" charset="0"/>
              </a:rPr>
              <a:t> human rights.</a:t>
            </a:r>
          </a:p>
          <a:p>
            <a:r>
              <a:rPr lang="en-GB" sz="1300" dirty="0">
                <a:latin typeface="Arial" panose="020B0604020202020204" pitchFamily="34" charset="0"/>
                <a:cs typeface="Arial" panose="020B0604020202020204" pitchFamily="34" charset="0"/>
              </a:rPr>
              <a:t>5.)  </a:t>
            </a:r>
            <a:r>
              <a:rPr lang="en-GB" sz="1300" b="1" dirty="0">
                <a:latin typeface="Arial" panose="020B0604020202020204" pitchFamily="34" charset="0"/>
                <a:cs typeface="Arial" panose="020B0604020202020204" pitchFamily="34" charset="0"/>
              </a:rPr>
              <a:t>Humans deserve to have their full set of human rights respected.</a:t>
            </a:r>
            <a:endParaRPr lang="en-GB" sz="1300" dirty="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Many neurodiversity advocates call for a focus on developing more sophisticated communication aids that would enable more non-verbal, profoundly impacted autistic people’s voices to be heard.  </a:t>
            </a:r>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7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76672"/>
            <a:ext cx="8183880" cy="1612554"/>
          </a:xfrm>
        </p:spPr>
        <p:txBody>
          <a:bodyPr>
            <a:normAutofit fontScale="85000" lnSpcReduction="10000"/>
          </a:bodyPr>
          <a:lstStyle/>
          <a:p>
            <a:pPr marL="0" indent="0" algn="ctr">
              <a:buNone/>
            </a:pPr>
            <a:r>
              <a:rPr lang="en-GB" b="1" dirty="0" smtClean="0">
                <a:solidFill>
                  <a:schemeClr val="bg2">
                    <a:lumMod val="25000"/>
                  </a:schemeClr>
                </a:solidFill>
                <a:latin typeface="Arial" panose="020B0604020202020204" pitchFamily="34" charset="0"/>
                <a:cs typeface="Arial" panose="020B0604020202020204" pitchFamily="34" charset="0"/>
              </a:rPr>
              <a:t>Welcome to the second Autism Informed e-module</a:t>
            </a:r>
            <a:r>
              <a:rPr lang="en-GB" dirty="0" smtClean="0">
                <a:solidFill>
                  <a:schemeClr val="bg2">
                    <a:lumMod val="25000"/>
                  </a:schemeClr>
                </a:solidFill>
                <a:latin typeface="Arial" panose="020B0604020202020204" pitchFamily="34" charset="0"/>
                <a:cs typeface="Arial" panose="020B0604020202020204" pitchFamily="34" charset="0"/>
              </a:rPr>
              <a:t>.</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900" dirty="0" smtClean="0">
                <a:latin typeface="Arial" panose="020B0604020202020204" pitchFamily="34" charset="0"/>
                <a:cs typeface="Arial" panose="020B0604020202020204" pitchFamily="34" charset="0"/>
              </a:rPr>
              <a:t>This PowerPoint learning module is best viewed in Slide Show mode.  If you are not currently viewing in this mode, you can switch by clicking on the “Slide Show” tab above, and then on “From Current Slide”.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2000" dirty="0"/>
          </a:p>
        </p:txBody>
      </p:sp>
      <p:grpSp>
        <p:nvGrpSpPr>
          <p:cNvPr id="13" name="Group 12"/>
          <p:cNvGrpSpPr/>
          <p:nvPr/>
        </p:nvGrpSpPr>
        <p:grpSpPr>
          <a:xfrm>
            <a:off x="755505" y="2087832"/>
            <a:ext cx="7730967" cy="978587"/>
            <a:chOff x="706516" y="2936954"/>
            <a:chExt cx="7730967" cy="97858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6516" y="2942459"/>
              <a:ext cx="7730967" cy="97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769692" y="2936954"/>
              <a:ext cx="576064" cy="126501"/>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9592" y="3555501"/>
              <a:ext cx="504056" cy="0"/>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16267" y="3429000"/>
            <a:ext cx="760990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Use your mouse, or the right arrow on your keyboard to move through the presentation.  Some of the slides may have links to websites with video or more information.  If you click on them, a webpage will open in a separate window.</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some points, you will be asked to reflect on your own experiences.  You may wish to have a pen and paper to take notes of your responses.</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module should take approximately 20 minutes to complete.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014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848872"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To finish, here’s Rebecca Burgess on Autism as Neurodiversity.</a:t>
            </a:r>
            <a:endParaRPr lang="en-GB" sz="1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843" y="856457"/>
            <a:ext cx="7016305" cy="4960724"/>
          </a:xfrm>
          <a:prstGeom prst="rect">
            <a:avLst/>
          </a:prstGeom>
        </p:spPr>
      </p:pic>
    </p:spTree>
    <p:extLst>
      <p:ext uri="{BB962C8B-B14F-4D97-AF65-F5344CB8AC3E}">
        <p14:creationId xmlns:p14="http://schemas.microsoft.com/office/powerpoint/2010/main" val="55095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556" y="625915"/>
            <a:ext cx="7992888" cy="338554"/>
          </a:xfrm>
          <a:prstGeom prst="rect">
            <a:avLst/>
          </a:prstGeom>
        </p:spPr>
        <p:txBody>
          <a:bodyPr wrap="square">
            <a:spAutoFit/>
          </a:bodyPr>
          <a:lstStyle/>
          <a:p>
            <a:r>
              <a:rPr lang="en-GB" sz="1600" b="1" dirty="0" smtClean="0">
                <a:solidFill>
                  <a:schemeClr val="bg2">
                    <a:lumMod val="25000"/>
                  </a:schemeClr>
                </a:solidFill>
                <a:latin typeface="Calibri" panose="020F0502020204030204" pitchFamily="34" charset="0"/>
              </a:rPr>
              <a:t>If you want to learn more, check out the rest of the Autism </a:t>
            </a:r>
            <a:r>
              <a:rPr lang="en-GB" sz="1600" b="1" dirty="0">
                <a:solidFill>
                  <a:schemeClr val="bg2">
                    <a:lumMod val="25000"/>
                  </a:schemeClr>
                </a:solidFill>
                <a:latin typeface="Calibri" panose="020F0502020204030204" pitchFamily="34" charset="0"/>
              </a:rPr>
              <a:t>Informed </a:t>
            </a:r>
            <a:r>
              <a:rPr lang="en-GB" sz="1600" b="1" dirty="0" smtClean="0">
                <a:solidFill>
                  <a:schemeClr val="bg2">
                    <a:lumMod val="25000"/>
                  </a:schemeClr>
                </a:solidFill>
                <a:latin typeface="Calibri" panose="020F0502020204030204" pitchFamily="34" charset="0"/>
              </a:rPr>
              <a:t>modules:</a:t>
            </a:r>
            <a:endParaRPr lang="en-GB" sz="1600" b="1" dirty="0">
              <a:solidFill>
                <a:schemeClr val="bg2">
                  <a:lumMod val="25000"/>
                </a:schemeClr>
              </a:solidFill>
              <a:latin typeface="Calibri" panose="020F0502020204030204" pitchFamily="34" charset="0"/>
            </a:endParaRPr>
          </a:p>
        </p:txBody>
      </p:sp>
      <p:sp>
        <p:nvSpPr>
          <p:cNvPr id="4" name="Rectangle 3"/>
          <p:cNvSpPr/>
          <p:nvPr/>
        </p:nvSpPr>
        <p:spPr>
          <a:xfrm>
            <a:off x="665566" y="1085526"/>
            <a:ext cx="7812868" cy="2400657"/>
          </a:xfrm>
          <a:prstGeom prst="rect">
            <a:avLst/>
          </a:prstGeom>
        </p:spPr>
        <p:txBody>
          <a:bodyPr wrap="square">
            <a:spAutoFit/>
          </a:bodyPr>
          <a:lstStyle/>
          <a:p>
            <a:pPr lvl="1"/>
            <a:r>
              <a:rPr lang="en-GB" sz="1400" b="1" dirty="0" smtClean="0">
                <a:solidFill>
                  <a:schemeClr val="bg2">
                    <a:lumMod val="25000"/>
                  </a:schemeClr>
                </a:solidFill>
                <a:latin typeface="Arial" panose="020B0604020202020204" pitchFamily="34" charset="0"/>
                <a:cs typeface="Arial" panose="020B0604020202020204" pitchFamily="34" charset="0"/>
              </a:rPr>
              <a:t>Autism </a:t>
            </a:r>
            <a:r>
              <a:rPr lang="en-GB" sz="1400" b="1" dirty="0">
                <a:solidFill>
                  <a:schemeClr val="bg2">
                    <a:lumMod val="25000"/>
                  </a:schemeClr>
                </a:solidFill>
                <a:latin typeface="Arial" panose="020B0604020202020204" pitchFamily="34" charset="0"/>
                <a:cs typeface="Arial" panose="020B0604020202020204" pitchFamily="34" charset="0"/>
              </a:rPr>
              <a:t>Informed:  Social Communication and Interaction</a:t>
            </a:r>
          </a:p>
          <a:p>
            <a:pPr marL="815975" lvl="1"/>
            <a:r>
              <a:rPr lang="en-GB" sz="1200" dirty="0">
                <a:latin typeface="Arial" panose="020B0604020202020204" pitchFamily="34" charset="0"/>
                <a:cs typeface="Arial" panose="020B0604020202020204" pitchFamily="34" charset="0"/>
              </a:rPr>
              <a:t>A more in-depth exploration of the differences Autistic people have in communicating and interacting with others.</a:t>
            </a:r>
          </a:p>
          <a:p>
            <a:pPr marL="815975" lvl="1"/>
            <a:r>
              <a:rPr lang="en-GB" sz="1200" dirty="0">
                <a:latin typeface="Arial" panose="020B0604020202020204" pitchFamily="34" charset="0"/>
                <a:cs typeface="Arial" panose="020B0604020202020204" pitchFamily="34" charset="0"/>
              </a:rPr>
              <a:t>Strategies to promote better communication.</a:t>
            </a:r>
          </a:p>
          <a:p>
            <a:pPr lvl="1"/>
            <a:r>
              <a:rPr lang="en-GB" sz="1400" b="1" dirty="0">
                <a:solidFill>
                  <a:schemeClr val="bg2">
                    <a:lumMod val="25000"/>
                  </a:schemeClr>
                </a:solidFill>
                <a:latin typeface="Arial" panose="020B0604020202020204" pitchFamily="34" charset="0"/>
                <a:cs typeface="Arial" panose="020B0604020202020204" pitchFamily="34" charset="0"/>
              </a:rPr>
              <a:t>Autism Informed: Social Imagination</a:t>
            </a:r>
          </a:p>
          <a:p>
            <a:pPr marL="815975" lvl="1"/>
            <a:r>
              <a:rPr lang="en-GB" sz="1200" dirty="0">
                <a:latin typeface="Arial" panose="020B0604020202020204" pitchFamily="34" charset="0"/>
                <a:cs typeface="Arial" panose="020B0604020202020204" pitchFamily="34" charset="0"/>
              </a:rPr>
              <a:t>A more in-depth look at the differences Autistic people have with social imagination.</a:t>
            </a:r>
          </a:p>
          <a:p>
            <a:pPr marL="815975" lvl="1"/>
            <a:r>
              <a:rPr lang="en-GB" sz="1200" dirty="0">
                <a:latin typeface="Arial" panose="020B0604020202020204" pitchFamily="34" charset="0"/>
                <a:cs typeface="Arial" panose="020B0604020202020204" pitchFamily="34" charset="0"/>
              </a:rPr>
              <a:t>Repetitive, restricted behaviour and interests. Managing change and transitions.</a:t>
            </a:r>
          </a:p>
          <a:p>
            <a:pPr marL="815975" lvl="1"/>
            <a:r>
              <a:rPr lang="en-GB" sz="1200" dirty="0">
                <a:latin typeface="Arial" panose="020B0604020202020204" pitchFamily="34" charset="0"/>
                <a:cs typeface="Arial" panose="020B0604020202020204" pitchFamily="34" charset="0"/>
              </a:rPr>
              <a:t>Strategies to promote easier transitions</a:t>
            </a:r>
          </a:p>
          <a:p>
            <a:pPr lvl="1"/>
            <a:r>
              <a:rPr lang="en-GB" sz="1400" b="1" dirty="0">
                <a:solidFill>
                  <a:schemeClr val="bg2">
                    <a:lumMod val="25000"/>
                  </a:schemeClr>
                </a:solidFill>
                <a:latin typeface="Arial" panose="020B0604020202020204" pitchFamily="34" charset="0"/>
                <a:cs typeface="Arial" panose="020B0604020202020204" pitchFamily="34" charset="0"/>
              </a:rPr>
              <a:t>Autism Informed:  Sensory Processing and Co-existing Conditions</a:t>
            </a:r>
          </a:p>
          <a:p>
            <a:pPr marL="815975" lvl="1"/>
            <a:r>
              <a:rPr lang="en-GB" sz="1200" dirty="0">
                <a:latin typeface="Arial" panose="020B0604020202020204" pitchFamily="34" charset="0"/>
                <a:cs typeface="Arial" panose="020B0604020202020204" pitchFamily="34" charset="0"/>
              </a:rPr>
              <a:t>A more in-depth look at the differences in sensory processing that many Autistic people experience.</a:t>
            </a:r>
          </a:p>
          <a:p>
            <a:pPr marL="815975" lvl="1"/>
            <a:r>
              <a:rPr lang="en-GB" sz="1200" dirty="0">
                <a:latin typeface="Arial" panose="020B0604020202020204" pitchFamily="34" charset="0"/>
                <a:cs typeface="Arial" panose="020B0604020202020204" pitchFamily="34" charset="0"/>
              </a:rPr>
              <a:t>A look at some of the common co-existing conditions.</a:t>
            </a:r>
          </a:p>
          <a:p>
            <a:pPr marL="815975" lvl="1"/>
            <a:r>
              <a:rPr lang="en-GB" sz="1200" dirty="0">
                <a:latin typeface="Arial" panose="020B0604020202020204" pitchFamily="34" charset="0"/>
                <a:cs typeface="Arial" panose="020B0604020202020204" pitchFamily="34" charset="0"/>
              </a:rPr>
              <a:t>Strategies to help mitigate sensory processing differences.</a:t>
            </a:r>
          </a:p>
        </p:txBody>
      </p:sp>
      <p:sp>
        <p:nvSpPr>
          <p:cNvPr id="7" name="TextBox 6"/>
          <p:cNvSpPr txBox="1"/>
          <p:nvPr/>
        </p:nvSpPr>
        <p:spPr>
          <a:xfrm>
            <a:off x="529099" y="3789040"/>
            <a:ext cx="8064896" cy="1969770"/>
          </a:xfrm>
          <a:prstGeom prst="rect">
            <a:avLst/>
          </a:prstGeom>
          <a:noFill/>
        </p:spPr>
        <p:txBody>
          <a:bodyPr wrap="square" rtlCol="0">
            <a:spAutoFit/>
          </a:bodyPr>
          <a:lstStyle/>
          <a:p>
            <a:r>
              <a:rPr lang="en-GB" sz="1400" b="1" dirty="0" smtClean="0">
                <a:solidFill>
                  <a:schemeClr val="bg2">
                    <a:lumMod val="25000"/>
                  </a:schemeClr>
                </a:solidFill>
                <a:latin typeface="Arial" panose="020B0604020202020204" pitchFamily="34" charset="0"/>
                <a:cs typeface="Arial" panose="020B0604020202020204" pitchFamily="34" charset="0"/>
              </a:rPr>
              <a:t>These are some useful websites:</a:t>
            </a:r>
          </a:p>
          <a:p>
            <a:pPr marL="363538" lvl="2"/>
            <a:r>
              <a:rPr lang="en-GB" sz="1200" b="1" dirty="0" smtClean="0">
                <a:latin typeface="Arial" panose="020B0604020202020204" pitchFamily="34" charset="0"/>
                <a:cs typeface="Arial" panose="020B0604020202020204" pitchFamily="34" charset="0"/>
              </a:rPr>
              <a:t>Autism </a:t>
            </a:r>
            <a:r>
              <a:rPr lang="en-GB" sz="1200" b="1" dirty="0">
                <a:latin typeface="Arial" panose="020B0604020202020204" pitchFamily="34" charset="0"/>
                <a:cs typeface="Arial" panose="020B0604020202020204" pitchFamily="34" charset="0"/>
              </a:rPr>
              <a:t>Network Scotland  </a:t>
            </a:r>
            <a:r>
              <a:rPr lang="en-GB" sz="1200" b="1" dirty="0">
                <a:solidFill>
                  <a:schemeClr val="accent2">
                    <a:lumMod val="50000"/>
                  </a:schemeClr>
                </a:solidFill>
                <a:latin typeface="Arial" panose="020B0604020202020204" pitchFamily="34" charset="0"/>
                <a:cs typeface="Arial" panose="020B0604020202020204" pitchFamily="34" charset="0"/>
                <a:hlinkClick r:id="rId2"/>
              </a:rPr>
              <a:t>http://www.autismnetworkscotland.org.uk</a:t>
            </a:r>
            <a:r>
              <a:rPr lang="en-GB" sz="1200" b="1" dirty="0" smtClean="0">
                <a:solidFill>
                  <a:schemeClr val="accent2">
                    <a:lumMod val="50000"/>
                  </a:schemeClr>
                </a:solidFill>
                <a:latin typeface="Arial" panose="020B0604020202020204" pitchFamily="34" charset="0"/>
                <a:cs typeface="Arial" panose="020B0604020202020204" pitchFamily="34" charset="0"/>
                <a:hlinkClick r:id="rId2"/>
              </a:rPr>
              <a:t>/</a:t>
            </a:r>
            <a:endParaRPr lang="en-GB" sz="1200" b="1" dirty="0" smtClean="0">
              <a:solidFill>
                <a:schemeClr val="accent2">
                  <a:lumMod val="50000"/>
                </a:schemeClr>
              </a:solidFill>
              <a:latin typeface="Arial" panose="020B0604020202020204" pitchFamily="34" charset="0"/>
              <a:cs typeface="Arial" panose="020B0604020202020204" pitchFamily="34" charset="0"/>
            </a:endParaRPr>
          </a:p>
          <a:p>
            <a:pPr marL="363538" lvl="2"/>
            <a:r>
              <a:rPr lang="en-GB" sz="1200" b="1" dirty="0" smtClean="0">
                <a:latin typeface="Arial" panose="020B0604020202020204" pitchFamily="34" charset="0"/>
                <a:cs typeface="Arial" panose="020B0604020202020204" pitchFamily="34" charset="0"/>
              </a:rPr>
              <a:t>National Autistic </a:t>
            </a:r>
            <a:r>
              <a:rPr lang="en-GB" sz="1200" b="1" dirty="0">
                <a:latin typeface="Arial" panose="020B0604020202020204" pitchFamily="34" charset="0"/>
                <a:cs typeface="Arial" panose="020B0604020202020204" pitchFamily="34" charset="0"/>
              </a:rPr>
              <a:t>Society </a:t>
            </a:r>
            <a:r>
              <a:rPr lang="en-GB" sz="1200" b="1" dirty="0">
                <a:latin typeface="Arial" panose="020B0604020202020204" pitchFamily="34" charset="0"/>
                <a:cs typeface="Arial" panose="020B0604020202020204" pitchFamily="34" charset="0"/>
                <a:hlinkClick r:id="rId3"/>
              </a:rPr>
              <a:t>http://www.autism.org.uk</a:t>
            </a:r>
            <a:r>
              <a:rPr lang="en-GB" sz="1200" b="1" dirty="0" smtClean="0">
                <a:latin typeface="Arial" panose="020B0604020202020204" pitchFamily="34" charset="0"/>
                <a:cs typeface="Arial" panose="020B0604020202020204" pitchFamily="34" charset="0"/>
                <a:hlinkClick r:id="rId3"/>
              </a:rPr>
              <a:t>/</a:t>
            </a:r>
            <a:endParaRPr lang="en-GB" sz="1200" b="1" dirty="0" smtClean="0">
              <a:latin typeface="Arial" panose="020B0604020202020204" pitchFamily="34" charset="0"/>
              <a:cs typeface="Arial" panose="020B0604020202020204" pitchFamily="34" charset="0"/>
            </a:endParaRPr>
          </a:p>
          <a:p>
            <a:pPr marL="363538" lvl="2"/>
            <a:r>
              <a:rPr lang="en-GB" sz="1200" b="1" dirty="0">
                <a:latin typeface="Arial" panose="020B0604020202020204" pitchFamily="34" charset="0"/>
                <a:cs typeface="Arial" panose="020B0604020202020204" pitchFamily="34" charset="0"/>
              </a:rPr>
              <a:t>Scottish Autism </a:t>
            </a:r>
            <a:r>
              <a:rPr lang="en-GB" sz="1200" b="1" dirty="0">
                <a:latin typeface="Arial" panose="020B0604020202020204" pitchFamily="34" charset="0"/>
                <a:cs typeface="Arial" panose="020B0604020202020204" pitchFamily="34" charset="0"/>
                <a:hlinkClick r:id="rId4"/>
              </a:rPr>
              <a:t>http://www.scottishautism.org</a:t>
            </a:r>
            <a:r>
              <a:rPr lang="en-GB" sz="1200" b="1" dirty="0" smtClean="0">
                <a:latin typeface="Arial" panose="020B0604020202020204" pitchFamily="34" charset="0"/>
                <a:cs typeface="Arial" panose="020B0604020202020204" pitchFamily="34" charset="0"/>
                <a:hlinkClick r:id="rId4"/>
              </a:rPr>
              <a:t>/</a:t>
            </a:r>
            <a:r>
              <a:rPr lang="en-GB" sz="1200" b="1" dirty="0" smtClean="0">
                <a:latin typeface="Arial" panose="020B0604020202020204" pitchFamily="34" charset="0"/>
                <a:cs typeface="Arial" panose="020B0604020202020204" pitchFamily="34" charset="0"/>
              </a:rPr>
              <a:t> </a:t>
            </a:r>
          </a:p>
          <a:p>
            <a:pPr marL="363538" lvl="2"/>
            <a:r>
              <a:rPr lang="en-GB" sz="1200" b="1" dirty="0">
                <a:latin typeface="Arial" panose="020B0604020202020204" pitchFamily="34" charset="0"/>
                <a:cs typeface="Arial" panose="020B0604020202020204" pitchFamily="34" charset="0"/>
              </a:rPr>
              <a:t>Autism  Toolbox </a:t>
            </a:r>
            <a:r>
              <a:rPr lang="en-GB" sz="1200" b="1" dirty="0">
                <a:latin typeface="Arial" panose="020B0604020202020204" pitchFamily="34" charset="0"/>
                <a:cs typeface="Arial" panose="020B0604020202020204" pitchFamily="34" charset="0"/>
                <a:hlinkClick r:id="rId5"/>
              </a:rPr>
              <a:t>http://www.autismtoolbox.co.uk/</a:t>
            </a:r>
            <a:endParaRPr lang="en-GB" sz="1200" b="1" dirty="0" smtClean="0">
              <a:latin typeface="Arial" panose="020B0604020202020204" pitchFamily="34" charset="0"/>
              <a:cs typeface="Arial" panose="020B0604020202020204" pitchFamily="34" charset="0"/>
            </a:endParaRPr>
          </a:p>
          <a:p>
            <a:pPr marL="363538" lvl="2"/>
            <a:r>
              <a:rPr lang="en-GB" sz="1200" b="1" dirty="0" smtClean="0">
                <a:latin typeface="Arial" panose="020B0604020202020204" pitchFamily="34" charset="0"/>
                <a:cs typeface="Arial" panose="020B0604020202020204" pitchFamily="34" charset="0"/>
              </a:rPr>
              <a:t>Scottish Government </a:t>
            </a:r>
            <a:r>
              <a:rPr lang="en-GB" sz="1200" b="1" dirty="0">
                <a:latin typeface="Arial" panose="020B0604020202020204" pitchFamily="34" charset="0"/>
                <a:cs typeface="Arial" panose="020B0604020202020204" pitchFamily="34" charset="0"/>
              </a:rPr>
              <a:t>Autism Strategy  </a:t>
            </a:r>
            <a:r>
              <a:rPr lang="en-GB" sz="1200" b="1" dirty="0">
                <a:latin typeface="Arial" panose="020B0604020202020204" pitchFamily="34" charset="0"/>
                <a:cs typeface="Arial" panose="020B0604020202020204" pitchFamily="34" charset="0"/>
                <a:hlinkClick r:id="rId6"/>
              </a:rPr>
              <a:t>http://www.autismstrategyscotland.org.uk</a:t>
            </a:r>
            <a:r>
              <a:rPr lang="en-GB" sz="1200" b="1" dirty="0" smtClean="0">
                <a:latin typeface="Arial" panose="020B0604020202020204" pitchFamily="34" charset="0"/>
                <a:cs typeface="Arial" panose="020B0604020202020204" pitchFamily="34" charset="0"/>
                <a:hlinkClick r:id="rId6"/>
              </a:rPr>
              <a:t>/</a:t>
            </a:r>
            <a:r>
              <a:rPr lang="en-GB" sz="1200" b="1" dirty="0" smtClean="0">
                <a:latin typeface="Arial" panose="020B0604020202020204" pitchFamily="34" charset="0"/>
                <a:cs typeface="Arial" panose="020B0604020202020204" pitchFamily="34" charset="0"/>
              </a:rPr>
              <a:t> </a:t>
            </a:r>
          </a:p>
          <a:p>
            <a:pPr marL="363538" lvl="2"/>
            <a:r>
              <a:rPr lang="en-GB" sz="1200" b="1" dirty="0" smtClean="0">
                <a:latin typeface="Arial" panose="020B0604020202020204" pitchFamily="34" charset="0"/>
                <a:cs typeface="Arial" panose="020B0604020202020204" pitchFamily="34" charset="0"/>
              </a:rPr>
              <a:t>The Welsh Government Autism </a:t>
            </a:r>
            <a:r>
              <a:rPr lang="en-GB" sz="1200" b="1" dirty="0">
                <a:latin typeface="Arial" panose="020B0604020202020204" pitchFamily="34" charset="0"/>
                <a:cs typeface="Arial" panose="020B0604020202020204" pitchFamily="34" charset="0"/>
              </a:rPr>
              <a:t>information </a:t>
            </a:r>
            <a:r>
              <a:rPr lang="en-GB" sz="1200" b="1" dirty="0" smtClean="0">
                <a:latin typeface="Arial" panose="020B0604020202020204" pitchFamily="34" charset="0"/>
                <a:cs typeface="Arial" panose="020B0604020202020204" pitchFamily="34" charset="0"/>
              </a:rPr>
              <a:t>site:  </a:t>
            </a:r>
            <a:r>
              <a:rPr lang="en-GB" sz="1200" b="1" dirty="0" smtClean="0">
                <a:latin typeface="Arial" panose="020B0604020202020204" pitchFamily="34" charset="0"/>
                <a:cs typeface="Arial" panose="020B0604020202020204" pitchFamily="34" charset="0"/>
                <a:hlinkClick r:id="rId7"/>
              </a:rPr>
              <a:t>http</a:t>
            </a:r>
            <a:r>
              <a:rPr lang="en-GB" sz="1200" b="1" dirty="0">
                <a:latin typeface="Arial" panose="020B0604020202020204" pitchFamily="34" charset="0"/>
                <a:cs typeface="Arial" panose="020B0604020202020204" pitchFamily="34" charset="0"/>
                <a:hlinkClick r:id="rId7"/>
              </a:rPr>
              <a:t>://www.asdinfowales.co.uk/home</a:t>
            </a:r>
            <a:r>
              <a:rPr lang="en-GB" sz="1200" b="1" dirty="0" smtClean="0">
                <a:latin typeface="Arial" panose="020B0604020202020204" pitchFamily="34" charset="0"/>
                <a:cs typeface="Arial" panose="020B0604020202020204" pitchFamily="34" charset="0"/>
                <a:hlinkClick r:id="rId7"/>
              </a:rPr>
              <a:t>/</a:t>
            </a:r>
            <a:endParaRPr lang="en-GB" sz="1200" b="1" dirty="0" smtClean="0">
              <a:latin typeface="Arial" panose="020B0604020202020204" pitchFamily="34" charset="0"/>
              <a:cs typeface="Arial" panose="020B0604020202020204" pitchFamily="34" charset="0"/>
            </a:endParaRPr>
          </a:p>
          <a:p>
            <a:pPr marL="363538" lvl="2"/>
            <a:r>
              <a:rPr lang="en-GB" sz="1200" b="1" dirty="0">
                <a:latin typeface="Arial" panose="020B0604020202020204" pitchFamily="34" charset="0"/>
                <a:cs typeface="Arial" panose="020B0604020202020204" pitchFamily="34" charset="0"/>
              </a:rPr>
              <a:t>Uta Frith presentation on cognitive theories </a:t>
            </a:r>
            <a:r>
              <a:rPr lang="en-GB" sz="1200" b="1" dirty="0">
                <a:latin typeface="Arial" panose="020B0604020202020204" pitchFamily="34" charset="0"/>
                <a:cs typeface="Arial" panose="020B0604020202020204" pitchFamily="34" charset="0"/>
                <a:hlinkClick r:id="rId8"/>
              </a:rPr>
              <a:t>http://vodpod.com/watch/1482153-cognitive-theories-of-autism</a:t>
            </a:r>
            <a:r>
              <a:rPr lang="en-GB" sz="1200" b="1" dirty="0">
                <a:latin typeface="Arial" panose="020B0604020202020204" pitchFamily="34" charset="0"/>
                <a:cs typeface="Arial" panose="020B0604020202020204" pitchFamily="34" charset="0"/>
              </a:rPr>
              <a:t> </a:t>
            </a:r>
          </a:p>
          <a:p>
            <a:pPr marL="0" lvl="1" indent="-93662"/>
            <a:r>
              <a:rPr lang="en-GB" sz="1200" dirty="0" smtClean="0">
                <a:latin typeface="Arial" panose="020B0604020202020204" pitchFamily="34" charset="0"/>
                <a:cs typeface="Arial" panose="020B0604020202020204" pitchFamily="34" charset="0"/>
              </a:rPr>
              <a:t>If you click on the green link, the website will open in another window. </a:t>
            </a:r>
          </a:p>
        </p:txBody>
      </p:sp>
    </p:spTree>
    <p:extLst>
      <p:ext uri="{BB962C8B-B14F-4D97-AF65-F5344CB8AC3E}">
        <p14:creationId xmlns:p14="http://schemas.microsoft.com/office/powerpoint/2010/main" val="2829700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2152914" y="2046238"/>
            <a:ext cx="4843239" cy="2638400"/>
          </a:xfrm>
          <a:prstGeom prst="rect">
            <a:avLst/>
          </a:prstGeom>
        </p:spPr>
      </p:pic>
      <p:sp>
        <p:nvSpPr>
          <p:cNvPr id="5" name="Rectangle 4"/>
          <p:cNvSpPr/>
          <p:nvPr/>
        </p:nvSpPr>
        <p:spPr>
          <a:xfrm>
            <a:off x="1569467" y="1536527"/>
            <a:ext cx="6010133" cy="1346086"/>
          </a:xfrm>
          <a:prstGeom prst="rect">
            <a:avLst/>
          </a:prstGeom>
          <a:noFill/>
        </p:spPr>
        <p:txBody>
          <a:bodyPr wrap="square" lIns="91440" tIns="45720" rIns="91440" bIns="45720">
            <a:prstTxWarp prst="textChevron">
              <a:avLst/>
            </a:prstTxWarp>
            <a:spAutoFit/>
          </a:bodyPr>
          <a:lstStyle/>
          <a:p>
            <a:pPr algn="ctr"/>
            <a:r>
              <a:rPr lang="en-US" sz="7200" b="1" cap="none" spc="0" dirty="0" smtClean="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rPr>
              <a:t>Thank you</a:t>
            </a:r>
            <a:endParaRPr lang="en-US" sz="7200" b="1" cap="none" spc="0" dirty="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endParaRPr>
          </a:p>
        </p:txBody>
      </p:sp>
      <p:sp>
        <p:nvSpPr>
          <p:cNvPr id="6" name="TextBox 5"/>
          <p:cNvSpPr txBox="1"/>
          <p:nvPr/>
        </p:nvSpPr>
        <p:spPr>
          <a:xfrm>
            <a:off x="1964242" y="4720319"/>
            <a:ext cx="5220582" cy="400110"/>
          </a:xfrm>
          <a:prstGeom prst="rect">
            <a:avLst/>
          </a:prstGeom>
          <a:noFill/>
        </p:spPr>
        <p:txBody>
          <a:bodyPr wrap="square" rtlCol="0">
            <a:spAutoFit/>
          </a:bodyPr>
          <a:lstStyle/>
          <a:p>
            <a:pPr algn="ctr"/>
            <a:r>
              <a:rPr lang="en-GB" sz="2000" b="1" dirty="0" smtClean="0">
                <a:solidFill>
                  <a:schemeClr val="bg2">
                    <a:lumMod val="25000"/>
                  </a:schemeClr>
                </a:solidFill>
                <a:latin typeface="Arial" panose="020B0604020202020204" pitchFamily="34" charset="0"/>
                <a:cs typeface="Arial" panose="020B0604020202020204" pitchFamily="34" charset="0"/>
              </a:rPr>
              <a:t>for taking the time to learn about Autism.</a:t>
            </a:r>
            <a:endParaRPr lang="en-GB" sz="2000" b="1" dirty="0">
              <a:solidFill>
                <a:schemeClr val="bg2">
                  <a:lumMod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722107" y="5413115"/>
            <a:ext cx="770485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can now close the slide show, by hitting the “Escape” button on your keyboard.</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1154153" y="758053"/>
            <a:ext cx="684076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That’s the end of the Autism Informed: Theories module.</a:t>
            </a:r>
          </a:p>
        </p:txBody>
      </p:sp>
    </p:spTree>
    <p:extLst>
      <p:ext uri="{BB962C8B-B14F-4D97-AF65-F5344CB8AC3E}">
        <p14:creationId xmlns:p14="http://schemas.microsoft.com/office/powerpoint/2010/main" val="265152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704" y="476672"/>
            <a:ext cx="8136904" cy="830997"/>
          </a:xfrm>
          <a:prstGeom prst="rect">
            <a:avLst/>
          </a:prstGeom>
          <a:noFill/>
        </p:spPr>
        <p:txBody>
          <a:bodyPr wrap="square" rtlCol="0">
            <a:spAutoFit/>
          </a:bodyPr>
          <a:lstStyle/>
          <a:p>
            <a:pPr>
              <a:spcBef>
                <a:spcPts val="250"/>
              </a:spcBef>
              <a:buClr>
                <a:srgbClr val="53548A"/>
              </a:buClr>
              <a:buSzPct val="80000"/>
            </a:pPr>
            <a:r>
              <a:rPr lang="en-GB" sz="1600" dirty="0" smtClean="0">
                <a:solidFill>
                  <a:prstClr val="black"/>
                </a:solidFill>
                <a:latin typeface="Arial" panose="020B0604020202020204" pitchFamily="34" charset="0"/>
                <a:cs typeface="Arial" panose="020B0604020202020204" pitchFamily="34" charset="0"/>
              </a:rPr>
              <a:t>This is the second of five Autism Informed modules.  These modules build on the information and ideas contained in the Scottish Borders Autism Strategy: Autism Aware module, which you should complete first. </a:t>
            </a:r>
          </a:p>
        </p:txBody>
      </p:sp>
      <p:sp>
        <p:nvSpPr>
          <p:cNvPr id="4" name="Rectangle 3"/>
          <p:cNvSpPr/>
          <p:nvPr/>
        </p:nvSpPr>
        <p:spPr>
          <a:xfrm>
            <a:off x="1352796" y="4639555"/>
            <a:ext cx="6480720" cy="830997"/>
          </a:xfrm>
          <a:prstGeom prst="rect">
            <a:avLst/>
          </a:prstGeom>
          <a:solidFill>
            <a:schemeClr val="tx2">
              <a:lumMod val="20000"/>
              <a:lumOff val="80000"/>
            </a:schemeClr>
          </a:solidFill>
        </p:spPr>
        <p:txBody>
          <a:bodyPr wrap="square">
            <a:spAutoFit/>
          </a:bodyPr>
          <a:lstStyle/>
          <a:p>
            <a:pPr lvl="0">
              <a:spcBef>
                <a:spcPts val="250"/>
              </a:spcBef>
              <a:buClr>
                <a:srgbClr val="53548A"/>
              </a:buClr>
              <a:buSzPct val="80000"/>
            </a:pPr>
            <a:r>
              <a:rPr lang="en-GB" sz="1600" dirty="0">
                <a:solidFill>
                  <a:prstClr val="black"/>
                </a:solidFill>
                <a:latin typeface="Arial" panose="020B0604020202020204" pitchFamily="34" charset="0"/>
                <a:cs typeface="Arial" panose="020B0604020202020204" pitchFamily="34" charset="0"/>
              </a:rPr>
              <a:t>In this module, we will </a:t>
            </a:r>
            <a:r>
              <a:rPr lang="en-GB" sz="1600" dirty="0" smtClean="0">
                <a:solidFill>
                  <a:prstClr val="black"/>
                </a:solidFill>
                <a:latin typeface="Arial" panose="020B0604020202020204" pitchFamily="34" charset="0"/>
                <a:cs typeface="Arial" panose="020B0604020202020204" pitchFamily="34" charset="0"/>
              </a:rPr>
              <a:t>explore</a:t>
            </a:r>
            <a:r>
              <a:rPr lang="en-GB" sz="1600" dirty="0">
                <a:solidFill>
                  <a:prstClr val="black"/>
                </a:solidFill>
                <a:latin typeface="Arial" panose="020B0604020202020204" pitchFamily="34" charset="0"/>
                <a:cs typeface="Arial" panose="020B0604020202020204" pitchFamily="34" charset="0"/>
              </a:rPr>
              <a:t> </a:t>
            </a:r>
            <a:r>
              <a:rPr lang="en-GB" sz="1600" dirty="0" smtClean="0">
                <a:solidFill>
                  <a:prstClr val="black"/>
                </a:solidFill>
                <a:latin typeface="Arial" panose="020B0604020202020204" pitchFamily="34" charset="0"/>
                <a:cs typeface="Arial" panose="020B0604020202020204" pitchFamily="34" charset="0"/>
              </a:rPr>
              <a:t>some of the Theories that attempt to explain what Autism is, and why Autistic people experience the world in different ways to neurotypical people. </a:t>
            </a:r>
            <a:endParaRPr lang="en-GB" sz="16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524704" y="3295101"/>
            <a:ext cx="8118648" cy="1246495"/>
          </a:xfrm>
          <a:prstGeom prst="rect">
            <a:avLst/>
          </a:prstGeom>
        </p:spPr>
        <p:txBody>
          <a:bodyPr wrap="square">
            <a:spAutoFit/>
          </a:bodyPr>
          <a:lstStyle/>
          <a:p>
            <a:pPr>
              <a:spcBef>
                <a:spcPts val="250"/>
              </a:spcBef>
              <a:buClr>
                <a:srgbClr val="53548A"/>
              </a:buClr>
              <a:buSzPct val="80000"/>
            </a:pPr>
            <a:r>
              <a:rPr lang="en-GB" sz="1500" dirty="0" smtClean="0">
                <a:latin typeface="Arial" panose="020B0604020202020204" pitchFamily="34" charset="0"/>
                <a:cs typeface="Arial" panose="020B0604020202020204" pitchFamily="34" charset="0"/>
              </a:rPr>
              <a:t>All our </a:t>
            </a:r>
            <a:r>
              <a:rPr lang="en-GB" sz="1500" dirty="0">
                <a:latin typeface="Arial" panose="020B0604020202020204" pitchFamily="34" charset="0"/>
                <a:cs typeface="Arial" panose="020B0604020202020204" pitchFamily="34" charset="0"/>
              </a:rPr>
              <a:t>modules have been created with advice and guidance from Autistic people, parents and carers from the Scottish Borders.  </a:t>
            </a:r>
            <a:r>
              <a:rPr lang="en-GB" sz="1500" dirty="0" smtClean="0">
                <a:latin typeface="Arial" panose="020B0604020202020204" pitchFamily="34" charset="0"/>
                <a:cs typeface="Arial" panose="020B0604020202020204" pitchFamily="34" charset="0"/>
              </a:rPr>
              <a:t>Importantly</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these </a:t>
            </a:r>
            <a:r>
              <a:rPr lang="en-GB" sz="1500" dirty="0">
                <a:latin typeface="Arial" panose="020B0604020202020204" pitchFamily="34" charset="0"/>
                <a:cs typeface="Arial" panose="020B0604020202020204" pitchFamily="34" charset="0"/>
              </a:rPr>
              <a:t>modules have been designed to give you insight and empathy  as to how Autistic people may experience the world, and the challenges they may face. </a:t>
            </a:r>
            <a:r>
              <a:rPr lang="en-GB" sz="1500" dirty="0">
                <a:solidFill>
                  <a:prstClr val="black"/>
                </a:solidFill>
                <a:latin typeface="Arial" panose="020B0604020202020204" pitchFamily="34" charset="0"/>
                <a:cs typeface="Arial" panose="020B0604020202020204" pitchFamily="34" charset="0"/>
              </a:rPr>
              <a:t>Throughout the modules, we use the term </a:t>
            </a:r>
            <a:r>
              <a:rPr lang="en-GB" sz="1500" dirty="0" smtClean="0">
                <a:solidFill>
                  <a:prstClr val="black"/>
                </a:solidFill>
                <a:latin typeface="Arial" panose="020B0604020202020204" pitchFamily="34" charset="0"/>
                <a:cs typeface="Arial" panose="020B0604020202020204" pitchFamily="34" charset="0"/>
              </a:rPr>
              <a:t>“Autism” </a:t>
            </a:r>
            <a:r>
              <a:rPr lang="en-GB" sz="1500" dirty="0">
                <a:solidFill>
                  <a:prstClr val="black"/>
                </a:solidFill>
                <a:latin typeface="Arial" panose="020B0604020202020204" pitchFamily="34" charset="0"/>
                <a:cs typeface="Arial" panose="020B0604020202020204" pitchFamily="34" charset="0"/>
              </a:rPr>
              <a:t>to include all Autistic Spectrum Conditions including Asperger’s Syndrome.</a:t>
            </a:r>
          </a:p>
        </p:txBody>
      </p:sp>
      <p:sp>
        <p:nvSpPr>
          <p:cNvPr id="5" name="TextBox 4"/>
          <p:cNvSpPr txBox="1"/>
          <p:nvPr/>
        </p:nvSpPr>
        <p:spPr>
          <a:xfrm>
            <a:off x="537552" y="1381260"/>
            <a:ext cx="7956688" cy="181588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 Autism Informed modules will give you information and insight that will help you to understand and support Autistic people you know or work with.  You might work in a role where you come across Autistic people from time to time.  Or you may encounter people who respond to change in unexpected ways, or whose behaviours seem unusual to you, without you knowing whether they are Autistic.  These modules will also give you a solid base to go on to further, specialist training if you work specifically with Autistic people.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060" y="548680"/>
            <a:ext cx="8183880" cy="576064"/>
          </a:xfrm>
        </p:spPr>
        <p:txBody>
          <a:bodyPr>
            <a:normAutofit fontScale="90000"/>
          </a:bodyPr>
          <a:lstStyle/>
          <a:p>
            <a:r>
              <a:rPr lang="en-GB" dirty="0" smtClean="0">
                <a:solidFill>
                  <a:schemeClr val="bg2">
                    <a:lumMod val="25000"/>
                  </a:schemeClr>
                </a:solidFill>
                <a:effectLst/>
              </a:rPr>
              <a:t>Understanding Autism</a:t>
            </a:r>
            <a:endParaRPr lang="en-GB" dirty="0">
              <a:solidFill>
                <a:schemeClr val="bg2">
                  <a:lumMod val="25000"/>
                </a:schemeClr>
              </a:solidFill>
              <a:effectLst/>
            </a:endParaRPr>
          </a:p>
        </p:txBody>
      </p:sp>
      <p:sp>
        <p:nvSpPr>
          <p:cNvPr id="2" name="TextBox 1"/>
          <p:cNvSpPr txBox="1"/>
          <p:nvPr/>
        </p:nvSpPr>
        <p:spPr>
          <a:xfrm>
            <a:off x="539552" y="1268760"/>
            <a:ext cx="7992888"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In the Autism Aware module, we defined Autism as </a:t>
            </a:r>
          </a:p>
        </p:txBody>
      </p:sp>
      <p:sp>
        <p:nvSpPr>
          <p:cNvPr id="3" name="Rectangle 2"/>
          <p:cNvSpPr/>
          <p:nvPr/>
        </p:nvSpPr>
        <p:spPr>
          <a:xfrm>
            <a:off x="673990" y="1581730"/>
            <a:ext cx="7848872" cy="646331"/>
          </a:xfrm>
          <a:prstGeom prst="rect">
            <a:avLst/>
          </a:prstGeom>
        </p:spPr>
        <p:txBody>
          <a:bodyPr wrap="square">
            <a:spAutoFit/>
          </a:bodyPr>
          <a:lstStyle/>
          <a:p>
            <a:pPr algn="ctr"/>
            <a:r>
              <a:rPr lang="en-GB" b="1" dirty="0" smtClean="0">
                <a:solidFill>
                  <a:schemeClr val="accent6">
                    <a:lumMod val="50000"/>
                  </a:schemeClr>
                </a:solidFill>
                <a:latin typeface="Calibri" panose="020F0502020204030204" pitchFamily="34" charset="0"/>
              </a:rPr>
              <a:t>“a </a:t>
            </a:r>
            <a:r>
              <a:rPr lang="en-GB" b="1" dirty="0">
                <a:solidFill>
                  <a:schemeClr val="accent6">
                    <a:lumMod val="50000"/>
                  </a:schemeClr>
                </a:solidFill>
                <a:latin typeface="Calibri" panose="020F0502020204030204" pitchFamily="34" charset="0"/>
              </a:rPr>
              <a:t>lifelong, neuro-developmental condition which affects the way that a person experiences the world around them and communicates with </a:t>
            </a:r>
            <a:r>
              <a:rPr lang="en-GB" b="1" dirty="0" smtClean="0">
                <a:solidFill>
                  <a:schemeClr val="accent6">
                    <a:lumMod val="50000"/>
                  </a:schemeClr>
                </a:solidFill>
                <a:latin typeface="Calibri" panose="020F0502020204030204" pitchFamily="34" charset="0"/>
              </a:rPr>
              <a:t>others”</a:t>
            </a:r>
            <a:endParaRPr lang="en-GB" b="1" dirty="0">
              <a:solidFill>
                <a:schemeClr val="accent6">
                  <a:lumMod val="50000"/>
                </a:schemeClr>
              </a:solidFill>
              <a:latin typeface="Calibri" panose="020F0502020204030204" pitchFamily="34" charset="0"/>
            </a:endParaRPr>
          </a:p>
        </p:txBody>
      </p:sp>
      <p:sp>
        <p:nvSpPr>
          <p:cNvPr id="7" name="TextBox 6"/>
          <p:cNvSpPr txBox="1"/>
          <p:nvPr/>
        </p:nvSpPr>
        <p:spPr>
          <a:xfrm>
            <a:off x="539552" y="2252679"/>
            <a:ext cx="7992888" cy="83099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Autism hasn’t always been seen this way, and our understanding of Autism continues to develop through medical and psychological research and, most importantly, through listening to the voices of  Autistic people. </a:t>
            </a:r>
          </a:p>
        </p:txBody>
      </p:sp>
      <p:sp>
        <p:nvSpPr>
          <p:cNvPr id="9" name="Rectangle 8"/>
          <p:cNvSpPr/>
          <p:nvPr/>
        </p:nvSpPr>
        <p:spPr>
          <a:xfrm>
            <a:off x="998026" y="4267650"/>
            <a:ext cx="7200800" cy="830997"/>
          </a:xfrm>
          <a:prstGeom prst="rect">
            <a:avLst/>
          </a:prstGeom>
          <a:solidFill>
            <a:schemeClr val="accent2">
              <a:lumMod val="40000"/>
              <a:lumOff val="60000"/>
            </a:schemeClr>
          </a:solidFill>
          <a:ln w="22225">
            <a:solidFill>
              <a:schemeClr val="accent6">
                <a:lumMod val="50000"/>
              </a:schemeClr>
            </a:solidFill>
          </a:ln>
        </p:spPr>
        <p:txBody>
          <a:bodyPr wrap="square">
            <a:spAutoFit/>
          </a:bodyPr>
          <a:lstStyle/>
          <a:p>
            <a:pPr lvl="0"/>
            <a:r>
              <a:rPr lang="en-GB" sz="1600" b="1" dirty="0">
                <a:solidFill>
                  <a:prstClr val="black"/>
                </a:solidFill>
                <a:latin typeface="Arial" panose="020B0604020202020204" pitchFamily="34" charset="0"/>
                <a:cs typeface="Arial" panose="020B0604020202020204" pitchFamily="34" charset="0"/>
              </a:rPr>
              <a:t>WHY do people have these differences</a:t>
            </a:r>
            <a:r>
              <a:rPr lang="en-GB" sz="1600" b="1" dirty="0" smtClean="0">
                <a:solidFill>
                  <a:prstClr val="black"/>
                </a:solidFill>
                <a:latin typeface="Arial" panose="020B0604020202020204" pitchFamily="34" charset="0"/>
                <a:cs typeface="Arial" panose="020B0604020202020204" pitchFamily="34" charset="0"/>
              </a:rPr>
              <a:t>? </a:t>
            </a:r>
            <a:r>
              <a:rPr lang="en-GB" sz="1600" dirty="0" err="1">
                <a:solidFill>
                  <a:prstClr val="black"/>
                </a:solidFill>
                <a:latin typeface="Arial" panose="020B0604020202020204" pitchFamily="34" charset="0"/>
                <a:cs typeface="Arial" panose="020B0604020202020204" pitchFamily="34" charset="0"/>
              </a:rPr>
              <a:t>e</a:t>
            </a:r>
            <a:r>
              <a:rPr lang="en-GB" sz="1600" dirty="0" err="1" smtClean="0">
                <a:solidFill>
                  <a:prstClr val="black"/>
                </a:solidFill>
                <a:latin typeface="Arial" panose="020B0604020202020204" pitchFamily="34" charset="0"/>
                <a:cs typeface="Arial" panose="020B0604020202020204" pitchFamily="34" charset="0"/>
              </a:rPr>
              <a:t>g</a:t>
            </a:r>
            <a:r>
              <a:rPr lang="en-GB" sz="1600" dirty="0" smtClean="0">
                <a:solidFill>
                  <a:prstClr val="black"/>
                </a:solidFill>
                <a:latin typeface="Arial" panose="020B0604020202020204" pitchFamily="34" charset="0"/>
                <a:cs typeface="Arial" panose="020B0604020202020204" pitchFamily="34" charset="0"/>
              </a:rPr>
              <a:t> What are the differences in the way the Autistic brain functions?  Is there a cause of Autism?  Are there differences in biology or psychology?</a:t>
            </a:r>
            <a:endParaRPr lang="en-GB" sz="1600"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539552" y="3190432"/>
            <a:ext cx="7858450"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In the Autism Informed: Diagnosis module, we thought about understanding Autism as looking for answers to two big questions.  In that modules, we started to explore the first question “How can we best describe Autism?”.  Now, we will take a look at the second.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7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7" y="440958"/>
            <a:ext cx="8183880" cy="648072"/>
          </a:xfrm>
        </p:spPr>
        <p:txBody>
          <a:bodyPr>
            <a:normAutofit/>
          </a:bodyPr>
          <a:lstStyle/>
          <a:p>
            <a:r>
              <a:rPr lang="en-GB" sz="3200" dirty="0" smtClean="0">
                <a:solidFill>
                  <a:schemeClr val="bg2">
                    <a:lumMod val="25000"/>
                  </a:schemeClr>
                </a:solidFill>
                <a:effectLst/>
              </a:rPr>
              <a:t>Autism:  Theories</a:t>
            </a:r>
            <a:endParaRPr lang="en-GB" sz="3200" dirty="0">
              <a:solidFill>
                <a:schemeClr val="bg2">
                  <a:lumMod val="25000"/>
                </a:schemeClr>
              </a:solidFill>
              <a:effectLst/>
            </a:endParaRPr>
          </a:p>
        </p:txBody>
      </p:sp>
      <p:sp>
        <p:nvSpPr>
          <p:cNvPr id="6" name="TextBox 5"/>
          <p:cNvSpPr txBox="1"/>
          <p:nvPr/>
        </p:nvSpPr>
        <p:spPr>
          <a:xfrm>
            <a:off x="577447" y="1121010"/>
            <a:ext cx="7927305"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Answering the second “big question” is a challenge for researchers. </a:t>
            </a:r>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One strategy that they use is to look for a single underlying cause that would explain the differences in the areas of social communication, social interaction and social imagination.  This search is made difficult by the fact that the human brain is an extremely complex organ, and there is no clear understanding of how it works</a:t>
            </a:r>
            <a:r>
              <a:rPr lang="en-GB" sz="1500" dirty="0">
                <a:latin typeface="Arial" panose="020B0604020202020204" pitchFamily="34" charset="0"/>
                <a:cs typeface="Arial" panose="020B0604020202020204" pitchFamily="34" charset="0"/>
              </a:rPr>
              <a:t>. Theories about Autism fall into two main </a:t>
            </a:r>
            <a:r>
              <a:rPr lang="en-GB" sz="1500" dirty="0" smtClean="0">
                <a:latin typeface="Arial" panose="020B0604020202020204" pitchFamily="34" charset="0"/>
                <a:cs typeface="Arial" panose="020B0604020202020204" pitchFamily="34" charset="0"/>
              </a:rPr>
              <a:t>categories</a:t>
            </a:r>
            <a:endParaRPr lang="en-GB" sz="1500" dirty="0">
              <a:latin typeface="Arial" panose="020B0604020202020204" pitchFamily="34" charset="0"/>
              <a:cs typeface="Arial" panose="020B0604020202020204" pitchFamily="34" charset="0"/>
            </a:endParaRPr>
          </a:p>
        </p:txBody>
      </p:sp>
      <p:sp>
        <p:nvSpPr>
          <p:cNvPr id="8" name="Rectangle 7"/>
          <p:cNvSpPr/>
          <p:nvPr/>
        </p:nvSpPr>
        <p:spPr>
          <a:xfrm>
            <a:off x="655881" y="4774860"/>
            <a:ext cx="7848872" cy="984885"/>
          </a:xfrm>
          <a:prstGeom prst="rect">
            <a:avLst/>
          </a:prstGeom>
          <a:solidFill>
            <a:schemeClr val="accent6">
              <a:lumMod val="40000"/>
              <a:lumOff val="60000"/>
            </a:schemeClr>
          </a:solidFill>
          <a:ln w="22225">
            <a:solidFill>
              <a:schemeClr val="bg2">
                <a:lumMod val="25000"/>
              </a:schemeClr>
            </a:solidFill>
          </a:ln>
        </p:spPr>
        <p:txBody>
          <a:bodyPr wrap="square">
            <a:spAutoFit/>
          </a:bodyPr>
          <a:lstStyle/>
          <a:p>
            <a:pPr lvl="0" algn="ctr"/>
            <a:r>
              <a:rPr lang="en-GB" sz="1400" b="1" dirty="0" smtClean="0">
                <a:solidFill>
                  <a:prstClr val="black"/>
                </a:solidFill>
                <a:latin typeface="Arial" panose="020B0604020202020204" pitchFamily="34" charset="0"/>
                <a:cs typeface="Arial" panose="020B0604020202020204" pitchFamily="34" charset="0"/>
              </a:rPr>
              <a:t>As you work through the next sections, it’s important to remember that these are all </a:t>
            </a:r>
            <a:r>
              <a:rPr lang="en-GB" sz="1400" b="1" u="sng" dirty="0" smtClean="0">
                <a:solidFill>
                  <a:prstClr val="black"/>
                </a:solidFill>
                <a:latin typeface="Arial" panose="020B0604020202020204" pitchFamily="34" charset="0"/>
                <a:cs typeface="Arial" panose="020B0604020202020204" pitchFamily="34" charset="0"/>
              </a:rPr>
              <a:t>THEORIES</a:t>
            </a:r>
            <a:r>
              <a:rPr lang="en-GB" sz="1400" b="1" dirty="0" smtClean="0">
                <a:solidFill>
                  <a:prstClr val="black"/>
                </a:solidFill>
                <a:latin typeface="Arial" panose="020B0604020202020204" pitchFamily="34" charset="0"/>
                <a:cs typeface="Arial" panose="020B0604020202020204" pitchFamily="34" charset="0"/>
              </a:rPr>
              <a:t>.  They have not been proven, and some have been found to be completely incorrect.  No-one </a:t>
            </a:r>
            <a:r>
              <a:rPr lang="en-GB" sz="1400" b="1" dirty="0">
                <a:solidFill>
                  <a:prstClr val="black"/>
                </a:solidFill>
                <a:latin typeface="Arial" panose="020B0604020202020204" pitchFamily="34" charset="0"/>
                <a:cs typeface="Arial" panose="020B0604020202020204" pitchFamily="34" charset="0"/>
              </a:rPr>
              <a:t>has yet found a single cause of Autism, or proposed a theory which </a:t>
            </a:r>
            <a:r>
              <a:rPr lang="en-GB" sz="1400" b="1" dirty="0" smtClean="0">
                <a:solidFill>
                  <a:prstClr val="black"/>
                </a:solidFill>
                <a:latin typeface="Arial" panose="020B0604020202020204" pitchFamily="34" charset="0"/>
                <a:cs typeface="Arial" panose="020B0604020202020204" pitchFamily="34" charset="0"/>
              </a:rPr>
              <a:t>completely explains </a:t>
            </a:r>
            <a:r>
              <a:rPr lang="en-GB" sz="1400" b="1" dirty="0">
                <a:solidFill>
                  <a:prstClr val="black"/>
                </a:solidFill>
                <a:latin typeface="Arial" panose="020B0604020202020204" pitchFamily="34" charset="0"/>
                <a:cs typeface="Arial" panose="020B0604020202020204" pitchFamily="34" charset="0"/>
              </a:rPr>
              <a:t>all the characteristics of Autism</a:t>
            </a:r>
            <a:r>
              <a:rPr lang="en-GB" sz="1600" b="1" dirty="0">
                <a:solidFill>
                  <a:prstClr val="black"/>
                </a:solidFill>
                <a:latin typeface="Arial" panose="020B0604020202020204" pitchFamily="34" charset="0"/>
                <a:cs typeface="Arial" panose="020B0604020202020204" pitchFamily="34" charset="0"/>
              </a:rPr>
              <a:t>.</a:t>
            </a:r>
          </a:p>
        </p:txBody>
      </p:sp>
      <p:sp>
        <p:nvSpPr>
          <p:cNvPr id="3" name="TextBox 2"/>
          <p:cNvSpPr txBox="1"/>
          <p:nvPr/>
        </p:nvSpPr>
        <p:spPr>
          <a:xfrm>
            <a:off x="670057" y="2605560"/>
            <a:ext cx="3724053" cy="954107"/>
          </a:xfrm>
          <a:prstGeom prst="rect">
            <a:avLst/>
          </a:prstGeom>
          <a:solidFill>
            <a:schemeClr val="tx2">
              <a:lumMod val="20000"/>
              <a:lumOff val="80000"/>
            </a:schemeClr>
          </a:solidFill>
          <a:ln w="22225">
            <a:solidFill>
              <a:schemeClr val="accent6">
                <a:lumMod val="50000"/>
              </a:schemeClr>
            </a:solidFill>
          </a:ln>
        </p:spPr>
        <p:txBody>
          <a:bodyPr wrap="square" rtlCol="0">
            <a:spAutoFit/>
          </a:bodyPr>
          <a:lstStyle/>
          <a:p>
            <a:r>
              <a:rPr lang="en-GB" sz="1400" b="1" dirty="0" smtClean="0">
                <a:latin typeface="Arial" panose="020B0604020202020204" pitchFamily="34" charset="0"/>
                <a:cs typeface="Arial" panose="020B0604020202020204" pitchFamily="34" charset="0"/>
              </a:rPr>
              <a:t>Psychological theories</a:t>
            </a:r>
            <a:r>
              <a:rPr lang="en-GB" sz="1400" dirty="0" smtClean="0">
                <a:latin typeface="Arial" panose="020B0604020202020204" pitchFamily="34" charset="0"/>
                <a:cs typeface="Arial" panose="020B0604020202020204" pitchFamily="34" charset="0"/>
              </a:rPr>
              <a:t> which present explanations for human thoughts, emotions and behaviours, which are based on the way the brain processes information. </a:t>
            </a:r>
            <a:endParaRPr lang="en-GB" sz="1400" dirty="0">
              <a:latin typeface="Arial" panose="020B0604020202020204" pitchFamily="34" charset="0"/>
              <a:cs typeface="Arial" panose="020B0604020202020204" pitchFamily="34" charset="0"/>
            </a:endParaRPr>
          </a:p>
        </p:txBody>
      </p:sp>
      <p:sp>
        <p:nvSpPr>
          <p:cNvPr id="4" name="TextBox 3"/>
          <p:cNvSpPr txBox="1"/>
          <p:nvPr/>
        </p:nvSpPr>
        <p:spPr>
          <a:xfrm>
            <a:off x="4760337" y="2605560"/>
            <a:ext cx="3700095" cy="954107"/>
          </a:xfrm>
          <a:prstGeom prst="rect">
            <a:avLst/>
          </a:prstGeom>
          <a:solidFill>
            <a:schemeClr val="tx2">
              <a:lumMod val="20000"/>
              <a:lumOff val="80000"/>
            </a:schemeClr>
          </a:solidFill>
          <a:ln w="22225">
            <a:solidFill>
              <a:schemeClr val="accent6">
                <a:lumMod val="50000"/>
              </a:schemeClr>
            </a:solidFill>
          </a:ln>
        </p:spPr>
        <p:txBody>
          <a:bodyPr wrap="square" rtlCol="0">
            <a:spAutoFit/>
          </a:bodyPr>
          <a:lstStyle/>
          <a:p>
            <a:r>
              <a:rPr lang="en-GB" sz="1400" b="1" dirty="0" smtClean="0">
                <a:latin typeface="Arial" panose="020B0604020202020204" pitchFamily="34" charset="0"/>
                <a:cs typeface="Arial" panose="020B0604020202020204" pitchFamily="34" charset="0"/>
              </a:rPr>
              <a:t>Biological theories </a:t>
            </a:r>
            <a:r>
              <a:rPr lang="en-GB" sz="1400" dirty="0" smtClean="0">
                <a:latin typeface="Arial" panose="020B0604020202020204" pitchFamily="34" charset="0"/>
                <a:cs typeface="Arial" panose="020B0604020202020204" pitchFamily="34" charset="0"/>
              </a:rPr>
              <a:t>which present explanations for thoughts, emotions and behaviour based on the way the brain is constructed.</a:t>
            </a:r>
          </a:p>
        </p:txBody>
      </p:sp>
      <p:sp>
        <p:nvSpPr>
          <p:cNvPr id="7" name="TextBox 6"/>
          <p:cNvSpPr txBox="1"/>
          <p:nvPr/>
        </p:nvSpPr>
        <p:spPr>
          <a:xfrm>
            <a:off x="611560" y="3749985"/>
            <a:ext cx="7848872" cy="1015663"/>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In the Autism Aware module we used the analogy of the difference between iPhones and Android to help imagine the difference between Autistic and neurotypical brains.  To continue this analogy, psychological theories explore the software, and biological theories explore the hardware.</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44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71" y="490467"/>
            <a:ext cx="8183880" cy="1051560"/>
          </a:xfrm>
        </p:spPr>
        <p:txBody>
          <a:bodyPr>
            <a:normAutofit fontScale="90000"/>
          </a:bodyPr>
          <a:lstStyle/>
          <a:p>
            <a:r>
              <a:rPr lang="en-GB" dirty="0" smtClean="0">
                <a:solidFill>
                  <a:schemeClr val="bg2">
                    <a:lumMod val="25000"/>
                  </a:schemeClr>
                </a:solidFill>
                <a:effectLst/>
              </a:rPr>
              <a:t>Discredited theories: refrigerator mothers and the MMR vaccine</a:t>
            </a:r>
            <a:endParaRPr lang="en-GB" dirty="0">
              <a:solidFill>
                <a:schemeClr val="bg2">
                  <a:lumMod val="25000"/>
                </a:schemeClr>
              </a:solidFill>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309" y="2590092"/>
            <a:ext cx="4176886" cy="2782345"/>
          </a:xfrm>
          <a:prstGeom prst="rect">
            <a:avLst/>
          </a:prstGeom>
          <a:noFill/>
          <a:ln w="22225">
            <a:solidFill>
              <a:schemeClr val="accent5">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1584" y="1563628"/>
            <a:ext cx="8041278" cy="1015663"/>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One early theory about what causes Autism came to be known as “refrigerator mothers”. It suggested that Autism was an emotional disorder, developed as a response to “cold and withdrawn” parents.  The theory has been </a:t>
            </a:r>
            <a:r>
              <a:rPr lang="en-GB" sz="1400" b="1" dirty="0" smtClean="0">
                <a:solidFill>
                  <a:schemeClr val="accent6">
                    <a:lumMod val="50000"/>
                  </a:schemeClr>
                </a:solidFill>
                <a:latin typeface="Arial" panose="020B0604020202020204" pitchFamily="34" charset="0"/>
                <a:cs typeface="Arial" panose="020B0604020202020204" pitchFamily="34" charset="0"/>
              </a:rPr>
              <a:t>completely</a:t>
            </a:r>
            <a:r>
              <a:rPr lang="en-GB" sz="1400" dirty="0" smtClean="0">
                <a:latin typeface="Arial" panose="020B0604020202020204" pitchFamily="34" charset="0"/>
                <a:cs typeface="Arial" panose="020B0604020202020204" pitchFamily="34" charset="0"/>
              </a:rPr>
              <a:t> discredited.  </a:t>
            </a:r>
          </a:p>
          <a:p>
            <a:r>
              <a:rPr lang="en-GB" b="1" dirty="0" smtClean="0">
                <a:latin typeface="Arial" panose="020B0604020202020204" pitchFamily="34" charset="0"/>
                <a:cs typeface="Arial" panose="020B0604020202020204" pitchFamily="34" charset="0"/>
              </a:rPr>
              <a:t>Parents are NOT to blame for an Autistic child!</a:t>
            </a:r>
            <a:endParaRPr lang="en-GB" b="1" dirty="0">
              <a:latin typeface="Arial" panose="020B0604020202020204" pitchFamily="34" charset="0"/>
              <a:cs typeface="Arial" panose="020B0604020202020204" pitchFamily="34" charset="0"/>
            </a:endParaRPr>
          </a:p>
        </p:txBody>
      </p:sp>
      <p:sp>
        <p:nvSpPr>
          <p:cNvPr id="5" name="TextBox 4"/>
          <p:cNvSpPr txBox="1"/>
          <p:nvPr/>
        </p:nvSpPr>
        <p:spPr>
          <a:xfrm>
            <a:off x="491584" y="2642436"/>
            <a:ext cx="3720376" cy="2677656"/>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A theory that attracted a wide interest in the late 20</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century was that Autism is caused by the MMR vaccine.  This led to many children being exposed to the risks of measles, mumps or rubella.</a:t>
            </a: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A scientific paper that supported  this theory was discredited as containing falsified evidence.</a:t>
            </a:r>
          </a:p>
          <a:p>
            <a:endParaRPr lang="en-GB"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Click on </a:t>
            </a:r>
            <a:r>
              <a:rPr lang="en-GB" sz="1400" dirty="0" smtClean="0">
                <a:latin typeface="Arial" panose="020B0604020202020204" pitchFamily="34" charset="0"/>
                <a:cs typeface="Arial" panose="020B0604020202020204" pitchFamily="34" charset="0"/>
              </a:rPr>
              <a:t>to see why this theory is also based on false logic!</a:t>
            </a:r>
            <a:endParaRPr lang="en-GB" sz="1400" dirty="0">
              <a:latin typeface="Arial" panose="020B0604020202020204" pitchFamily="34" charset="0"/>
              <a:cs typeface="Arial" panose="020B0604020202020204" pitchFamily="34" charset="0"/>
            </a:endParaRPr>
          </a:p>
        </p:txBody>
      </p:sp>
      <p:sp>
        <p:nvSpPr>
          <p:cNvPr id="3" name="TextBox 2"/>
          <p:cNvSpPr txBox="1"/>
          <p:nvPr/>
        </p:nvSpPr>
        <p:spPr>
          <a:xfrm>
            <a:off x="491584" y="5469633"/>
            <a:ext cx="7632848"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Now let’s look at some theories that are still considered plausible.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2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519918"/>
          </a:xfrm>
        </p:spPr>
        <p:txBody>
          <a:bodyPr>
            <a:normAutofit fontScale="90000"/>
          </a:bodyPr>
          <a:lstStyle/>
          <a:p>
            <a:r>
              <a:rPr lang="en-GB" sz="3200" dirty="0" smtClean="0">
                <a:solidFill>
                  <a:schemeClr val="bg2">
                    <a:lumMod val="25000"/>
                  </a:schemeClr>
                </a:solidFill>
                <a:effectLst/>
              </a:rPr>
              <a:t>Theory of Mind</a:t>
            </a:r>
            <a:endParaRPr lang="en-GB" sz="3200" dirty="0">
              <a:solidFill>
                <a:schemeClr val="bg2">
                  <a:lumMod val="25000"/>
                </a:schemeClr>
              </a:solidFill>
              <a:effectLst/>
            </a:endParaRPr>
          </a:p>
        </p:txBody>
      </p:sp>
      <p:sp>
        <p:nvSpPr>
          <p:cNvPr id="4" name="Cloud Callout 3"/>
          <p:cNvSpPr/>
          <p:nvPr/>
        </p:nvSpPr>
        <p:spPr>
          <a:xfrm>
            <a:off x="683567" y="1124744"/>
            <a:ext cx="4988161" cy="4406716"/>
          </a:xfrm>
          <a:prstGeom prst="cloudCallout">
            <a:avLst>
              <a:gd name="adj1" fmla="val -47969"/>
              <a:gd name="adj2" fmla="val 51232"/>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4659313" algn="l"/>
              </a:tabLst>
            </a:pPr>
            <a:endParaRPr lang="en-GB" sz="1600" dirty="0" smtClean="0">
              <a:solidFill>
                <a:schemeClr val="accent6">
                  <a:lumMod val="50000"/>
                </a:schemeClr>
              </a:solidFill>
              <a:latin typeface="Calibri" panose="020F0502020204030204" pitchFamily="34" charset="0"/>
            </a:endParaRPr>
          </a:p>
          <a:p>
            <a:pPr algn="ctr">
              <a:tabLst>
                <a:tab pos="4659313" algn="l"/>
              </a:tabLst>
            </a:pPr>
            <a:endParaRPr lang="en-GB" sz="1600" dirty="0" smtClean="0">
              <a:solidFill>
                <a:schemeClr val="accent6">
                  <a:lumMod val="50000"/>
                </a:schemeClr>
              </a:solidFill>
              <a:latin typeface="Calibri" panose="020F0502020204030204" pitchFamily="34" charset="0"/>
            </a:endParaRPr>
          </a:p>
          <a:p>
            <a:pPr algn="ctr">
              <a:tabLst>
                <a:tab pos="4659313" algn="l"/>
              </a:tabLst>
            </a:pPr>
            <a:r>
              <a:rPr lang="en-GB" sz="1600" dirty="0" smtClean="0">
                <a:solidFill>
                  <a:schemeClr val="accent6">
                    <a:lumMod val="50000"/>
                  </a:schemeClr>
                </a:solidFill>
                <a:latin typeface="Calibri" panose="020F0502020204030204" pitchFamily="34" charset="0"/>
              </a:rPr>
              <a:t>You </a:t>
            </a:r>
            <a:r>
              <a:rPr lang="en-GB" sz="1600" dirty="0">
                <a:solidFill>
                  <a:schemeClr val="accent6">
                    <a:lumMod val="50000"/>
                  </a:schemeClr>
                </a:solidFill>
                <a:latin typeface="Calibri" panose="020F0502020204030204" pitchFamily="34" charset="0"/>
              </a:rPr>
              <a:t>and a friend drive to the shops in your car. You park your car in </a:t>
            </a:r>
            <a:r>
              <a:rPr lang="en-GB" sz="1600" dirty="0" smtClean="0">
                <a:solidFill>
                  <a:schemeClr val="accent6">
                    <a:lumMod val="50000"/>
                  </a:schemeClr>
                </a:solidFill>
                <a:latin typeface="Calibri" panose="020F0502020204030204" pitchFamily="34" charset="0"/>
              </a:rPr>
              <a:t>Mount Street.  As </a:t>
            </a:r>
            <a:r>
              <a:rPr lang="en-GB" sz="1600" dirty="0">
                <a:solidFill>
                  <a:schemeClr val="accent6">
                    <a:lumMod val="50000"/>
                  </a:schemeClr>
                </a:solidFill>
                <a:latin typeface="Calibri" panose="020F0502020204030204" pitchFamily="34" charset="0"/>
              </a:rPr>
              <a:t>you both have different shops to </a:t>
            </a:r>
            <a:r>
              <a:rPr lang="en-GB" sz="1600" dirty="0" smtClean="0">
                <a:solidFill>
                  <a:schemeClr val="accent6">
                    <a:lumMod val="50000"/>
                  </a:schemeClr>
                </a:solidFill>
                <a:latin typeface="Calibri" panose="020F0502020204030204" pitchFamily="34" charset="0"/>
              </a:rPr>
              <a:t>visit,  </a:t>
            </a:r>
            <a:r>
              <a:rPr lang="en-GB" sz="1600" dirty="0">
                <a:solidFill>
                  <a:schemeClr val="accent6">
                    <a:lumMod val="50000"/>
                  </a:schemeClr>
                </a:solidFill>
                <a:latin typeface="Calibri" panose="020F0502020204030204" pitchFamily="34" charset="0"/>
              </a:rPr>
              <a:t>you </a:t>
            </a:r>
            <a:r>
              <a:rPr lang="en-GB" sz="1600" dirty="0" smtClean="0">
                <a:solidFill>
                  <a:schemeClr val="accent6">
                    <a:lumMod val="50000"/>
                  </a:schemeClr>
                </a:solidFill>
                <a:latin typeface="Calibri" panose="020F0502020204030204" pitchFamily="34" charset="0"/>
              </a:rPr>
              <a:t>tell your friend “I’ll meet you at the car in 2 hours.”</a:t>
            </a:r>
          </a:p>
          <a:p>
            <a:pPr algn="ctr">
              <a:tabLst>
                <a:tab pos="4659313" algn="l"/>
              </a:tabLst>
            </a:pPr>
            <a:r>
              <a:rPr lang="en-GB" sz="1600" dirty="0" smtClean="0">
                <a:solidFill>
                  <a:schemeClr val="accent6">
                    <a:lumMod val="50000"/>
                  </a:schemeClr>
                </a:solidFill>
                <a:latin typeface="Calibri" panose="020F0502020204030204" pitchFamily="34" charset="0"/>
              </a:rPr>
              <a:t> </a:t>
            </a:r>
            <a:r>
              <a:rPr lang="en-GB" sz="1600" dirty="0">
                <a:solidFill>
                  <a:schemeClr val="accent6">
                    <a:lumMod val="50000"/>
                  </a:schemeClr>
                </a:solidFill>
                <a:latin typeface="Calibri" panose="020F0502020204030204" pitchFamily="34" charset="0"/>
              </a:rPr>
              <a:t>Shortly after </a:t>
            </a:r>
            <a:r>
              <a:rPr lang="en-GB" sz="1600" dirty="0" smtClean="0">
                <a:solidFill>
                  <a:schemeClr val="accent6">
                    <a:lumMod val="50000"/>
                  </a:schemeClr>
                </a:solidFill>
                <a:latin typeface="Calibri" panose="020F0502020204030204" pitchFamily="34" charset="0"/>
              </a:rPr>
              <a:t>leaving your </a:t>
            </a:r>
            <a:r>
              <a:rPr lang="en-GB" sz="1600" dirty="0">
                <a:solidFill>
                  <a:schemeClr val="accent6">
                    <a:lumMod val="50000"/>
                  </a:schemeClr>
                </a:solidFill>
                <a:latin typeface="Calibri" panose="020F0502020204030204" pitchFamily="34" charset="0"/>
              </a:rPr>
              <a:t>friend, you realise you have </a:t>
            </a:r>
            <a:r>
              <a:rPr lang="en-GB" sz="1600" dirty="0" smtClean="0">
                <a:solidFill>
                  <a:schemeClr val="accent6">
                    <a:lumMod val="50000"/>
                  </a:schemeClr>
                </a:solidFill>
                <a:latin typeface="Calibri" panose="020F0502020204030204" pitchFamily="34" charset="0"/>
              </a:rPr>
              <a:t>no money with you, </a:t>
            </a:r>
            <a:r>
              <a:rPr lang="en-GB" sz="1600" dirty="0">
                <a:solidFill>
                  <a:schemeClr val="accent6">
                    <a:lumMod val="50000"/>
                  </a:schemeClr>
                </a:solidFill>
                <a:latin typeface="Calibri" panose="020F0502020204030204" pitchFamily="34" charset="0"/>
              </a:rPr>
              <a:t>so you take the car home to fetch </a:t>
            </a:r>
            <a:r>
              <a:rPr lang="en-GB" sz="1600" dirty="0" smtClean="0">
                <a:solidFill>
                  <a:schemeClr val="accent6">
                    <a:lumMod val="50000"/>
                  </a:schemeClr>
                </a:solidFill>
                <a:latin typeface="Calibri" panose="020F0502020204030204" pitchFamily="34" charset="0"/>
              </a:rPr>
              <a:t>some. </a:t>
            </a:r>
            <a:r>
              <a:rPr lang="en-GB" sz="1600" dirty="0">
                <a:solidFill>
                  <a:schemeClr val="accent6">
                    <a:lumMod val="50000"/>
                  </a:schemeClr>
                </a:solidFill>
                <a:latin typeface="Calibri" panose="020F0502020204030204" pitchFamily="34" charset="0"/>
              </a:rPr>
              <a:t>When you get back to </a:t>
            </a:r>
            <a:r>
              <a:rPr lang="en-GB" sz="1600" dirty="0" smtClean="0">
                <a:solidFill>
                  <a:schemeClr val="accent6">
                    <a:lumMod val="50000"/>
                  </a:schemeClr>
                </a:solidFill>
                <a:latin typeface="Calibri" panose="020F0502020204030204" pitchFamily="34" charset="0"/>
              </a:rPr>
              <a:t>Mount Street, </a:t>
            </a:r>
            <a:r>
              <a:rPr lang="en-GB" sz="1600" dirty="0">
                <a:solidFill>
                  <a:schemeClr val="accent6">
                    <a:lumMod val="50000"/>
                  </a:schemeClr>
                </a:solidFill>
                <a:latin typeface="Calibri" panose="020F0502020204030204" pitchFamily="34" charset="0"/>
              </a:rPr>
              <a:t>it is full up, so you have to park in </a:t>
            </a:r>
            <a:r>
              <a:rPr lang="en-GB" sz="1600" dirty="0" smtClean="0">
                <a:solidFill>
                  <a:schemeClr val="accent6">
                    <a:lumMod val="50000"/>
                  </a:schemeClr>
                </a:solidFill>
                <a:latin typeface="Calibri" panose="020F0502020204030204" pitchFamily="34" charset="0"/>
              </a:rPr>
              <a:t>Park Road.</a:t>
            </a:r>
            <a:endParaRPr lang="en-GB" sz="1600" dirty="0">
              <a:solidFill>
                <a:schemeClr val="accent6">
                  <a:lumMod val="50000"/>
                </a:schemeClr>
              </a:solidFill>
              <a:latin typeface="Calibri" panose="020F0502020204030204" pitchFamily="34" charset="0"/>
            </a:endParaRPr>
          </a:p>
          <a:p>
            <a:pPr algn="ctr">
              <a:tabLst>
                <a:tab pos="4659313" algn="l"/>
              </a:tabLst>
            </a:pPr>
            <a:endParaRPr lang="en-GB" sz="1600" dirty="0">
              <a:solidFill>
                <a:schemeClr val="accent6">
                  <a:lumMod val="50000"/>
                </a:schemeClr>
              </a:solidFill>
              <a:latin typeface="Calibri" panose="020F0502020204030204" pitchFamily="34" charset="0"/>
            </a:endParaRPr>
          </a:p>
        </p:txBody>
      </p:sp>
      <p:sp>
        <p:nvSpPr>
          <p:cNvPr id="5" name="TextBox 4"/>
          <p:cNvSpPr txBox="1"/>
          <p:nvPr/>
        </p:nvSpPr>
        <p:spPr>
          <a:xfrm>
            <a:off x="539552" y="1124744"/>
            <a:ext cx="2016224" cy="400110"/>
          </a:xfrm>
          <a:prstGeom prst="rect">
            <a:avLst/>
          </a:prstGeom>
          <a:noFill/>
        </p:spPr>
        <p:txBody>
          <a:bodyPr wrap="square" rtlCol="0">
            <a:spAutoFit/>
          </a:bodyPr>
          <a:lstStyle/>
          <a:p>
            <a:r>
              <a:rPr lang="en-GB" sz="2000" b="1" dirty="0" smtClean="0">
                <a:solidFill>
                  <a:schemeClr val="accent6">
                    <a:lumMod val="50000"/>
                  </a:schemeClr>
                </a:solidFill>
                <a:latin typeface="Arial" panose="020B0604020202020204" pitchFamily="34" charset="0"/>
                <a:cs typeface="Arial" panose="020B0604020202020204" pitchFamily="34" charset="0"/>
              </a:rPr>
              <a:t>Imagine…</a:t>
            </a:r>
            <a:endParaRPr lang="en-GB" sz="2000" b="1" dirty="0">
              <a:solidFill>
                <a:schemeClr val="accent6">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5671729" y="3458156"/>
            <a:ext cx="2880241" cy="923330"/>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Which street would you go to, to meet your friend?</a:t>
            </a:r>
          </a:p>
        </p:txBody>
      </p:sp>
      <p:pic>
        <p:nvPicPr>
          <p:cNvPr id="5122" name="Picture 2" descr="C:\Users\anita.hurding\AppData\Local\Microsoft\Windows\Temporary Internet Files\Content.IE5\F77VC4RR\500px-BSicon_PARKING.svg[1].png"/>
          <p:cNvPicPr>
            <a:picLocks noChangeAspect="1" noChangeArrowheads="1"/>
          </p:cNvPicPr>
          <p:nvPr/>
        </p:nvPicPr>
        <p:blipFill>
          <a:blip r:embed="rId3">
            <a:extLst>
              <a:ext uri="{BEBA8EAE-BF5A-486C-A8C5-ECC9F3942E4B}">
                <a14:imgProps xmlns:a14="http://schemas.microsoft.com/office/drawing/2010/main">
                  <a14:imgLayer r:embed="rId4">
                    <a14:imgEffect>
                      <a14:saturation sat="215000"/>
                    </a14:imgEffect>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6156176" y="294424"/>
            <a:ext cx="2741290" cy="27412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80112" y="4465373"/>
            <a:ext cx="2915118" cy="738664"/>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If you answered “Mount Street”, that’s because you were able to exercise Theory of Mind!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4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8895" y="595665"/>
            <a:ext cx="7920880"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Theory of Mind can be defined as the ability to think about other people’s thinking, or:</a:t>
            </a:r>
            <a:endParaRPr lang="en-GB" sz="1600" dirty="0">
              <a:latin typeface="Arial" panose="020B0604020202020204" pitchFamily="34" charset="0"/>
              <a:cs typeface="Arial" panose="020B0604020202020204" pitchFamily="34" charset="0"/>
            </a:endParaRPr>
          </a:p>
        </p:txBody>
      </p:sp>
      <p:sp>
        <p:nvSpPr>
          <p:cNvPr id="8" name="TextBox 7"/>
          <p:cNvSpPr txBox="1"/>
          <p:nvPr/>
        </p:nvSpPr>
        <p:spPr>
          <a:xfrm>
            <a:off x="1256977" y="974444"/>
            <a:ext cx="6480720" cy="954107"/>
          </a:xfrm>
          <a:prstGeom prst="rect">
            <a:avLst/>
          </a:prstGeom>
          <a:noFill/>
        </p:spPr>
        <p:txBody>
          <a:bodyPr wrap="square" rtlCol="0">
            <a:spAutoFit/>
          </a:bodyPr>
          <a:lstStyle/>
          <a:p>
            <a:pPr algn="ctr"/>
            <a:r>
              <a:rPr lang="en-GB" b="1" i="1" dirty="0" smtClean="0">
                <a:solidFill>
                  <a:schemeClr val="accent6">
                    <a:lumMod val="50000"/>
                  </a:schemeClr>
                </a:solidFill>
                <a:latin typeface="Calibri" panose="020F0502020204030204" pitchFamily="34" charset="0"/>
                <a:cs typeface="Arial" panose="020B0604020202020204" pitchFamily="34" charset="0"/>
              </a:rPr>
              <a:t>The ability to reflect on the contents of one’s own and other’s minds, and to infer the full range of mental states (beliefs, desires, intentions, imagination and emotions) that cause action.</a:t>
            </a:r>
            <a:endParaRPr lang="en-GB" b="1" i="1" dirty="0">
              <a:solidFill>
                <a:schemeClr val="accent6">
                  <a:lumMod val="50000"/>
                </a:schemeClr>
              </a:solidFill>
              <a:latin typeface="Calibri" panose="020F0502020204030204" pitchFamily="34" charset="0"/>
              <a:cs typeface="Arial" panose="020B0604020202020204" pitchFamily="34" charset="0"/>
            </a:endParaRPr>
          </a:p>
        </p:txBody>
      </p:sp>
      <p:sp>
        <p:nvSpPr>
          <p:cNvPr id="10" name="TextBox 9"/>
          <p:cNvSpPr txBox="1"/>
          <p:nvPr/>
        </p:nvSpPr>
        <p:spPr>
          <a:xfrm>
            <a:off x="554899" y="4525744"/>
            <a:ext cx="7884876"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From the 1980s, there have been psychological experiments which appear to suggest that Autistic people may have difficulty recognising that other people have different knowledge or experience than they have themselves.  </a:t>
            </a:r>
          </a:p>
          <a:p>
            <a:endParaRPr lang="en-GB" sz="1500" dirty="0" smtClean="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An Autistic person may well go to the car in Park Road, not understanding that their friend doesn’t know it has moved. </a:t>
            </a:r>
            <a:endParaRPr lang="en-GB" sz="1500" dirty="0">
              <a:latin typeface="Arial" panose="020B0604020202020204" pitchFamily="34" charset="0"/>
              <a:cs typeface="Arial" panose="020B0604020202020204" pitchFamily="34" charset="0"/>
            </a:endParaRPr>
          </a:p>
        </p:txBody>
      </p:sp>
      <p:sp>
        <p:nvSpPr>
          <p:cNvPr id="2" name="TextBox 1"/>
          <p:cNvSpPr txBox="1"/>
          <p:nvPr/>
        </p:nvSpPr>
        <p:spPr>
          <a:xfrm>
            <a:off x="518895" y="1858233"/>
            <a:ext cx="7866874" cy="216982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Think about where you decided to meet your friend.</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Your thinking probably went something like this:</a:t>
            </a:r>
          </a:p>
          <a:p>
            <a:pPr marL="722313" indent="-176213">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 My friend didn’t see me move the car.</a:t>
            </a:r>
          </a:p>
          <a:p>
            <a:pPr marL="722313" indent="-176213">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Therefore, they don’t know that I have moved the car. </a:t>
            </a:r>
          </a:p>
          <a:p>
            <a:pPr marL="722313" indent="-176213">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They expect the car to still be parked in Mount Street.</a:t>
            </a:r>
          </a:p>
          <a:p>
            <a:pPr marL="722313" indent="-176213">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They will go to Mount Street to meet me “at the car”.</a:t>
            </a:r>
          </a:p>
          <a:p>
            <a:pPr marL="722313" indent="-176213">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I had better go to Mount Street, even though the car isn’t actually there.</a:t>
            </a:r>
          </a:p>
          <a:p>
            <a:pPr marL="722313" indent="-176213">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p:txBody>
      </p:sp>
      <p:sp>
        <p:nvSpPr>
          <p:cNvPr id="3" name="TextBox 2"/>
          <p:cNvSpPr txBox="1"/>
          <p:nvPr/>
        </p:nvSpPr>
        <p:spPr>
          <a:xfrm>
            <a:off x="554899" y="3903044"/>
            <a:ext cx="8028105" cy="55399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You were able to work out that what your friend knows is different from what you know.  This let you understand how they will act. </a:t>
            </a:r>
            <a:endParaRPr lang="en-GB" sz="1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730" y="1968776"/>
            <a:ext cx="2715939" cy="1159048"/>
          </a:xfrm>
          <a:prstGeom prst="rect">
            <a:avLst/>
          </a:prstGeom>
        </p:spPr>
      </p:pic>
    </p:spTree>
    <p:extLst>
      <p:ext uri="{BB962C8B-B14F-4D97-AF65-F5344CB8AC3E}">
        <p14:creationId xmlns:p14="http://schemas.microsoft.com/office/powerpoint/2010/main" val="27093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571" y="2515529"/>
            <a:ext cx="1485955" cy="1808853"/>
          </a:xfrm>
          <a:prstGeom prst="rect">
            <a:avLst/>
          </a:prstGeom>
        </p:spPr>
      </p:pic>
      <p:sp>
        <p:nvSpPr>
          <p:cNvPr id="7" name="Rectangle 6"/>
          <p:cNvSpPr/>
          <p:nvPr/>
        </p:nvSpPr>
        <p:spPr>
          <a:xfrm>
            <a:off x="539551" y="548680"/>
            <a:ext cx="7977891" cy="1323439"/>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The Theory of Mind account of Autism goes to explain some of the difficulties that Autistic people have with social interaction and communication.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We’ll look in detail at this in the next </a:t>
            </a:r>
            <a:r>
              <a:rPr lang="en-GB" sz="1600" dirty="0" smtClean="0">
                <a:latin typeface="Arial" panose="020B0604020202020204" pitchFamily="34" charset="0"/>
                <a:cs typeface="Arial" panose="020B0604020202020204" pitchFamily="34" charset="0"/>
              </a:rPr>
              <a:t>module, for now, let’s look at one example of how Theory of Mind affects communication.</a:t>
            </a:r>
            <a:endParaRPr lang="en-GB" sz="1600" dirty="0">
              <a:latin typeface="Arial" panose="020B0604020202020204" pitchFamily="34" charset="0"/>
              <a:cs typeface="Arial" panose="020B0604020202020204" pitchFamily="34" charset="0"/>
            </a:endParaRPr>
          </a:p>
        </p:txBody>
      </p:sp>
      <p:sp>
        <p:nvSpPr>
          <p:cNvPr id="10" name="Rectangle 9"/>
          <p:cNvSpPr/>
          <p:nvPr/>
        </p:nvSpPr>
        <p:spPr>
          <a:xfrm>
            <a:off x="549205" y="2026008"/>
            <a:ext cx="7968237" cy="338554"/>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Do you think </a:t>
            </a:r>
            <a:r>
              <a:rPr lang="en-GB" sz="1600" dirty="0">
                <a:latin typeface="Arial" panose="020B0604020202020204" pitchFamily="34" charset="0"/>
                <a:cs typeface="Arial" panose="020B0604020202020204" pitchFamily="34" charset="0"/>
              </a:rPr>
              <a:t>this person </a:t>
            </a:r>
            <a:r>
              <a:rPr lang="en-GB" sz="1600" dirty="0" smtClean="0">
                <a:latin typeface="Arial" panose="020B0604020202020204" pitchFamily="34" charset="0"/>
                <a:cs typeface="Arial" panose="020B0604020202020204" pitchFamily="34" charset="0"/>
              </a:rPr>
              <a:t>is wanting </a:t>
            </a:r>
            <a:r>
              <a:rPr lang="en-GB" sz="1600" dirty="0">
                <a:latin typeface="Arial" panose="020B0604020202020204" pitchFamily="34" charset="0"/>
                <a:cs typeface="Arial" panose="020B0604020202020204" pitchFamily="34" charset="0"/>
              </a:rPr>
              <a:t>to play, or threating to </a:t>
            </a:r>
            <a:r>
              <a:rPr lang="en-GB" sz="1600" dirty="0" smtClean="0">
                <a:latin typeface="Arial" panose="020B0604020202020204" pitchFamily="34" charset="0"/>
                <a:cs typeface="Arial" panose="020B0604020202020204" pitchFamily="34" charset="0"/>
              </a:rPr>
              <a:t>attack you?</a:t>
            </a:r>
            <a:endParaRPr lang="en-GB" sz="1600" dirty="0"/>
          </a:p>
        </p:txBody>
      </p:sp>
      <p:sp>
        <p:nvSpPr>
          <p:cNvPr id="11" name="TextBox 10"/>
          <p:cNvSpPr txBox="1"/>
          <p:nvPr/>
        </p:nvSpPr>
        <p:spPr>
          <a:xfrm>
            <a:off x="3131840" y="2543708"/>
            <a:ext cx="4902569" cy="181588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To answer this, you need to be able to work out what he is thinking and feeling.  And recognise that it might be different from what you are thinking or feeling.</a:t>
            </a:r>
          </a:p>
          <a:p>
            <a:r>
              <a:rPr lang="en-GB" sz="1600" dirty="0" smtClean="0">
                <a:latin typeface="Arial" panose="020B0604020202020204" pitchFamily="34" charset="0"/>
                <a:cs typeface="Arial" panose="020B0604020202020204" pitchFamily="34" charset="0"/>
              </a:rPr>
              <a:t>I’m thinking about making a friend, but he might not be.</a:t>
            </a:r>
          </a:p>
          <a:p>
            <a:r>
              <a:rPr lang="en-GB" sz="1600" dirty="0" smtClean="0">
                <a:latin typeface="Arial" panose="020B0604020202020204" pitchFamily="34" charset="0"/>
                <a:cs typeface="Arial" panose="020B0604020202020204" pitchFamily="34" charset="0"/>
              </a:rPr>
              <a:t>I feel happy, but he might feel angry.</a:t>
            </a:r>
          </a:p>
        </p:txBody>
      </p:sp>
      <p:sp>
        <p:nvSpPr>
          <p:cNvPr id="12" name="TextBox 11"/>
          <p:cNvSpPr txBox="1"/>
          <p:nvPr/>
        </p:nvSpPr>
        <p:spPr>
          <a:xfrm>
            <a:off x="549205" y="4725144"/>
            <a:ext cx="7977891" cy="83099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Someone with poor Theory of Mind may not be able to recognise what he is thinking or feeling.  They may respond to him as though he is friendly, when he’s a threat.  Or the other way around.  That doesn’t make for good, safe communication!</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6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utism Informed">
      <a:dk1>
        <a:sysClr val="windowText" lastClr="000000"/>
      </a:dk1>
      <a:lt1>
        <a:sysClr val="window" lastClr="FFFFFF"/>
      </a:lt1>
      <a:dk2>
        <a:srgbClr val="0B769C"/>
      </a:dk2>
      <a:lt2>
        <a:srgbClr val="B4DCFA"/>
      </a:lt2>
      <a:accent1>
        <a:srgbClr val="0B769C"/>
      </a:accent1>
      <a:accent2>
        <a:srgbClr val="5ECCF3"/>
      </a:accent2>
      <a:accent3>
        <a:srgbClr val="A7EA52"/>
      </a:accent3>
      <a:accent4>
        <a:srgbClr val="5DCEAF"/>
      </a:accent4>
      <a:accent5>
        <a:srgbClr val="FF8021"/>
      </a:accent5>
      <a:accent6>
        <a:srgbClr val="F14124"/>
      </a:accent6>
      <a:hlink>
        <a:srgbClr val="22725C"/>
      </a:hlink>
      <a:folHlink>
        <a:srgbClr val="59A8D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26654</TotalTime>
  <Words>3565</Words>
  <Application>Microsoft Office PowerPoint</Application>
  <PresentationFormat>On-screen Show (4:3)</PresentationFormat>
  <Paragraphs>210</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Verdana</vt:lpstr>
      <vt:lpstr>Wingdings</vt:lpstr>
      <vt:lpstr>Wingdings 2</vt:lpstr>
      <vt:lpstr>Aspect</vt:lpstr>
      <vt:lpstr>Scottish Borders Autism Strategy</vt:lpstr>
      <vt:lpstr>PowerPoint Presentation</vt:lpstr>
      <vt:lpstr>PowerPoint Presentation</vt:lpstr>
      <vt:lpstr>Understanding Autism</vt:lpstr>
      <vt:lpstr>Autism:  Theories</vt:lpstr>
      <vt:lpstr>Discredited theories: refrigerator mothers and the MMR vaccine</vt:lpstr>
      <vt:lpstr>Theory of Mind</vt:lpstr>
      <vt:lpstr>PowerPoint Presentation</vt:lpstr>
      <vt:lpstr>PowerPoint Presentation</vt:lpstr>
      <vt:lpstr>Extreme Male Brain</vt:lpstr>
      <vt:lpstr>PowerPoint Presentation</vt:lpstr>
      <vt:lpstr>Executive Function Deficit</vt:lpstr>
      <vt:lpstr>PowerPoint Presentation</vt:lpstr>
      <vt:lpstr>Weak Central Coherence</vt:lpstr>
      <vt:lpstr>Context Blindness</vt:lpstr>
      <vt:lpstr>Biological causes</vt:lpstr>
      <vt:lpstr>Medical / Social models</vt:lpstr>
      <vt:lpstr>Neurodiversity</vt:lpstr>
      <vt:lpstr>PowerPoint Presentation</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Borders Autism Strategy</dc:title>
  <dc:creator>Hurding, Anita</dc:creator>
  <cp:lastModifiedBy>Hurding, Anita</cp:lastModifiedBy>
  <cp:revision>237</cp:revision>
  <dcterms:created xsi:type="dcterms:W3CDTF">2018-01-05T15:33:40Z</dcterms:created>
  <dcterms:modified xsi:type="dcterms:W3CDTF">2019-08-21T10:24:21Z</dcterms:modified>
</cp:coreProperties>
</file>