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4" r:id="rId3"/>
    <p:sldId id="273" r:id="rId4"/>
    <p:sldId id="275" r:id="rId5"/>
    <p:sldId id="257" r:id="rId6"/>
    <p:sldId id="258" r:id="rId7"/>
    <p:sldId id="259" r:id="rId8"/>
    <p:sldId id="260" r:id="rId9"/>
    <p:sldId id="278" r:id="rId10"/>
    <p:sldId id="279" r:id="rId11"/>
    <p:sldId id="261" r:id="rId12"/>
    <p:sldId id="262" r:id="rId13"/>
    <p:sldId id="263" r:id="rId14"/>
    <p:sldId id="277" r:id="rId15"/>
    <p:sldId id="264" r:id="rId16"/>
    <p:sldId id="265" r:id="rId17"/>
    <p:sldId id="266" r:id="rId18"/>
    <p:sldId id="267" r:id="rId19"/>
    <p:sldId id="268" r:id="rId20"/>
    <p:sldId id="269" r:id="rId21"/>
    <p:sldId id="270" r:id="rId22"/>
    <p:sldId id="271" r:id="rId23"/>
    <p:sldId id="272"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27" autoAdjust="0"/>
  </p:normalViewPr>
  <p:slideViewPr>
    <p:cSldViewPr>
      <p:cViewPr varScale="1">
        <p:scale>
          <a:sx n="65" d="100"/>
          <a:sy n="65" d="100"/>
        </p:scale>
        <p:origin x="-14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21030A4-2FD0-4776-A416-930697F3173B}" type="datetimeFigureOut">
              <a:rPr lang="en-US" smtClean="0"/>
              <a:pPr/>
              <a:t>7/16/2020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A9688C7-5BC2-4CFC-B22E-9781DF6F0A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1030A4-2FD0-4776-A416-930697F3173B}"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688C7-5BC2-4CFC-B22E-9781DF6F0A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1030A4-2FD0-4776-A416-930697F3173B}"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688C7-5BC2-4CFC-B22E-9781DF6F0A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1030A4-2FD0-4776-A416-930697F3173B}"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688C7-5BC2-4CFC-B22E-9781DF6F0A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21030A4-2FD0-4776-A416-930697F3173B}"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688C7-5BC2-4CFC-B22E-9781DF6F0A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21030A4-2FD0-4776-A416-930697F3173B}"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688C7-5BC2-4CFC-B22E-9781DF6F0A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21030A4-2FD0-4776-A416-930697F3173B}" type="datetimeFigureOut">
              <a:rPr lang="en-US" smtClean="0"/>
              <a:pPr/>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688C7-5BC2-4CFC-B22E-9781DF6F0A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21030A4-2FD0-4776-A416-930697F3173B}" type="datetimeFigureOut">
              <a:rPr lang="en-US" smtClean="0"/>
              <a:pPr/>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688C7-5BC2-4CFC-B22E-9781DF6F0A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030A4-2FD0-4776-A416-930697F3173B}" type="datetimeFigureOut">
              <a:rPr lang="en-US" smtClean="0"/>
              <a:pPr/>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688C7-5BC2-4CFC-B22E-9781DF6F0A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21030A4-2FD0-4776-A416-930697F3173B}"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688C7-5BC2-4CFC-B22E-9781DF6F0A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1030A4-2FD0-4776-A416-930697F3173B}"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A9688C7-5BC2-4CFC-B22E-9781DF6F0A1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21030A4-2FD0-4776-A416-930697F3173B}" type="datetimeFigureOut">
              <a:rPr lang="en-US" smtClean="0"/>
              <a:pPr/>
              <a:t>7/16/2020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9688C7-5BC2-4CFC-B22E-9781DF6F0A1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tags" Target="../tags/tag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audio" Target="../media/audio22.wav"/></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D1G5ssZlVUw" TargetMode="External"/><Relationship Id="rId13" Type="http://schemas.openxmlformats.org/officeDocument/2006/relationships/image" Target="../media/image9.png"/><Relationship Id="rId18" Type="http://schemas.openxmlformats.org/officeDocument/2006/relationships/image" Target="../media/image4.png"/><Relationship Id="rId3" Type="http://schemas.openxmlformats.org/officeDocument/2006/relationships/hyperlink" Target="http://www.chewigem.co.uk/" TargetMode="External"/><Relationship Id="rId7" Type="http://schemas.openxmlformats.org/officeDocument/2006/relationships/hyperlink" Target="http://www.cheapdisabilityaids.co.uk/" TargetMode="External"/><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slideLayout" Target="../slideLayouts/slideLayout2.xml"/><Relationship Id="rId16" Type="http://schemas.openxmlformats.org/officeDocument/2006/relationships/image" Target="../media/image12.jpeg"/><Relationship Id="rId1" Type="http://schemas.openxmlformats.org/officeDocument/2006/relationships/audio" Target="../media/audio24.wav"/><Relationship Id="rId6" Type="http://schemas.openxmlformats.org/officeDocument/2006/relationships/hyperlink" Target="https://fledglings.org.uk/collections/toys-sensory-learning-resources" TargetMode="External"/><Relationship Id="rId11" Type="http://schemas.openxmlformats.org/officeDocument/2006/relationships/image" Target="../media/image7.jpeg"/><Relationship Id="rId5" Type="http://schemas.openxmlformats.org/officeDocument/2006/relationships/hyperlink" Target="http://www.tts-group.co.uk/" TargetMode="External"/><Relationship Id="rId15" Type="http://schemas.openxmlformats.org/officeDocument/2006/relationships/image" Target="../media/image11.jpeg"/><Relationship Id="rId10" Type="http://schemas.openxmlformats.org/officeDocument/2006/relationships/image" Target="../media/image6.jpeg"/><Relationship Id="rId4" Type="http://schemas.openxmlformats.org/officeDocument/2006/relationships/hyperlink" Target="http://www.sensorydirect.com/" TargetMode="External"/><Relationship Id="rId9" Type="http://schemas.openxmlformats.org/officeDocument/2006/relationships/image" Target="../media/image5.jpeg"/><Relationship Id="rId1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08720"/>
            <a:ext cx="7851648" cy="1656184"/>
          </a:xfrm>
        </p:spPr>
        <p:txBody>
          <a:bodyPr>
            <a:normAutofit fontScale="90000"/>
          </a:bodyPr>
          <a:lstStyle/>
          <a:p>
            <a:pPr algn="ctr"/>
            <a:r>
              <a:rPr lang="en-GB" dirty="0" smtClean="0"/>
              <a:t>Managing Sensory Behaviours</a:t>
            </a:r>
            <a:endParaRPr lang="en-US" dirty="0"/>
          </a:p>
        </p:txBody>
      </p:sp>
      <p:sp>
        <p:nvSpPr>
          <p:cNvPr id="3" name="Subtitle 2"/>
          <p:cNvSpPr>
            <a:spLocks noGrp="1"/>
          </p:cNvSpPr>
          <p:nvPr>
            <p:ph type="subTitle" idx="1"/>
          </p:nvPr>
        </p:nvSpPr>
        <p:spPr>
          <a:xfrm>
            <a:off x="533400" y="2708920"/>
            <a:ext cx="7854696" cy="3024336"/>
          </a:xfrm>
        </p:spPr>
        <p:txBody>
          <a:bodyPr/>
          <a:lstStyle/>
          <a:p>
            <a:pPr algn="ctr"/>
            <a:r>
              <a:rPr lang="en-GB" dirty="0" smtClean="0"/>
              <a:t>Practical Advice &amp; Strategies </a:t>
            </a:r>
          </a:p>
          <a:p>
            <a:pPr algn="ctr"/>
            <a:r>
              <a:rPr lang="en-GB" dirty="0" smtClean="0"/>
              <a:t>   </a:t>
            </a:r>
          </a:p>
          <a:p>
            <a:pPr algn="ctr"/>
            <a:r>
              <a:rPr lang="en-GB" sz="2000" dirty="0" smtClean="0"/>
              <a:t>Nancy Anderson </a:t>
            </a:r>
          </a:p>
          <a:p>
            <a:pPr algn="ctr"/>
            <a:r>
              <a:rPr lang="en-GB" sz="2000" dirty="0" smtClean="0"/>
              <a:t>Occupational Therapist</a:t>
            </a:r>
          </a:p>
          <a:p>
            <a:pPr algn="ctr"/>
            <a:r>
              <a:rPr lang="en-GB" sz="2000" dirty="0" smtClean="0"/>
              <a:t>NHS Borders </a:t>
            </a:r>
          </a:p>
          <a:p>
            <a:pPr algn="ctr"/>
            <a:r>
              <a:rPr lang="en-GB" sz="2000" dirty="0" err="1" smtClean="0"/>
              <a:t>Childrens</a:t>
            </a:r>
            <a:r>
              <a:rPr lang="en-GB" sz="2000" dirty="0" smtClean="0"/>
              <a:t> and Young People Occupational Therapy </a:t>
            </a:r>
          </a:p>
          <a:p>
            <a:pPr algn="ctr"/>
            <a:endParaRPr lang="en-US" sz="2000" dirty="0"/>
          </a:p>
        </p:txBody>
      </p:sp>
      <p:grpSp>
        <p:nvGrpSpPr>
          <p:cNvPr id="4" name="Group 12"/>
          <p:cNvGrpSpPr>
            <a:grpSpLocks noChangeAspect="1"/>
          </p:cNvGrpSpPr>
          <p:nvPr/>
        </p:nvGrpSpPr>
        <p:grpSpPr>
          <a:xfrm>
            <a:off x="6444208" y="2852936"/>
            <a:ext cx="1973514" cy="1973506"/>
            <a:chOff x="0" y="0"/>
            <a:chExt cx="6350000" cy="6349975"/>
          </a:xfrm>
        </p:grpSpPr>
        <p:sp>
          <p:nvSpPr>
            <p:cNvPr id="5"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print"/>
              <a:stretch>
                <a:fillRect t="-7343" b="-7343"/>
              </a:stretch>
            </a:blipFill>
          </p:spPr>
        </p:sp>
      </p:grpSp>
      <p:pic>
        <p:nvPicPr>
          <p:cNvPr id="7" name="~PP3697.WAV">
            <a:hlinkClick r:id="" action="ppaction://media"/>
          </p:cNvPr>
          <p:cNvPicPr>
            <a:picLocks noRot="1" noChangeAspect="1"/>
          </p:cNvPicPr>
          <p:nvPr>
            <a:wavAudioFile r:embed="rId1" name="~PP3697.WAV"/>
          </p:nvPr>
        </p:nvPicPr>
        <p:blipFill>
          <a:blip r:embed="rId4" cstate="print"/>
          <a:stretch>
            <a:fillRect/>
          </a:stretch>
        </p:blipFill>
        <p:spPr>
          <a:xfrm>
            <a:off x="8632825" y="6346825"/>
            <a:ext cx="304800" cy="304800"/>
          </a:xfrm>
          <a:prstGeom prst="rect">
            <a:avLst/>
          </a:prstGeom>
        </p:spPr>
      </p:pic>
    </p:spTree>
  </p:cSld>
  <p:clrMapOvr>
    <a:masterClrMapping/>
  </p:clrMapOvr>
  <p:transition spd="slow" advTm="2068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algn="ctr"/>
            <a:r>
              <a:rPr lang="en-GB" sz="3200" dirty="0" smtClean="0"/>
              <a:t>Games to support dressing skills</a:t>
            </a:r>
            <a:endParaRPr lang="en-US" sz="3200" dirty="0"/>
          </a:p>
        </p:txBody>
      </p:sp>
      <p:sp>
        <p:nvSpPr>
          <p:cNvPr id="3" name="Content Placeholder 2"/>
          <p:cNvSpPr>
            <a:spLocks noGrp="1"/>
          </p:cNvSpPr>
          <p:nvPr>
            <p:ph idx="1"/>
          </p:nvPr>
        </p:nvSpPr>
        <p:spPr/>
        <p:txBody>
          <a:bodyPr>
            <a:normAutofit fontScale="62500" lnSpcReduction="20000"/>
          </a:bodyPr>
          <a:lstStyle/>
          <a:p>
            <a:r>
              <a:rPr lang="en-US" b="1" dirty="0" smtClean="0"/>
              <a:t>Games: </a:t>
            </a:r>
          </a:p>
          <a:p>
            <a:r>
              <a:rPr lang="en-US" dirty="0" smtClean="0"/>
              <a:t>Play dress up for example, using a mirror to increase body awareness, you can also try using different materials to help sensitivity to clothing. </a:t>
            </a:r>
          </a:p>
          <a:p>
            <a:r>
              <a:rPr lang="en-US" dirty="0" smtClean="0"/>
              <a:t>Play with a dressing doll. </a:t>
            </a:r>
          </a:p>
          <a:p>
            <a:r>
              <a:rPr lang="en-US" dirty="0" smtClean="0"/>
              <a:t>Draw or print an outline of a body and practice drawing on clothes. </a:t>
            </a:r>
          </a:p>
          <a:p>
            <a:r>
              <a:rPr lang="en-US" dirty="0" smtClean="0"/>
              <a:t>Play with a dressing doll activity book for example, stickers or pop outs. </a:t>
            </a:r>
          </a:p>
          <a:p>
            <a:r>
              <a:rPr lang="en-US" dirty="0" smtClean="0"/>
              <a:t>Make or print fabrics; try using potato prints, stencils, leaves or finger, hand or feet paints. Use the fabric to make clothes for a doll or teddy. </a:t>
            </a:r>
          </a:p>
          <a:p>
            <a:r>
              <a:rPr lang="en-US" dirty="0" smtClean="0"/>
              <a:t>Play the clothes line washing game. </a:t>
            </a:r>
          </a:p>
          <a:p>
            <a:r>
              <a:rPr lang="en-US" dirty="0" smtClean="0"/>
              <a:t>Ask your child to lie on a large piece of paper such as lining wall paper, draw an outline of their body. Throw beanbags at the outline and name the body parts that the bean bag lands on. </a:t>
            </a:r>
          </a:p>
          <a:p>
            <a:r>
              <a:rPr lang="en-US" dirty="0" smtClean="0"/>
              <a:t>Action songs for example, Head, Shoulders, Knees and Toes, Hokey </a:t>
            </a:r>
            <a:r>
              <a:rPr lang="en-US" dirty="0" err="1" smtClean="0"/>
              <a:t>Cokey</a:t>
            </a:r>
            <a:r>
              <a:rPr lang="en-US" dirty="0" smtClean="0"/>
              <a:t>, Simon Says, I’m a Dingle Dangle Scarecrow with a </a:t>
            </a:r>
            <a:r>
              <a:rPr lang="en-US" dirty="0" err="1" smtClean="0"/>
              <a:t>Flippy</a:t>
            </a:r>
            <a:r>
              <a:rPr lang="en-US" dirty="0" smtClean="0"/>
              <a:t> Floppy Hat (try adding props). </a:t>
            </a:r>
          </a:p>
          <a:p>
            <a:r>
              <a:rPr lang="en-US" dirty="0" smtClean="0"/>
              <a:t>Pretend to go on holiday and pack a bag or case. Encourage your child to select the clothing they would need to take with them (remember you can choose a sunny or a cold destination).</a:t>
            </a:r>
          </a:p>
        </p:txBody>
      </p:sp>
      <p:pic>
        <p:nvPicPr>
          <p:cNvPr id="4" name="~PP3511.WAV">
            <a:hlinkClick r:id="" action="ppaction://media"/>
          </p:cNvPr>
          <p:cNvPicPr>
            <a:picLocks noRot="1" noChangeAspect="1"/>
          </p:cNvPicPr>
          <p:nvPr>
            <a:wavAudioFile r:embed="rId1" name="~PP3511.WAV"/>
          </p:nvPr>
        </p:nvPicPr>
        <p:blipFill>
          <a:blip r:embed="rId3" cstate="print"/>
          <a:stretch>
            <a:fillRect/>
          </a:stretch>
        </p:blipFill>
        <p:spPr>
          <a:xfrm>
            <a:off x="8632825" y="6346825"/>
            <a:ext cx="304800" cy="304800"/>
          </a:xfrm>
          <a:prstGeom prst="rect">
            <a:avLst/>
          </a:prstGeom>
        </p:spPr>
      </p:pic>
    </p:spTree>
  </p:cSld>
  <p:clrMapOvr>
    <a:masterClrMapping/>
  </p:clrMapOvr>
  <p:transition advTm="687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Personal Hygiene</a:t>
            </a:r>
            <a:endParaRPr lang="en-US" sz="4000" dirty="0"/>
          </a:p>
        </p:txBody>
      </p:sp>
      <p:sp>
        <p:nvSpPr>
          <p:cNvPr id="3" name="Content Placeholder 2"/>
          <p:cNvSpPr>
            <a:spLocks noGrp="1"/>
          </p:cNvSpPr>
          <p:nvPr>
            <p:ph idx="1"/>
          </p:nvPr>
        </p:nvSpPr>
        <p:spPr/>
        <p:txBody>
          <a:bodyPr>
            <a:normAutofit fontScale="92500"/>
          </a:bodyPr>
          <a:lstStyle/>
          <a:p>
            <a:r>
              <a:rPr lang="en-GB" sz="2400" dirty="0" smtClean="0"/>
              <a:t>Use non perfumed soaps</a:t>
            </a:r>
          </a:p>
          <a:p>
            <a:r>
              <a:rPr lang="en-GB" sz="2400" dirty="0" smtClean="0"/>
              <a:t>Be aware of bathroom lighting and minimise any noises e.g. Run bath before entering bathroom</a:t>
            </a:r>
          </a:p>
          <a:p>
            <a:r>
              <a:rPr lang="en-GB" sz="2400" dirty="0" smtClean="0"/>
              <a:t>Use deep pressure when shampooing , drying hair or when drying with a towel</a:t>
            </a:r>
          </a:p>
          <a:p>
            <a:r>
              <a:rPr lang="en-GB" sz="2400" dirty="0" smtClean="0"/>
              <a:t>Use calming techniques before bath time e.g. Use hands to give moderate deep pressure to the shoulders</a:t>
            </a:r>
          </a:p>
          <a:p>
            <a:r>
              <a:rPr lang="en-GB" sz="2400" dirty="0" smtClean="0"/>
              <a:t>Self initiated touch – encourage child to wash himself using large sponge rubbing firmly </a:t>
            </a:r>
          </a:p>
          <a:p>
            <a:r>
              <a:rPr lang="en-GB" sz="2400" dirty="0" smtClean="0"/>
              <a:t>When showering use a hand held shower and let the child control the direction and force of the water </a:t>
            </a:r>
            <a:endParaRPr lang="en-US" sz="2400" dirty="0"/>
          </a:p>
        </p:txBody>
      </p:sp>
      <p:pic>
        <p:nvPicPr>
          <p:cNvPr id="4" name="~PP2104.WAV">
            <a:hlinkClick r:id="" action="ppaction://media"/>
          </p:cNvPr>
          <p:cNvPicPr>
            <a:picLocks noRot="1" noChangeAspect="1"/>
          </p:cNvPicPr>
          <p:nvPr>
            <a:wavAudioFile r:embed="rId1" name="~PP2104.WAV"/>
          </p:nvPr>
        </p:nvPicPr>
        <p:blipFill>
          <a:blip r:embed="rId3" cstate="print"/>
          <a:stretch>
            <a:fillRect/>
          </a:stretch>
        </p:blipFill>
        <p:spPr>
          <a:xfrm>
            <a:off x="8632825" y="6346825"/>
            <a:ext cx="304800" cy="304800"/>
          </a:xfrm>
          <a:prstGeom prst="rect">
            <a:avLst/>
          </a:prstGeom>
        </p:spPr>
      </p:pic>
    </p:spTree>
  </p:cSld>
  <p:clrMapOvr>
    <a:masterClrMapping/>
  </p:clrMapOvr>
  <p:transition advTm="435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Personal Hygiene</a:t>
            </a:r>
            <a:endParaRPr lang="en-US" sz="4000" dirty="0"/>
          </a:p>
        </p:txBody>
      </p:sp>
      <p:sp>
        <p:nvSpPr>
          <p:cNvPr id="3" name="Content Placeholder 2"/>
          <p:cNvSpPr>
            <a:spLocks noGrp="1"/>
          </p:cNvSpPr>
          <p:nvPr>
            <p:ph idx="1"/>
          </p:nvPr>
        </p:nvSpPr>
        <p:spPr/>
        <p:txBody>
          <a:bodyPr>
            <a:normAutofit/>
          </a:bodyPr>
          <a:lstStyle/>
          <a:p>
            <a:endParaRPr lang="en-GB" sz="2400" dirty="0" smtClean="0"/>
          </a:p>
          <a:p>
            <a:r>
              <a:rPr lang="en-GB" sz="2400" dirty="0" smtClean="0"/>
              <a:t>Use large towel and quickly and firmly wrap it round the child </a:t>
            </a:r>
          </a:p>
          <a:p>
            <a:r>
              <a:rPr lang="en-GB" sz="2400" dirty="0" smtClean="0"/>
              <a:t>Avoid exposure of wet skin to the air as the light touch may trigger a defensive reaction </a:t>
            </a:r>
          </a:p>
          <a:p>
            <a:r>
              <a:rPr lang="en-GB" sz="2400" dirty="0" smtClean="0"/>
              <a:t>Talk to your child let them know when you are going to touch them with soap or a towel </a:t>
            </a:r>
          </a:p>
          <a:p>
            <a:r>
              <a:rPr lang="en-GB" sz="2400" dirty="0" smtClean="0"/>
              <a:t>Consider the temperature in your bathroom </a:t>
            </a:r>
            <a:r>
              <a:rPr lang="en-GB" sz="2400" dirty="0" err="1" smtClean="0"/>
              <a:t>e.g</a:t>
            </a:r>
            <a:r>
              <a:rPr lang="en-GB" sz="2400" dirty="0" smtClean="0"/>
              <a:t> is it too cold when they undress or step out of </a:t>
            </a:r>
            <a:r>
              <a:rPr lang="en-GB" sz="2400" smtClean="0"/>
              <a:t>the bath/shower</a:t>
            </a:r>
            <a:endParaRPr lang="en-GB" sz="2400" dirty="0" smtClean="0"/>
          </a:p>
          <a:p>
            <a:endParaRPr lang="en-US" sz="2400" dirty="0"/>
          </a:p>
        </p:txBody>
      </p:sp>
      <p:pic>
        <p:nvPicPr>
          <p:cNvPr id="4" name="~PP3237.WAV">
            <a:hlinkClick r:id="" action="ppaction://media"/>
          </p:cNvPr>
          <p:cNvPicPr>
            <a:picLocks noRot="1" noChangeAspect="1"/>
          </p:cNvPicPr>
          <p:nvPr>
            <a:wavAudioFile r:embed="rId1" name="~PP3237.WAV"/>
          </p:nvPr>
        </p:nvPicPr>
        <p:blipFill>
          <a:blip r:embed="rId3" cstate="print"/>
          <a:stretch>
            <a:fillRect/>
          </a:stretch>
        </p:blipFill>
        <p:spPr>
          <a:xfrm>
            <a:off x="8632825" y="6346825"/>
            <a:ext cx="304800" cy="304800"/>
          </a:xfrm>
          <a:prstGeom prst="rect">
            <a:avLst/>
          </a:prstGeom>
        </p:spPr>
      </p:pic>
    </p:spTree>
  </p:cSld>
  <p:clrMapOvr>
    <a:masterClrMapping/>
  </p:clrMapOvr>
  <p:transition advTm="255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algn="ctr"/>
            <a:r>
              <a:rPr lang="en-GB" sz="3200" dirty="0" smtClean="0"/>
              <a:t>Hair care </a:t>
            </a:r>
            <a:endParaRPr lang="en-US" sz="3200" dirty="0"/>
          </a:p>
        </p:txBody>
      </p:sp>
      <p:sp>
        <p:nvSpPr>
          <p:cNvPr id="3" name="Content Placeholder 2"/>
          <p:cNvSpPr>
            <a:spLocks noGrp="1"/>
          </p:cNvSpPr>
          <p:nvPr>
            <p:ph idx="1"/>
          </p:nvPr>
        </p:nvSpPr>
        <p:spPr>
          <a:xfrm>
            <a:off x="457200" y="1556792"/>
            <a:ext cx="8229600" cy="4767808"/>
          </a:xfrm>
        </p:spPr>
        <p:txBody>
          <a:bodyPr>
            <a:normAutofit fontScale="85000" lnSpcReduction="20000"/>
          </a:bodyPr>
          <a:lstStyle/>
          <a:p>
            <a:r>
              <a:rPr lang="en-GB" sz="2400" dirty="0" smtClean="0"/>
              <a:t>Seat the child firmly on your knee</a:t>
            </a:r>
          </a:p>
          <a:p>
            <a:r>
              <a:rPr lang="en-GB" sz="2400" dirty="0" smtClean="0"/>
              <a:t>Place your hands on top of your child's head and give gentle but consistent pressure down</a:t>
            </a:r>
          </a:p>
          <a:p>
            <a:r>
              <a:rPr lang="en-GB" sz="2400" dirty="0" smtClean="0"/>
              <a:t>Use firm strokes or pressure as you brush or wash hair</a:t>
            </a:r>
          </a:p>
          <a:p>
            <a:r>
              <a:rPr lang="en-GB" sz="2400" dirty="0" smtClean="0"/>
              <a:t>Count or have the child count as you wash, brush or cut hair</a:t>
            </a:r>
          </a:p>
          <a:p>
            <a:r>
              <a:rPr lang="en-GB" sz="2400" dirty="0" smtClean="0"/>
              <a:t>Give time limits e.g. Lets count to 10 then we can stop and give deep pressure immediately after </a:t>
            </a:r>
          </a:p>
          <a:p>
            <a:r>
              <a:rPr lang="en-US" sz="2300" dirty="0" smtClean="0">
                <a:latin typeface="+mj-lt"/>
              </a:rPr>
              <a:t>Brush or cut hair in front of a mirror so your child can see when the brush is coming.</a:t>
            </a:r>
          </a:p>
          <a:p>
            <a:r>
              <a:rPr lang="en-GB" sz="2400" dirty="0" smtClean="0"/>
              <a:t>Try using a vibrating hair brush or a brush with a large head</a:t>
            </a:r>
          </a:p>
          <a:p>
            <a:r>
              <a:rPr lang="en-GB" sz="2400" dirty="0" smtClean="0"/>
              <a:t>Break the task into small steps and practice each task in isolation </a:t>
            </a:r>
          </a:p>
          <a:p>
            <a:r>
              <a:rPr lang="en-GB" sz="2400" dirty="0" smtClean="0"/>
              <a:t>Practice  with out scissors lifting up sections of hair and gently tugging to mimic feel of cutting </a:t>
            </a:r>
          </a:p>
          <a:p>
            <a:r>
              <a:rPr lang="en-US" dirty="0" smtClean="0"/>
              <a:t>Encourage your child to wash or comb their own hair. </a:t>
            </a:r>
          </a:p>
          <a:p>
            <a:endParaRPr lang="en-US" sz="2400" dirty="0"/>
          </a:p>
        </p:txBody>
      </p:sp>
      <p:pic>
        <p:nvPicPr>
          <p:cNvPr id="4" name="~PP2427.WAV">
            <a:hlinkClick r:id="" action="ppaction://media"/>
          </p:cNvPr>
          <p:cNvPicPr>
            <a:picLocks noRot="1" noChangeAspect="1"/>
          </p:cNvPicPr>
          <p:nvPr>
            <a:wavAudioFile r:embed="rId1" name="~PP2427.WAV"/>
          </p:nvPr>
        </p:nvPicPr>
        <p:blipFill>
          <a:blip r:embed="rId3" cstate="print"/>
          <a:stretch>
            <a:fillRect/>
          </a:stretch>
        </p:blipFill>
        <p:spPr>
          <a:xfrm>
            <a:off x="8632825" y="6346825"/>
            <a:ext cx="304800" cy="304800"/>
          </a:xfrm>
          <a:prstGeom prst="rect">
            <a:avLst/>
          </a:prstGeom>
        </p:spPr>
      </p:pic>
    </p:spTree>
  </p:cSld>
  <p:clrMapOvr>
    <a:masterClrMapping/>
  </p:clrMapOvr>
  <p:transition advTm="563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fontScale="90000"/>
          </a:bodyPr>
          <a:lstStyle/>
          <a:p>
            <a:pPr algn="ctr"/>
            <a:r>
              <a:rPr lang="en-GB" sz="3200" dirty="0" smtClean="0"/>
              <a:t>Hair continued</a:t>
            </a:r>
            <a:endParaRPr lang="en-US" sz="3200" dirty="0"/>
          </a:p>
        </p:txBody>
      </p:sp>
      <p:sp>
        <p:nvSpPr>
          <p:cNvPr id="3" name="Content Placeholder 2"/>
          <p:cNvSpPr>
            <a:spLocks noGrp="1"/>
          </p:cNvSpPr>
          <p:nvPr>
            <p:ph idx="1"/>
          </p:nvPr>
        </p:nvSpPr>
        <p:spPr>
          <a:xfrm>
            <a:off x="457200" y="1484784"/>
            <a:ext cx="8229600" cy="4839816"/>
          </a:xfrm>
        </p:spPr>
        <p:txBody>
          <a:bodyPr>
            <a:normAutofit fontScale="77500" lnSpcReduction="20000"/>
          </a:bodyPr>
          <a:lstStyle/>
          <a:p>
            <a:endParaRPr lang="en-US" dirty="0" smtClean="0"/>
          </a:p>
          <a:p>
            <a:r>
              <a:rPr lang="en-US" dirty="0" smtClean="0"/>
              <a:t>Break the task into steps and ensure that you have all necessary items ready. It is important to: Talk through the steps. </a:t>
            </a:r>
          </a:p>
          <a:p>
            <a:r>
              <a:rPr lang="en-US" dirty="0" smtClean="0"/>
              <a:t>Practice each step in isolation in a stress free environment (where they are comfortable).</a:t>
            </a:r>
          </a:p>
          <a:p>
            <a:r>
              <a:rPr lang="en-US" dirty="0" smtClean="0"/>
              <a:t>Gradually, combine steps and perform the task in the place they are most comfortable. </a:t>
            </a:r>
          </a:p>
          <a:p>
            <a:endParaRPr lang="en-US" dirty="0" smtClean="0"/>
          </a:p>
          <a:p>
            <a:r>
              <a:rPr lang="en-US" dirty="0" smtClean="0"/>
              <a:t> Use conditioner and/or tangle </a:t>
            </a:r>
            <a:r>
              <a:rPr lang="en-US" dirty="0" err="1" smtClean="0"/>
              <a:t>teezer</a:t>
            </a:r>
            <a:r>
              <a:rPr lang="en-US" dirty="0" smtClean="0"/>
              <a:t> hairbrush to de-tangle hair as much as possible. </a:t>
            </a:r>
          </a:p>
          <a:p>
            <a:pPr>
              <a:buNone/>
            </a:pPr>
            <a:r>
              <a:rPr lang="en-US" dirty="0" smtClean="0"/>
              <a:t>    For tangles start at the bottom and work up to the root. </a:t>
            </a:r>
          </a:p>
          <a:p>
            <a:r>
              <a:rPr lang="en-US" dirty="0" smtClean="0"/>
              <a:t> Try earphones or earplugs to block out the noise of clippers or hairdryer. </a:t>
            </a:r>
          </a:p>
          <a:p>
            <a:r>
              <a:rPr lang="en-US" dirty="0" smtClean="0"/>
              <a:t> Use a damp cloth with firm pressure to wipe away all bits of hair after cutting to avoid irritation. </a:t>
            </a:r>
          </a:p>
          <a:p>
            <a:r>
              <a:rPr lang="en-US" dirty="0" smtClean="0"/>
              <a:t> Use of a sequence story or a visual chart can help increase your child’s understanding of the task.</a:t>
            </a:r>
          </a:p>
          <a:p>
            <a:endParaRPr lang="en-US" dirty="0"/>
          </a:p>
        </p:txBody>
      </p:sp>
      <p:pic>
        <p:nvPicPr>
          <p:cNvPr id="4" name="~PP419.WAV">
            <a:hlinkClick r:id="" action="ppaction://media"/>
          </p:cNvPr>
          <p:cNvPicPr>
            <a:picLocks noRot="1" noChangeAspect="1"/>
          </p:cNvPicPr>
          <p:nvPr>
            <a:wavAudioFile r:embed="rId1" name="~PP419.WAV"/>
          </p:nvPr>
        </p:nvPicPr>
        <p:blipFill>
          <a:blip r:embed="rId3" cstate="print"/>
          <a:stretch>
            <a:fillRect/>
          </a:stretch>
        </p:blipFill>
        <p:spPr>
          <a:xfrm>
            <a:off x="8632825" y="6346825"/>
            <a:ext cx="304800" cy="304800"/>
          </a:xfrm>
          <a:prstGeom prst="rect">
            <a:avLst/>
          </a:prstGeom>
        </p:spPr>
      </p:pic>
    </p:spTree>
  </p:cSld>
  <p:clrMapOvr>
    <a:masterClrMapping/>
  </p:clrMapOvr>
  <p:transition advTm="47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Toileting</a:t>
            </a:r>
            <a:endParaRPr lang="en-US" sz="4000" dirty="0"/>
          </a:p>
        </p:txBody>
      </p:sp>
      <p:sp>
        <p:nvSpPr>
          <p:cNvPr id="3" name="Content Placeholder 2"/>
          <p:cNvSpPr>
            <a:spLocks noGrp="1"/>
          </p:cNvSpPr>
          <p:nvPr>
            <p:ph idx="1"/>
          </p:nvPr>
        </p:nvSpPr>
        <p:spPr/>
        <p:txBody>
          <a:bodyPr>
            <a:normAutofit fontScale="77500" lnSpcReduction="20000"/>
          </a:bodyPr>
          <a:lstStyle/>
          <a:p>
            <a:r>
              <a:rPr lang="en-GB" dirty="0" smtClean="0"/>
              <a:t>Child may be sensitive to toilet tissue try using moist toilet roll </a:t>
            </a:r>
          </a:p>
          <a:p>
            <a:r>
              <a:rPr lang="en-GB" dirty="0" smtClean="0"/>
              <a:t>Consider the visual and auditory stimulation around and keep it to a minimum </a:t>
            </a:r>
          </a:p>
          <a:p>
            <a:r>
              <a:rPr lang="en-GB" dirty="0" smtClean="0"/>
              <a:t>Sensitivity to loud flushing noise or the hand high blast hand dryers.</a:t>
            </a:r>
          </a:p>
          <a:p>
            <a:r>
              <a:rPr lang="en-GB" dirty="0" smtClean="0"/>
              <a:t>Smells released during bowel movement.</a:t>
            </a:r>
          </a:p>
          <a:p>
            <a:r>
              <a:rPr lang="en-GB" dirty="0" smtClean="0"/>
              <a:t>Child may not like the feel of the toilet seat, it may feel cold. </a:t>
            </a:r>
          </a:p>
          <a:p>
            <a:r>
              <a:rPr lang="en-GB" dirty="0" smtClean="0"/>
              <a:t>Consider the sitting position of the child do they feel safe.</a:t>
            </a:r>
          </a:p>
          <a:p>
            <a:r>
              <a:rPr lang="en-GB" dirty="0" smtClean="0"/>
              <a:t>Give him s special toy to play with while on the toilet</a:t>
            </a:r>
          </a:p>
          <a:p>
            <a:r>
              <a:rPr lang="en-GB" dirty="0" smtClean="0"/>
              <a:t>Decorate the toilet or potty (let him do it) </a:t>
            </a:r>
          </a:p>
          <a:p>
            <a:r>
              <a:rPr lang="en-GB" dirty="0" smtClean="0"/>
              <a:t>Offer sticker reward charts and fidget toys.</a:t>
            </a:r>
          </a:p>
          <a:p>
            <a:r>
              <a:rPr lang="en-GB" dirty="0" smtClean="0"/>
              <a:t>Read books while on the potty or the toilet.</a:t>
            </a:r>
            <a:endParaRPr lang="en-US" dirty="0"/>
          </a:p>
        </p:txBody>
      </p:sp>
      <p:pic>
        <p:nvPicPr>
          <p:cNvPr id="4" name="~PP1898.WAV">
            <a:hlinkClick r:id="" action="ppaction://media"/>
          </p:cNvPr>
          <p:cNvPicPr>
            <a:picLocks noRot="1" noChangeAspect="1"/>
          </p:cNvPicPr>
          <p:nvPr>
            <a:wavAudioFile r:embed="rId1" name="~PP1898.WAV"/>
          </p:nvPr>
        </p:nvPicPr>
        <p:blipFill>
          <a:blip r:embed="rId3" cstate="print"/>
          <a:stretch>
            <a:fillRect/>
          </a:stretch>
        </p:blipFill>
        <p:spPr>
          <a:xfrm>
            <a:off x="8632825" y="6346825"/>
            <a:ext cx="304800" cy="304800"/>
          </a:xfrm>
          <a:prstGeom prst="rect">
            <a:avLst/>
          </a:prstGeom>
        </p:spPr>
      </p:pic>
    </p:spTree>
  </p:cSld>
  <p:clrMapOvr>
    <a:masterClrMapping/>
  </p:clrMapOvr>
  <p:transition advTm="464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Eating and Drinking </a:t>
            </a:r>
            <a:endParaRPr lang="en-US" sz="4000" dirty="0"/>
          </a:p>
        </p:txBody>
      </p:sp>
      <p:sp>
        <p:nvSpPr>
          <p:cNvPr id="3" name="Content Placeholder 2"/>
          <p:cNvSpPr>
            <a:spLocks noGrp="1"/>
          </p:cNvSpPr>
          <p:nvPr>
            <p:ph idx="1"/>
          </p:nvPr>
        </p:nvSpPr>
        <p:spPr/>
        <p:txBody>
          <a:bodyPr>
            <a:normAutofit/>
          </a:bodyPr>
          <a:lstStyle/>
          <a:p>
            <a:r>
              <a:rPr lang="en-GB" sz="2400" dirty="0" smtClean="0"/>
              <a:t>Many young people with sensory sensitivities have eating and drinking problems </a:t>
            </a:r>
          </a:p>
          <a:p>
            <a:r>
              <a:rPr lang="en-GB" sz="2400" dirty="0" smtClean="0"/>
              <a:t>Consider the taste and texture or the food </a:t>
            </a:r>
          </a:p>
          <a:p>
            <a:r>
              <a:rPr lang="en-GB" sz="2400" dirty="0" smtClean="0"/>
              <a:t>Introduce new tastes gradually </a:t>
            </a:r>
          </a:p>
          <a:p>
            <a:r>
              <a:rPr lang="en-GB" sz="2400" dirty="0" smtClean="0"/>
              <a:t>Food textures that encourage biting and chewing are good </a:t>
            </a:r>
          </a:p>
          <a:p>
            <a:r>
              <a:rPr lang="en-GB" sz="2400" dirty="0" smtClean="0"/>
              <a:t>Vibrating toothbrushes are a good way of reducing sensitivity in the mouth but it must be on the Childs terms </a:t>
            </a:r>
            <a:endParaRPr lang="en-US" sz="2400" dirty="0"/>
          </a:p>
        </p:txBody>
      </p:sp>
      <p:pic>
        <p:nvPicPr>
          <p:cNvPr id="4" name="~PP1273.WAV">
            <a:hlinkClick r:id="" action="ppaction://media"/>
          </p:cNvPr>
          <p:cNvPicPr>
            <a:picLocks noRot="1" noChangeAspect="1"/>
          </p:cNvPicPr>
          <p:nvPr>
            <a:wavAudioFile r:embed="rId1" name="~PP1273.WAV"/>
          </p:nvPr>
        </p:nvPicPr>
        <p:blipFill>
          <a:blip r:embed="rId3" cstate="print"/>
          <a:stretch>
            <a:fillRect/>
          </a:stretch>
        </p:blipFill>
        <p:spPr>
          <a:xfrm>
            <a:off x="8632825" y="6346825"/>
            <a:ext cx="304800" cy="304800"/>
          </a:xfrm>
          <a:prstGeom prst="rect">
            <a:avLst/>
          </a:prstGeom>
        </p:spPr>
      </p:pic>
    </p:spTree>
  </p:cSld>
  <p:clrMapOvr>
    <a:masterClrMapping/>
  </p:clrMapOvr>
  <p:transition advTm="36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Sleep </a:t>
            </a:r>
            <a:endParaRPr lang="en-US" sz="4000" dirty="0"/>
          </a:p>
        </p:txBody>
      </p:sp>
      <p:sp>
        <p:nvSpPr>
          <p:cNvPr id="3" name="Content Placeholder 2"/>
          <p:cNvSpPr>
            <a:spLocks noGrp="1"/>
          </p:cNvSpPr>
          <p:nvPr>
            <p:ph idx="1"/>
          </p:nvPr>
        </p:nvSpPr>
        <p:spPr/>
        <p:txBody>
          <a:bodyPr>
            <a:normAutofit lnSpcReduction="10000"/>
          </a:bodyPr>
          <a:lstStyle/>
          <a:p>
            <a:r>
              <a:rPr lang="en-GB" sz="2200" dirty="0" smtClean="0"/>
              <a:t>Develop a calming routine prior to bedtime, use quiet activities </a:t>
            </a:r>
          </a:p>
          <a:p>
            <a:r>
              <a:rPr lang="en-GB" sz="2200" dirty="0" smtClean="0"/>
              <a:t>Keep the same routine, </a:t>
            </a:r>
            <a:r>
              <a:rPr lang="en-US" sz="2200" dirty="0" smtClean="0"/>
              <a:t>using a visual chart or timetable can be beneficial to help with a bedtime routine </a:t>
            </a:r>
          </a:p>
          <a:p>
            <a:r>
              <a:rPr lang="en-US" sz="2200" dirty="0" smtClean="0"/>
              <a:t>Ensure that your child’s bedroom is calming for example, dim the lights, try a mood or night light </a:t>
            </a:r>
            <a:endParaRPr lang="en-GB" sz="2200" dirty="0" smtClean="0"/>
          </a:p>
          <a:p>
            <a:r>
              <a:rPr lang="en-GB" sz="2200" dirty="0" smtClean="0"/>
              <a:t>Consider the light and noise in the surrounding environment e.g. Noise and light from elsewhere in the house.</a:t>
            </a:r>
          </a:p>
          <a:p>
            <a:r>
              <a:rPr lang="en-GB" sz="2200" dirty="0" smtClean="0"/>
              <a:t>Use heavy comforters e.g. heavy blanket, sleeping bag, make a snug area for sleep using pillows around the child </a:t>
            </a:r>
          </a:p>
          <a:p>
            <a:r>
              <a:rPr lang="en-GB" sz="2200" dirty="0" smtClean="0"/>
              <a:t>Refer to Sleep presentation on NHS Borders internet pag</a:t>
            </a:r>
            <a:r>
              <a:rPr lang="en-GB" sz="2400" dirty="0" smtClean="0"/>
              <a:t>e</a:t>
            </a:r>
            <a:endParaRPr lang="en-US" sz="2400" dirty="0"/>
          </a:p>
        </p:txBody>
      </p:sp>
      <p:pic>
        <p:nvPicPr>
          <p:cNvPr id="4" name="~PP5.WAV">
            <a:hlinkClick r:id="" action="ppaction://media"/>
          </p:cNvPr>
          <p:cNvPicPr>
            <a:picLocks noRot="1" noChangeAspect="1"/>
          </p:cNvPicPr>
          <p:nvPr>
            <a:wavAudioFile r:embed="rId1" name="~PP5.WAV"/>
          </p:nvPr>
        </p:nvPicPr>
        <p:blipFill>
          <a:blip r:embed="rId3" cstate="print"/>
          <a:stretch>
            <a:fillRect/>
          </a:stretch>
        </p:blipFill>
        <p:spPr>
          <a:xfrm>
            <a:off x="8632825" y="6346825"/>
            <a:ext cx="304800" cy="304800"/>
          </a:xfrm>
          <a:prstGeom prst="rect">
            <a:avLst/>
          </a:prstGeom>
        </p:spPr>
      </p:pic>
    </p:spTree>
  </p:cSld>
  <p:clrMapOvr>
    <a:masterClrMapping/>
  </p:clrMapOvr>
  <p:transition advTm="518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dirty="0" smtClean="0"/>
              <a:t/>
            </a:r>
            <a:br>
              <a:rPr lang="en-GB" sz="4000" dirty="0" smtClean="0"/>
            </a:br>
            <a:r>
              <a:rPr lang="en-GB" sz="4000" dirty="0" smtClean="0"/>
              <a:t>Challenging Environments</a:t>
            </a:r>
            <a:br>
              <a:rPr lang="en-GB" sz="4000" dirty="0" smtClean="0"/>
            </a:br>
            <a:r>
              <a:rPr lang="en-GB" sz="2400" b="1" dirty="0" smtClean="0"/>
              <a:t>consider the Childs environment and what can be done to reduce possible triggers  </a:t>
            </a:r>
            <a:r>
              <a:rPr lang="en-GB" sz="4000" b="1" dirty="0" smtClean="0"/>
              <a:t> </a:t>
            </a:r>
            <a:r>
              <a:rPr lang="en-GB" sz="4000" dirty="0" smtClean="0"/>
              <a:t/>
            </a:r>
            <a:br>
              <a:rPr lang="en-GB" sz="4000" dirty="0" smtClean="0"/>
            </a:br>
            <a:endParaRPr lang="en-US" sz="4000" dirty="0"/>
          </a:p>
        </p:txBody>
      </p:sp>
      <p:sp>
        <p:nvSpPr>
          <p:cNvPr id="4" name="Text Placeholder 3"/>
          <p:cNvSpPr>
            <a:spLocks noGrp="1"/>
          </p:cNvSpPr>
          <p:nvPr>
            <p:ph type="body" idx="1"/>
          </p:nvPr>
        </p:nvSpPr>
        <p:spPr/>
        <p:txBody>
          <a:bodyPr/>
          <a:lstStyle/>
          <a:p>
            <a:endParaRPr lang="en-GB" dirty="0" smtClean="0"/>
          </a:p>
          <a:p>
            <a:r>
              <a:rPr lang="en-GB" dirty="0" smtClean="0"/>
              <a:t>Is the room ; </a:t>
            </a:r>
          </a:p>
          <a:p>
            <a:endParaRPr lang="en-US" dirty="0"/>
          </a:p>
        </p:txBody>
      </p:sp>
      <p:sp>
        <p:nvSpPr>
          <p:cNvPr id="5" name="Text Placeholder 4"/>
          <p:cNvSpPr>
            <a:spLocks noGrp="1"/>
          </p:cNvSpPr>
          <p:nvPr>
            <p:ph type="body" sz="half" idx="3"/>
          </p:nvPr>
        </p:nvSpPr>
        <p:spPr/>
        <p:txBody>
          <a:bodyPr/>
          <a:lstStyle/>
          <a:p>
            <a:r>
              <a:rPr lang="en-GB" dirty="0" smtClean="0"/>
              <a:t>Consider;</a:t>
            </a:r>
            <a:endParaRPr lang="en-US" dirty="0"/>
          </a:p>
        </p:txBody>
      </p:sp>
      <p:sp>
        <p:nvSpPr>
          <p:cNvPr id="3" name="Content Placeholder 2"/>
          <p:cNvSpPr>
            <a:spLocks noGrp="1"/>
          </p:cNvSpPr>
          <p:nvPr>
            <p:ph sz="quarter" idx="2"/>
          </p:nvPr>
        </p:nvSpPr>
        <p:spPr/>
        <p:txBody>
          <a:bodyPr/>
          <a:lstStyle/>
          <a:p>
            <a:r>
              <a:rPr lang="en-GB" dirty="0" smtClean="0"/>
              <a:t>Noisy </a:t>
            </a:r>
          </a:p>
          <a:p>
            <a:r>
              <a:rPr lang="en-GB" dirty="0" smtClean="0"/>
              <a:t>Have bright lights</a:t>
            </a:r>
          </a:p>
          <a:p>
            <a:r>
              <a:rPr lang="en-GB" dirty="0" smtClean="0"/>
              <a:t>Dazzled by glare of sunlight </a:t>
            </a:r>
          </a:p>
          <a:p>
            <a:r>
              <a:rPr lang="en-GB" dirty="0" smtClean="0"/>
              <a:t>Too busy and cluttered </a:t>
            </a:r>
          </a:p>
          <a:p>
            <a:r>
              <a:rPr lang="en-GB" dirty="0" smtClean="0"/>
              <a:t>Has too many people </a:t>
            </a:r>
            <a:endParaRPr lang="en-US" dirty="0"/>
          </a:p>
        </p:txBody>
      </p:sp>
      <p:sp>
        <p:nvSpPr>
          <p:cNvPr id="6" name="Content Placeholder 5"/>
          <p:cNvSpPr>
            <a:spLocks noGrp="1"/>
          </p:cNvSpPr>
          <p:nvPr>
            <p:ph sz="quarter" idx="4"/>
          </p:nvPr>
        </p:nvSpPr>
        <p:spPr/>
        <p:txBody>
          <a:bodyPr>
            <a:normAutofit fontScale="92500" lnSpcReduction="20000"/>
          </a:bodyPr>
          <a:lstStyle/>
          <a:p>
            <a:r>
              <a:rPr lang="en-GB" dirty="0" smtClean="0"/>
              <a:t>Having a quiet space/using ear protectors/ calming music through head phones </a:t>
            </a:r>
          </a:p>
          <a:p>
            <a:r>
              <a:rPr lang="en-GB" dirty="0" smtClean="0"/>
              <a:t>For warn them of noise e.g. School bell </a:t>
            </a:r>
          </a:p>
          <a:p>
            <a:r>
              <a:rPr lang="en-GB" dirty="0" smtClean="0"/>
              <a:t>Changing were the child sits of fit blinds</a:t>
            </a:r>
          </a:p>
          <a:p>
            <a:r>
              <a:rPr lang="en-GB" dirty="0" smtClean="0"/>
              <a:t>Have a tidy and uncluttered environment</a:t>
            </a:r>
          </a:p>
          <a:p>
            <a:r>
              <a:rPr lang="en-GB" dirty="0" smtClean="0"/>
              <a:t>At school allow the child to line up at the back of the line to ensure they don't touch the other children  </a:t>
            </a:r>
          </a:p>
          <a:p>
            <a:endParaRPr lang="en-US" dirty="0"/>
          </a:p>
        </p:txBody>
      </p:sp>
      <p:pic>
        <p:nvPicPr>
          <p:cNvPr id="7" name="~PP3543.WAV">
            <a:hlinkClick r:id="" action="ppaction://media"/>
          </p:cNvPr>
          <p:cNvPicPr>
            <a:picLocks noRot="1" noChangeAspect="1"/>
          </p:cNvPicPr>
          <p:nvPr>
            <a:wavAudioFile r:embed="rId1" name="~PP3543.WAV"/>
          </p:nvPr>
        </p:nvPicPr>
        <p:blipFill>
          <a:blip r:embed="rId3" cstate="print"/>
          <a:stretch>
            <a:fillRect/>
          </a:stretch>
        </p:blipFill>
        <p:spPr>
          <a:xfrm>
            <a:off x="8632825" y="6346825"/>
            <a:ext cx="304800" cy="304800"/>
          </a:xfrm>
          <a:prstGeom prst="rect">
            <a:avLst/>
          </a:prstGeom>
        </p:spPr>
      </p:pic>
    </p:spTree>
  </p:cSld>
  <p:clrMapOvr>
    <a:masterClrMapping/>
  </p:clrMapOvr>
  <p:transition advTm="484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GB" sz="4000" dirty="0" smtClean="0"/>
              <a:t>General Strategies</a:t>
            </a:r>
            <a:endParaRPr lang="en-US" sz="4000" dirty="0"/>
          </a:p>
        </p:txBody>
      </p:sp>
      <p:sp>
        <p:nvSpPr>
          <p:cNvPr id="8" name="Content Placeholder 7"/>
          <p:cNvSpPr>
            <a:spLocks noGrp="1"/>
          </p:cNvSpPr>
          <p:nvPr>
            <p:ph idx="1"/>
          </p:nvPr>
        </p:nvSpPr>
        <p:spPr/>
        <p:txBody>
          <a:bodyPr>
            <a:normAutofit fontScale="92500" lnSpcReduction="10000"/>
          </a:bodyPr>
          <a:lstStyle/>
          <a:p>
            <a:r>
              <a:rPr lang="en-GB" dirty="0" smtClean="0"/>
              <a:t>Provide a space where the child can take them self for time out </a:t>
            </a:r>
          </a:p>
          <a:p>
            <a:r>
              <a:rPr lang="en-GB" dirty="0" smtClean="0"/>
              <a:t>Give the child “heavy tasks” around the house or classroom which has a calming affect </a:t>
            </a:r>
          </a:p>
          <a:p>
            <a:r>
              <a:rPr lang="en-GB" dirty="0" smtClean="0"/>
              <a:t>Pre-empting the need to move in the classroom and asking to do this will stop them getting up and wondering around the classroom </a:t>
            </a:r>
          </a:p>
          <a:p>
            <a:r>
              <a:rPr lang="en-GB" dirty="0" smtClean="0"/>
              <a:t>Provide a small toy to fidget with or distract from other sensory input </a:t>
            </a:r>
          </a:p>
          <a:p>
            <a:r>
              <a:rPr lang="en-GB" dirty="0" smtClean="0"/>
              <a:t>Provide clear boundaries and structures to the day </a:t>
            </a:r>
          </a:p>
          <a:p>
            <a:r>
              <a:rPr lang="en-GB" dirty="0" smtClean="0"/>
              <a:t>Provide warnings of change to routines </a:t>
            </a:r>
            <a:endParaRPr lang="en-US" dirty="0"/>
          </a:p>
        </p:txBody>
      </p:sp>
      <p:pic>
        <p:nvPicPr>
          <p:cNvPr id="4" name="~PP1557.WAV">
            <a:hlinkClick r:id="" action="ppaction://media"/>
          </p:cNvPr>
          <p:cNvPicPr>
            <a:picLocks noRot="1" noChangeAspect="1"/>
          </p:cNvPicPr>
          <p:nvPr>
            <a:wavAudioFile r:embed="rId1" name="~PP1557.WAV"/>
          </p:nvPr>
        </p:nvPicPr>
        <p:blipFill>
          <a:blip r:embed="rId3" cstate="print"/>
          <a:stretch>
            <a:fillRect/>
          </a:stretch>
        </p:blipFill>
        <p:spPr>
          <a:xfrm>
            <a:off x="8632825" y="6346825"/>
            <a:ext cx="304800" cy="304800"/>
          </a:xfrm>
          <a:prstGeom prst="rect">
            <a:avLst/>
          </a:prstGeom>
        </p:spPr>
      </p:pic>
    </p:spTree>
  </p:cSld>
  <p:clrMapOvr>
    <a:masterClrMapping/>
  </p:clrMapOvr>
  <p:transition advTm="511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Remember</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   As individuals we each have our own sensory preferences and tolerances and our responses can change depending on our energy levels, mood, blood sugar levels and other factors in the environment. </a:t>
            </a:r>
          </a:p>
          <a:p>
            <a:pPr>
              <a:buNone/>
            </a:pPr>
            <a:endParaRPr lang="en-US" dirty="0" smtClean="0"/>
          </a:p>
          <a:p>
            <a:pPr>
              <a:buNone/>
            </a:pPr>
            <a:r>
              <a:rPr lang="en-GB" dirty="0" smtClean="0"/>
              <a:t>   </a:t>
            </a:r>
            <a:r>
              <a:rPr lang="en-US" dirty="0" smtClean="0"/>
              <a:t>Children will move between each zone at various points throughout the day, however we want to try and keep them in the ‘Winnie’ zone as often as possible so that they are able to remain focused on their activities and learn new skills</a:t>
            </a:r>
            <a:endParaRPr lang="en-US" dirty="0"/>
          </a:p>
        </p:txBody>
      </p:sp>
      <p:pic>
        <p:nvPicPr>
          <p:cNvPr id="5" name="~PP1884.WAV">
            <a:hlinkClick r:id="" action="ppaction://media"/>
          </p:cNvPr>
          <p:cNvPicPr>
            <a:picLocks noRot="1" noChangeAspect="1"/>
          </p:cNvPicPr>
          <p:nvPr>
            <a:wavAudioFile r:embed="rId2" name="~PP1884.WAV"/>
          </p:nvPr>
        </p:nvPicPr>
        <p:blipFill>
          <a:blip r:embed="rId4" cstate="print"/>
          <a:stretch>
            <a:fillRect/>
          </a:stretch>
        </p:blipFill>
        <p:spPr>
          <a:xfrm>
            <a:off x="8632825" y="6346825"/>
            <a:ext cx="304800" cy="304800"/>
          </a:xfrm>
          <a:prstGeom prst="rect">
            <a:avLst/>
          </a:prstGeom>
        </p:spPr>
      </p:pic>
    </p:spTree>
    <p:custDataLst>
      <p:tags r:id="rId1"/>
    </p:custDataLst>
  </p:cSld>
  <p:clrMapOvr>
    <a:masterClrMapping/>
  </p:clrMapOvr>
  <p:transition spd="slow" advTm="43141">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GB" sz="4000" dirty="0" smtClean="0"/>
              <a:t>Possible Challenges in Relation to Touch </a:t>
            </a:r>
            <a:endParaRPr lang="en-US" sz="4000" dirty="0"/>
          </a:p>
        </p:txBody>
      </p:sp>
      <p:sp>
        <p:nvSpPr>
          <p:cNvPr id="7" name="Text Placeholder 6"/>
          <p:cNvSpPr>
            <a:spLocks noGrp="1"/>
          </p:cNvSpPr>
          <p:nvPr>
            <p:ph type="body" idx="1"/>
          </p:nvPr>
        </p:nvSpPr>
        <p:spPr/>
        <p:txBody>
          <a:bodyPr/>
          <a:lstStyle/>
          <a:p>
            <a:r>
              <a:rPr lang="en-GB" dirty="0" smtClean="0"/>
              <a:t>Challenge</a:t>
            </a:r>
            <a:endParaRPr lang="en-US" dirty="0"/>
          </a:p>
        </p:txBody>
      </p:sp>
      <p:sp>
        <p:nvSpPr>
          <p:cNvPr id="9" name="Text Placeholder 8"/>
          <p:cNvSpPr>
            <a:spLocks noGrp="1"/>
          </p:cNvSpPr>
          <p:nvPr>
            <p:ph type="body" sz="half" idx="3"/>
          </p:nvPr>
        </p:nvSpPr>
        <p:spPr/>
        <p:txBody>
          <a:bodyPr/>
          <a:lstStyle/>
          <a:p>
            <a:r>
              <a:rPr lang="en-GB" dirty="0" smtClean="0"/>
              <a:t>Strategies </a:t>
            </a:r>
            <a:endParaRPr lang="en-US" dirty="0"/>
          </a:p>
        </p:txBody>
      </p:sp>
      <p:sp>
        <p:nvSpPr>
          <p:cNvPr id="8" name="Content Placeholder 7"/>
          <p:cNvSpPr>
            <a:spLocks noGrp="1"/>
          </p:cNvSpPr>
          <p:nvPr>
            <p:ph sz="quarter" idx="2"/>
          </p:nvPr>
        </p:nvSpPr>
        <p:spPr/>
        <p:txBody>
          <a:bodyPr/>
          <a:lstStyle/>
          <a:p>
            <a:r>
              <a:rPr lang="en-GB" dirty="0" smtClean="0"/>
              <a:t>Childs withdraws or punches others who touches  him lightly</a:t>
            </a:r>
            <a:endParaRPr lang="en-US" dirty="0"/>
          </a:p>
        </p:txBody>
      </p:sp>
      <p:sp>
        <p:nvSpPr>
          <p:cNvPr id="10" name="Content Placeholder 9"/>
          <p:cNvSpPr>
            <a:spLocks noGrp="1"/>
          </p:cNvSpPr>
          <p:nvPr>
            <p:ph sz="quarter" idx="4"/>
          </p:nvPr>
        </p:nvSpPr>
        <p:spPr/>
        <p:txBody>
          <a:bodyPr/>
          <a:lstStyle/>
          <a:p>
            <a:r>
              <a:rPr lang="en-GB" dirty="0" smtClean="0"/>
              <a:t>Approach the child in his visual field </a:t>
            </a:r>
          </a:p>
          <a:p>
            <a:r>
              <a:rPr lang="en-GB" dirty="0" smtClean="0"/>
              <a:t>Ensure others know that he likes to be touched firmly</a:t>
            </a:r>
            <a:r>
              <a:rPr lang="en-US" dirty="0" smtClean="0"/>
              <a:t> explain he finds light touch uncomfortable </a:t>
            </a:r>
          </a:p>
          <a:p>
            <a:r>
              <a:rPr lang="en-GB" dirty="0" smtClean="0"/>
              <a:t>Tell the child when you are going to touch them</a:t>
            </a:r>
          </a:p>
        </p:txBody>
      </p:sp>
      <p:pic>
        <p:nvPicPr>
          <p:cNvPr id="11" name="~PP1244.WAV">
            <a:hlinkClick r:id="" action="ppaction://media"/>
          </p:cNvPr>
          <p:cNvPicPr>
            <a:picLocks noRot="1" noChangeAspect="1"/>
          </p:cNvPicPr>
          <p:nvPr>
            <a:wavAudioFile r:embed="rId1" name="~PP1244.WAV"/>
          </p:nvPr>
        </p:nvPicPr>
        <p:blipFill>
          <a:blip r:embed="rId3" cstate="print"/>
          <a:stretch>
            <a:fillRect/>
          </a:stretch>
        </p:blipFill>
        <p:spPr>
          <a:xfrm>
            <a:off x="8632825" y="6346825"/>
            <a:ext cx="304800" cy="304800"/>
          </a:xfrm>
          <a:prstGeom prst="rect">
            <a:avLst/>
          </a:prstGeom>
        </p:spPr>
      </p:pic>
    </p:spTree>
  </p:cSld>
  <p:clrMapOvr>
    <a:masterClrMapping/>
  </p:clrMapOvr>
  <p:transition advTm="363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dirty="0" smtClean="0"/>
              <a:t>Touch cont.</a:t>
            </a:r>
            <a:br>
              <a:rPr lang="en-GB" sz="4000" dirty="0" smtClean="0"/>
            </a:br>
            <a:endParaRPr lang="en-US" sz="4000" dirty="0"/>
          </a:p>
        </p:txBody>
      </p:sp>
      <p:sp>
        <p:nvSpPr>
          <p:cNvPr id="4" name="Content Placeholder 3"/>
          <p:cNvSpPr>
            <a:spLocks noGrp="1"/>
          </p:cNvSpPr>
          <p:nvPr>
            <p:ph sz="half" idx="1"/>
          </p:nvPr>
        </p:nvSpPr>
        <p:spPr/>
        <p:txBody>
          <a:bodyPr/>
          <a:lstStyle/>
          <a:p>
            <a:r>
              <a:rPr lang="en-GB" dirty="0" smtClean="0"/>
              <a:t>Child may reject touch altogether from anyone other than his mother or primary carer </a:t>
            </a:r>
            <a:endParaRPr lang="en-US" dirty="0"/>
          </a:p>
        </p:txBody>
      </p:sp>
      <p:sp>
        <p:nvSpPr>
          <p:cNvPr id="5" name="Content Placeholder 4"/>
          <p:cNvSpPr>
            <a:spLocks noGrp="1"/>
          </p:cNvSpPr>
          <p:nvPr>
            <p:ph sz="half" idx="2"/>
          </p:nvPr>
        </p:nvSpPr>
        <p:spPr/>
        <p:txBody>
          <a:bodyPr/>
          <a:lstStyle/>
          <a:p>
            <a:r>
              <a:rPr lang="en-GB" dirty="0" smtClean="0"/>
              <a:t>Ensure people approach from the front and make sure the child is able to anticipate the hug or expression of affection </a:t>
            </a:r>
            <a:endParaRPr lang="en-US" dirty="0"/>
          </a:p>
        </p:txBody>
      </p:sp>
      <p:pic>
        <p:nvPicPr>
          <p:cNvPr id="6" name="~PP975.WAV">
            <a:hlinkClick r:id="" action="ppaction://media"/>
          </p:cNvPr>
          <p:cNvPicPr>
            <a:picLocks noRot="1" noChangeAspect="1"/>
          </p:cNvPicPr>
          <p:nvPr>
            <a:wavAudioFile r:embed="rId1" name="~PP975.WAV"/>
          </p:nvPr>
        </p:nvPicPr>
        <p:blipFill>
          <a:blip r:embed="rId3" cstate="print"/>
          <a:stretch>
            <a:fillRect/>
          </a:stretch>
        </p:blipFill>
        <p:spPr>
          <a:xfrm>
            <a:off x="8632825" y="6346825"/>
            <a:ext cx="304800" cy="304800"/>
          </a:xfrm>
          <a:prstGeom prst="rect">
            <a:avLst/>
          </a:prstGeom>
        </p:spPr>
      </p:pic>
    </p:spTree>
  </p:cSld>
  <p:clrMapOvr>
    <a:masterClrMapping/>
  </p:clrMapOvr>
  <p:transition advTm="159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Touch cont.</a:t>
            </a:r>
            <a:endParaRPr lang="en-US" sz="4000" dirty="0"/>
          </a:p>
        </p:txBody>
      </p:sp>
      <p:sp>
        <p:nvSpPr>
          <p:cNvPr id="4" name="Content Placeholder 3"/>
          <p:cNvSpPr>
            <a:spLocks noGrp="1"/>
          </p:cNvSpPr>
          <p:nvPr>
            <p:ph sz="half" idx="1"/>
          </p:nvPr>
        </p:nvSpPr>
        <p:spPr/>
        <p:txBody>
          <a:bodyPr/>
          <a:lstStyle/>
          <a:p>
            <a:r>
              <a:rPr lang="en-GB" dirty="0" smtClean="0"/>
              <a:t>Self stimulatory behaviours are often oral e.g. Biting, spitting </a:t>
            </a:r>
            <a:endParaRPr lang="en-US" dirty="0"/>
          </a:p>
        </p:txBody>
      </p:sp>
      <p:sp>
        <p:nvSpPr>
          <p:cNvPr id="5" name="Content Placeholder 4"/>
          <p:cNvSpPr>
            <a:spLocks noGrp="1"/>
          </p:cNvSpPr>
          <p:nvPr>
            <p:ph sz="half" idx="2"/>
          </p:nvPr>
        </p:nvSpPr>
        <p:spPr/>
        <p:txBody>
          <a:bodyPr/>
          <a:lstStyle/>
          <a:p>
            <a:r>
              <a:rPr lang="en-GB" dirty="0" smtClean="0"/>
              <a:t>Use alternative oral stimulus e.g. Chewy sweets, crunchy foods, chewy tube, chew toys</a:t>
            </a:r>
            <a:endParaRPr lang="en-US" dirty="0"/>
          </a:p>
        </p:txBody>
      </p:sp>
      <p:pic>
        <p:nvPicPr>
          <p:cNvPr id="6" name="~PP3694.WAV">
            <a:hlinkClick r:id="" action="ppaction://media"/>
          </p:cNvPr>
          <p:cNvPicPr>
            <a:picLocks noRot="1" noChangeAspect="1"/>
          </p:cNvPicPr>
          <p:nvPr>
            <a:wavAudioFile r:embed="rId1" name="~PP3694.WAV"/>
          </p:nvPr>
        </p:nvPicPr>
        <p:blipFill>
          <a:blip r:embed="rId3" cstate="print"/>
          <a:stretch>
            <a:fillRect/>
          </a:stretch>
        </p:blipFill>
        <p:spPr>
          <a:xfrm>
            <a:off x="8632825" y="6346825"/>
            <a:ext cx="304800" cy="304800"/>
          </a:xfrm>
          <a:prstGeom prst="rect">
            <a:avLst/>
          </a:prstGeom>
        </p:spPr>
      </p:pic>
    </p:spTree>
  </p:cSld>
  <p:clrMapOvr>
    <a:masterClrMapping/>
  </p:clrMapOvr>
  <p:transition advTm="149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Summary</a:t>
            </a:r>
            <a:endParaRPr lang="en-US" sz="4000" dirty="0"/>
          </a:p>
        </p:txBody>
      </p:sp>
      <p:sp>
        <p:nvSpPr>
          <p:cNvPr id="3" name="Content Placeholder 2"/>
          <p:cNvSpPr>
            <a:spLocks noGrp="1"/>
          </p:cNvSpPr>
          <p:nvPr>
            <p:ph idx="1"/>
          </p:nvPr>
        </p:nvSpPr>
        <p:spPr/>
        <p:txBody>
          <a:bodyPr>
            <a:normAutofit lnSpcReduction="10000"/>
          </a:bodyPr>
          <a:lstStyle/>
          <a:p>
            <a:r>
              <a:rPr lang="en-GB" dirty="0" smtClean="0"/>
              <a:t>Observe the behaviour</a:t>
            </a:r>
            <a:endParaRPr lang="en-US" dirty="0" smtClean="0"/>
          </a:p>
          <a:p>
            <a:r>
              <a:rPr lang="en-GB" dirty="0" smtClean="0"/>
              <a:t>Look at the possible effect of the eight senses </a:t>
            </a:r>
          </a:p>
          <a:p>
            <a:r>
              <a:rPr lang="en-GB" dirty="0" smtClean="0"/>
              <a:t>Look at the possible build up of sensory information over time e.g. A school day </a:t>
            </a:r>
          </a:p>
          <a:p>
            <a:r>
              <a:rPr lang="en-GB" dirty="0" smtClean="0"/>
              <a:t>Have a picture of the individuals preferences and sensitivities </a:t>
            </a:r>
          </a:p>
          <a:p>
            <a:r>
              <a:rPr lang="en-GB" dirty="0" smtClean="0"/>
              <a:t>Introduce sensory items or approaches that help calm the situation </a:t>
            </a:r>
          </a:p>
          <a:p>
            <a:r>
              <a:rPr lang="en-GB" dirty="0" smtClean="0"/>
              <a:t>Modify your approach with your new understanding </a:t>
            </a:r>
            <a:endParaRPr lang="en-US" dirty="0" smtClean="0"/>
          </a:p>
          <a:p>
            <a:endParaRPr lang="en-GB" dirty="0" smtClean="0"/>
          </a:p>
        </p:txBody>
      </p:sp>
      <p:pic>
        <p:nvPicPr>
          <p:cNvPr id="4" name="~PP1128.WAV">
            <a:hlinkClick r:id="" action="ppaction://media"/>
          </p:cNvPr>
          <p:cNvPicPr>
            <a:picLocks noRot="1" noChangeAspect="1"/>
          </p:cNvPicPr>
          <p:nvPr>
            <a:wavAudioFile r:embed="rId1" name="~PP1128.WAV"/>
          </p:nvPr>
        </p:nvPicPr>
        <p:blipFill>
          <a:blip r:embed="rId3" cstate="print"/>
          <a:stretch>
            <a:fillRect/>
          </a:stretch>
        </p:blipFill>
        <p:spPr>
          <a:xfrm>
            <a:off x="8632825" y="6346825"/>
            <a:ext cx="304800" cy="304800"/>
          </a:xfrm>
          <a:prstGeom prst="rect">
            <a:avLst/>
          </a:prstGeom>
        </p:spPr>
      </p:pic>
    </p:spTree>
  </p:cSld>
  <p:clrMapOvr>
    <a:masterClrMapping/>
  </p:clrMapOvr>
  <p:transition advTm="300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457200" y="0"/>
            <a:ext cx="8229600" cy="1196752"/>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2200" b="1" dirty="0" smtClean="0"/>
              <a:t>Useful Websites</a:t>
            </a:r>
            <a:r>
              <a:rPr lang="en-US" dirty="0" smtClean="0"/>
              <a:t/>
            </a:r>
            <a:br>
              <a:rPr lang="en-US" dirty="0" smtClean="0"/>
            </a:br>
            <a:endParaRPr lang="en-US" dirty="0"/>
          </a:p>
        </p:txBody>
      </p:sp>
      <p:sp>
        <p:nvSpPr>
          <p:cNvPr id="19" name="Content Placeholder 18"/>
          <p:cNvSpPr>
            <a:spLocks noGrp="1"/>
          </p:cNvSpPr>
          <p:nvPr>
            <p:ph idx="1"/>
          </p:nvPr>
        </p:nvSpPr>
        <p:spPr>
          <a:xfrm>
            <a:off x="457200" y="692696"/>
            <a:ext cx="8229600" cy="5631904"/>
          </a:xfrm>
        </p:spPr>
        <p:txBody>
          <a:bodyPr>
            <a:normAutofit fontScale="62500" lnSpcReduction="20000"/>
          </a:bodyPr>
          <a:lstStyle/>
          <a:p>
            <a:r>
              <a:rPr lang="en-US" b="1" u="sng" dirty="0" smtClean="0">
                <a:hlinkClick r:id="rId3"/>
              </a:rPr>
              <a:t>www.chewigem.co.uk</a:t>
            </a:r>
            <a:endParaRPr lang="en-US" dirty="0" smtClean="0"/>
          </a:p>
          <a:p>
            <a:r>
              <a:rPr lang="en-US" b="1" dirty="0" smtClean="0"/>
              <a:t> </a:t>
            </a:r>
            <a:endParaRPr lang="en-US" dirty="0" smtClean="0"/>
          </a:p>
          <a:p>
            <a:r>
              <a:rPr lang="en-US" b="1" dirty="0" smtClean="0"/>
              <a:t> </a:t>
            </a:r>
            <a:endParaRPr lang="en-US" dirty="0" smtClean="0"/>
          </a:p>
          <a:p>
            <a:r>
              <a:rPr lang="en-US" b="1" dirty="0" smtClean="0"/>
              <a:t> </a:t>
            </a:r>
            <a:endParaRPr lang="en-US" dirty="0" smtClean="0"/>
          </a:p>
          <a:p>
            <a:r>
              <a:rPr lang="en-US" b="1" dirty="0" smtClean="0"/>
              <a:t> </a:t>
            </a:r>
            <a:endParaRPr lang="en-US" dirty="0" smtClean="0"/>
          </a:p>
          <a:p>
            <a:r>
              <a:rPr lang="en-US" b="1" u="sng" dirty="0" smtClean="0">
                <a:hlinkClick r:id="rId4"/>
              </a:rPr>
              <a:t>www.sensorydirect.com</a:t>
            </a:r>
            <a:endParaRPr lang="en-US" dirty="0" smtClean="0"/>
          </a:p>
          <a:p>
            <a:r>
              <a:rPr lang="en-US" b="1" dirty="0" smtClean="0"/>
              <a:t> </a:t>
            </a:r>
            <a:endParaRPr lang="en-US" dirty="0" smtClean="0"/>
          </a:p>
          <a:p>
            <a:r>
              <a:rPr lang="en-US" b="1" dirty="0" smtClean="0"/>
              <a:t> </a:t>
            </a:r>
            <a:endParaRPr lang="en-US" dirty="0" smtClean="0"/>
          </a:p>
          <a:p>
            <a:r>
              <a:rPr lang="en-US" b="1" dirty="0" smtClean="0"/>
              <a:t> </a:t>
            </a:r>
            <a:endParaRPr lang="en-US" dirty="0" smtClean="0"/>
          </a:p>
          <a:p>
            <a:r>
              <a:rPr lang="en-US" b="1" u="sng" dirty="0" smtClean="0">
                <a:hlinkClick r:id="rId5"/>
              </a:rPr>
              <a:t>www.tts-group.co.uk</a:t>
            </a:r>
            <a:endParaRPr lang="en-US" dirty="0" smtClean="0"/>
          </a:p>
          <a:p>
            <a:r>
              <a:rPr lang="en-US" b="1" u="sng" dirty="0" smtClean="0">
                <a:hlinkClick r:id="rId6"/>
              </a:rPr>
              <a:t>https:/</a:t>
            </a:r>
            <a:r>
              <a:rPr lang="en-US" dirty="0" smtClean="0">
                <a:hlinkClick r:id="rId6"/>
              </a:rPr>
              <a:t> </a:t>
            </a:r>
            <a:r>
              <a:rPr lang="en-US" b="1" u="sng" dirty="0" smtClean="0">
                <a:hlinkClick r:id="rId6"/>
              </a:rPr>
              <a:t>/fledglings.org.uk/collections/toys-sensory-learning-resources</a:t>
            </a:r>
            <a:endParaRPr lang="en-US" dirty="0" smtClean="0"/>
          </a:p>
          <a:p>
            <a:r>
              <a:rPr lang="en-US" b="1" dirty="0" smtClean="0"/>
              <a:t> </a:t>
            </a:r>
            <a:endParaRPr lang="en-US" dirty="0" smtClean="0"/>
          </a:p>
          <a:p>
            <a:r>
              <a:rPr lang="en-US" b="1" dirty="0" smtClean="0"/>
              <a:t> </a:t>
            </a:r>
            <a:endParaRPr lang="en-US" dirty="0" smtClean="0"/>
          </a:p>
          <a:p>
            <a:endParaRPr lang="en-US" b="1" u="sng" dirty="0" smtClean="0">
              <a:hlinkClick r:id="rId7"/>
            </a:endParaRPr>
          </a:p>
          <a:p>
            <a:r>
              <a:rPr lang="en-US" b="1" u="sng" dirty="0" smtClean="0">
                <a:hlinkClick r:id="rId7"/>
              </a:rPr>
              <a:t>www.cheapdisabilityaids.co.uk</a:t>
            </a:r>
            <a:endParaRPr lang="en-US" b="1" u="sng" dirty="0" smtClean="0"/>
          </a:p>
          <a:p>
            <a:endParaRPr lang="en-US" dirty="0" smtClean="0"/>
          </a:p>
          <a:p>
            <a:r>
              <a:rPr lang="en-US" b="1" u="sng" dirty="0" err="1" smtClean="0"/>
              <a:t>Youtube</a:t>
            </a:r>
            <a:r>
              <a:rPr lang="en-US" b="1" u="sng" dirty="0" smtClean="0"/>
              <a:t> films</a:t>
            </a:r>
            <a:endParaRPr lang="en-US" u="sng" dirty="0" smtClean="0"/>
          </a:p>
          <a:p>
            <a:r>
              <a:rPr lang="en-US" b="1" dirty="0" smtClean="0"/>
              <a:t>A Childs view of Sensory Processing </a:t>
            </a:r>
            <a:r>
              <a:rPr lang="en-US" b="1" u="sng" dirty="0" smtClean="0">
                <a:hlinkClick r:id="rId8"/>
              </a:rPr>
              <a:t>https://www.youtube.com/watch?v=D1G5ssZlVUw</a:t>
            </a:r>
            <a:endParaRPr lang="en-US" dirty="0" smtClean="0"/>
          </a:p>
          <a:p>
            <a:r>
              <a:rPr lang="en-US" b="1" dirty="0" smtClean="0"/>
              <a:t>Sensory Overload </a:t>
            </a:r>
            <a:endParaRPr lang="en-US" dirty="0" smtClean="0"/>
          </a:p>
          <a:p>
            <a:r>
              <a:rPr lang="en-US" b="1" dirty="0" smtClean="0"/>
              <a:t>www.youtube.com/watch?v=K2P4Ed6G3gw</a:t>
            </a:r>
            <a:endParaRPr lang="en-US" dirty="0" smtClean="0"/>
          </a:p>
          <a:p>
            <a:r>
              <a:rPr lang="en-US" b="1" dirty="0" smtClean="0"/>
              <a:t> </a:t>
            </a:r>
            <a:endParaRPr lang="en-US" dirty="0" smtClean="0"/>
          </a:p>
          <a:p>
            <a:endParaRPr lang="en-US" dirty="0"/>
          </a:p>
        </p:txBody>
      </p:sp>
      <p:pic>
        <p:nvPicPr>
          <p:cNvPr id="20" name="Picture 19" descr="Image result for chewigems images"/>
          <p:cNvPicPr/>
          <p:nvPr/>
        </p:nvPicPr>
        <p:blipFill>
          <a:blip r:embed="rId9" cstate="print"/>
          <a:srcRect/>
          <a:stretch>
            <a:fillRect/>
          </a:stretch>
        </p:blipFill>
        <p:spPr bwMode="auto">
          <a:xfrm>
            <a:off x="4283968" y="908720"/>
            <a:ext cx="2201545" cy="1080121"/>
          </a:xfrm>
          <a:prstGeom prst="rect">
            <a:avLst/>
          </a:prstGeom>
          <a:noFill/>
          <a:ln w="9525">
            <a:noFill/>
            <a:miter lim="800000"/>
            <a:headEnd/>
            <a:tailEnd/>
          </a:ln>
        </p:spPr>
      </p:pic>
      <p:pic>
        <p:nvPicPr>
          <p:cNvPr id="21" name="Picture 20" descr="Sensory Direct Body Sock (Small, Red)"/>
          <p:cNvPicPr/>
          <p:nvPr/>
        </p:nvPicPr>
        <p:blipFill>
          <a:blip r:embed="rId10" cstate="print"/>
          <a:srcRect/>
          <a:stretch>
            <a:fillRect/>
          </a:stretch>
        </p:blipFill>
        <p:spPr bwMode="auto">
          <a:xfrm>
            <a:off x="3491880" y="1916832"/>
            <a:ext cx="747142" cy="1080120"/>
          </a:xfrm>
          <a:prstGeom prst="rect">
            <a:avLst/>
          </a:prstGeom>
          <a:noFill/>
          <a:ln w="9525">
            <a:noFill/>
            <a:miter lim="800000"/>
            <a:headEnd/>
            <a:tailEnd/>
          </a:ln>
        </p:spPr>
      </p:pic>
      <p:pic>
        <p:nvPicPr>
          <p:cNvPr id="22" name="Picture 21" descr="weighted blanket sensory direct"/>
          <p:cNvPicPr/>
          <p:nvPr/>
        </p:nvPicPr>
        <p:blipFill>
          <a:blip r:embed="rId11" cstate="print"/>
          <a:srcRect/>
          <a:stretch>
            <a:fillRect/>
          </a:stretch>
        </p:blipFill>
        <p:spPr bwMode="auto">
          <a:xfrm>
            <a:off x="4644008" y="2204864"/>
            <a:ext cx="1480567" cy="976511"/>
          </a:xfrm>
          <a:prstGeom prst="rect">
            <a:avLst/>
          </a:prstGeom>
          <a:noFill/>
          <a:ln w="9525">
            <a:noFill/>
            <a:miter lim="800000"/>
            <a:headEnd/>
            <a:tailEnd/>
          </a:ln>
        </p:spPr>
      </p:pic>
      <p:pic>
        <p:nvPicPr>
          <p:cNvPr id="23" name="Picture 22" descr="Image result for sensory direct uk images"/>
          <p:cNvPicPr/>
          <p:nvPr/>
        </p:nvPicPr>
        <p:blipFill>
          <a:blip r:embed="rId12" cstate="print"/>
          <a:srcRect/>
          <a:stretch>
            <a:fillRect/>
          </a:stretch>
        </p:blipFill>
        <p:spPr bwMode="auto">
          <a:xfrm>
            <a:off x="6156176" y="1988840"/>
            <a:ext cx="1249680" cy="1228725"/>
          </a:xfrm>
          <a:prstGeom prst="rect">
            <a:avLst/>
          </a:prstGeom>
          <a:noFill/>
          <a:ln w="9525">
            <a:noFill/>
            <a:miter lim="800000"/>
            <a:headEnd/>
            <a:tailEnd/>
          </a:ln>
        </p:spPr>
      </p:pic>
      <p:pic>
        <p:nvPicPr>
          <p:cNvPr id="24" name="Picture 23" descr="Resistance Loop Small Blue - Sensory Direct"/>
          <p:cNvPicPr/>
          <p:nvPr/>
        </p:nvPicPr>
        <p:blipFill>
          <a:blip r:embed="rId13" cstate="print"/>
          <a:srcRect/>
          <a:stretch>
            <a:fillRect/>
          </a:stretch>
        </p:blipFill>
        <p:spPr bwMode="auto">
          <a:xfrm>
            <a:off x="7452320" y="2132856"/>
            <a:ext cx="1304925" cy="1304925"/>
          </a:xfrm>
          <a:prstGeom prst="rect">
            <a:avLst/>
          </a:prstGeom>
          <a:noFill/>
          <a:ln w="9525">
            <a:noFill/>
            <a:miter lim="800000"/>
            <a:headEnd/>
            <a:tailEnd/>
          </a:ln>
        </p:spPr>
      </p:pic>
      <p:pic>
        <p:nvPicPr>
          <p:cNvPr id="25" name="Picture 24" descr="Skwooshi"/>
          <p:cNvPicPr/>
          <p:nvPr/>
        </p:nvPicPr>
        <p:blipFill>
          <a:blip r:embed="rId14" cstate="print"/>
          <a:srcRect/>
          <a:stretch>
            <a:fillRect/>
          </a:stretch>
        </p:blipFill>
        <p:spPr bwMode="auto">
          <a:xfrm>
            <a:off x="1331640" y="3501008"/>
            <a:ext cx="675134" cy="675134"/>
          </a:xfrm>
          <a:prstGeom prst="rect">
            <a:avLst/>
          </a:prstGeom>
          <a:noFill/>
          <a:ln w="9525">
            <a:noFill/>
            <a:miter lim="800000"/>
            <a:headEnd/>
            <a:tailEnd/>
          </a:ln>
        </p:spPr>
      </p:pic>
      <p:pic>
        <p:nvPicPr>
          <p:cNvPr id="26" name="Picture 25" descr="Weighted Lap Pad"/>
          <p:cNvPicPr/>
          <p:nvPr/>
        </p:nvPicPr>
        <p:blipFill>
          <a:blip r:embed="rId15" cstate="print"/>
          <a:srcRect/>
          <a:stretch>
            <a:fillRect/>
          </a:stretch>
        </p:blipFill>
        <p:spPr bwMode="auto">
          <a:xfrm>
            <a:off x="4427984" y="3429000"/>
            <a:ext cx="866775" cy="866775"/>
          </a:xfrm>
          <a:prstGeom prst="rect">
            <a:avLst/>
          </a:prstGeom>
          <a:noFill/>
          <a:ln w="9525">
            <a:noFill/>
            <a:miter lim="800000"/>
            <a:headEnd/>
            <a:tailEnd/>
          </a:ln>
        </p:spPr>
      </p:pic>
      <p:pic>
        <p:nvPicPr>
          <p:cNvPr id="27" name="Picture 26" descr="Move &amp; Sit Cushion"/>
          <p:cNvPicPr/>
          <p:nvPr/>
        </p:nvPicPr>
        <p:blipFill>
          <a:blip r:embed="rId16" cstate="print"/>
          <a:srcRect/>
          <a:stretch>
            <a:fillRect/>
          </a:stretch>
        </p:blipFill>
        <p:spPr bwMode="auto">
          <a:xfrm>
            <a:off x="5868144" y="3573016"/>
            <a:ext cx="933450" cy="933450"/>
          </a:xfrm>
          <a:prstGeom prst="rect">
            <a:avLst/>
          </a:prstGeom>
          <a:noFill/>
          <a:ln w="9525">
            <a:noFill/>
            <a:miter lim="800000"/>
            <a:headEnd/>
            <a:tailEnd/>
          </a:ln>
        </p:spPr>
      </p:pic>
      <p:pic>
        <p:nvPicPr>
          <p:cNvPr id="28" name="Picture 27" descr="Soft Squidgy Ball"/>
          <p:cNvPicPr/>
          <p:nvPr/>
        </p:nvPicPr>
        <p:blipFill>
          <a:blip r:embed="rId17" cstate="print"/>
          <a:srcRect/>
          <a:stretch>
            <a:fillRect/>
          </a:stretch>
        </p:blipFill>
        <p:spPr bwMode="auto">
          <a:xfrm>
            <a:off x="7596336" y="3573016"/>
            <a:ext cx="914400" cy="914400"/>
          </a:xfrm>
          <a:prstGeom prst="rect">
            <a:avLst/>
          </a:prstGeom>
          <a:noFill/>
          <a:ln w="9525">
            <a:noFill/>
            <a:miter lim="800000"/>
            <a:headEnd/>
            <a:tailEnd/>
          </a:ln>
        </p:spPr>
      </p:pic>
      <p:pic>
        <p:nvPicPr>
          <p:cNvPr id="13" name="~PP1483.WAV">
            <a:hlinkClick r:id="" action="ppaction://media"/>
          </p:cNvPr>
          <p:cNvPicPr>
            <a:picLocks noRot="1" noChangeAspect="1"/>
          </p:cNvPicPr>
          <p:nvPr>
            <a:wavAudioFile r:embed="rId1" name="~PP1483.WAV"/>
          </p:nvPr>
        </p:nvPicPr>
        <p:blipFill>
          <a:blip r:embed="rId18" cstate="print"/>
          <a:stretch>
            <a:fillRect/>
          </a:stretch>
        </p:blipFill>
        <p:spPr>
          <a:xfrm>
            <a:off x="8632825" y="6346825"/>
            <a:ext cx="304800" cy="304800"/>
          </a:xfrm>
          <a:prstGeom prst="rect">
            <a:avLst/>
          </a:prstGeom>
        </p:spPr>
      </p:pic>
    </p:spTree>
  </p:cSld>
  <p:clrMapOvr>
    <a:masterClrMapping/>
  </p:clrMapOvr>
  <p:transition advTm="166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000" b="1" dirty="0" smtClean="0"/>
              <a:t>The activities listed below may be considered generally calming, but will have different effects on different children at different times. Sensory calming activities will also help your child when they are feeling restless, anger and frustration. Sensory calming activities can also be helpful to prevent meltdowns.</a:t>
            </a:r>
            <a:endParaRPr lang="en-US" sz="2000" b="1" dirty="0"/>
          </a:p>
        </p:txBody>
      </p:sp>
      <p:sp>
        <p:nvSpPr>
          <p:cNvPr id="3" name="Content Placeholder 2"/>
          <p:cNvSpPr>
            <a:spLocks noGrp="1"/>
          </p:cNvSpPr>
          <p:nvPr>
            <p:ph idx="1"/>
          </p:nvPr>
        </p:nvSpPr>
        <p:spPr>
          <a:xfrm>
            <a:off x="457200" y="2060848"/>
            <a:ext cx="8229600" cy="3744416"/>
          </a:xfrm>
        </p:spPr>
        <p:txBody>
          <a:bodyPr>
            <a:normAutofit fontScale="70000" lnSpcReduction="20000"/>
          </a:bodyPr>
          <a:lstStyle/>
          <a:p>
            <a:pPr lvl="1"/>
            <a:r>
              <a:rPr lang="en-US" dirty="0" smtClean="0"/>
              <a:t>Slow, steady, rhythmic, repeated, predictable input</a:t>
            </a:r>
          </a:p>
          <a:p>
            <a:pPr lvl="1"/>
            <a:r>
              <a:rPr lang="en-US" dirty="0" smtClean="0"/>
              <a:t>Slow and rhythmic music </a:t>
            </a:r>
          </a:p>
          <a:p>
            <a:pPr lvl="1"/>
            <a:r>
              <a:rPr lang="en-US" dirty="0" smtClean="0"/>
              <a:t>Swinging slowly on a swing</a:t>
            </a:r>
          </a:p>
          <a:p>
            <a:pPr lvl="1"/>
            <a:r>
              <a:rPr lang="en-US" dirty="0" smtClean="0"/>
              <a:t>Slow linear movements forwards -and -backwards or head –to- toe. </a:t>
            </a:r>
          </a:p>
          <a:p>
            <a:pPr lvl="1"/>
            <a:r>
              <a:rPr lang="en-US" dirty="0" smtClean="0"/>
              <a:t>Rolling slowly back and forward on an exercise ball or gentle bouncing– try using music with a slow rhythmical beat to steady the child’s movement </a:t>
            </a:r>
          </a:p>
          <a:p>
            <a:pPr lvl="1"/>
            <a:r>
              <a:rPr lang="en-US" dirty="0" smtClean="0"/>
              <a:t>Slowly playing row, row, row your boat </a:t>
            </a:r>
          </a:p>
          <a:p>
            <a:pPr lvl="1"/>
            <a:r>
              <a:rPr lang="en-US" dirty="0" smtClean="0"/>
              <a:t> Firm, steady, pressure touch or squeezing (think massage or a big hug) </a:t>
            </a:r>
          </a:p>
          <a:p>
            <a:pPr lvl="1"/>
            <a:r>
              <a:rPr lang="en-US" dirty="0" smtClean="0"/>
              <a:t> Using muscles for ‘heavy work’ </a:t>
            </a:r>
          </a:p>
          <a:p>
            <a:pPr lvl="1"/>
            <a:r>
              <a:rPr lang="en-US" dirty="0" smtClean="0"/>
              <a:t> Bland or sweet-tasting </a:t>
            </a:r>
            <a:r>
              <a:rPr lang="en-US" dirty="0" err="1" smtClean="0"/>
              <a:t>flavours</a:t>
            </a:r>
            <a:r>
              <a:rPr lang="en-US" dirty="0" smtClean="0"/>
              <a:t> </a:t>
            </a:r>
          </a:p>
          <a:p>
            <a:pPr lvl="1"/>
            <a:r>
              <a:rPr lang="en-US" dirty="0" smtClean="0"/>
              <a:t> Slow-moving, dim, long distance views, deep </a:t>
            </a:r>
            <a:r>
              <a:rPr lang="en-US" dirty="0" err="1" smtClean="0"/>
              <a:t>colours</a:t>
            </a:r>
            <a:r>
              <a:rPr lang="en-US" dirty="0" smtClean="0"/>
              <a:t> for visuals </a:t>
            </a:r>
          </a:p>
          <a:p>
            <a:pPr lvl="1"/>
            <a:r>
              <a:rPr lang="en-US" dirty="0" smtClean="0"/>
              <a:t>Neutral warmth </a:t>
            </a:r>
          </a:p>
          <a:p>
            <a:pPr lvl="1"/>
            <a:r>
              <a:rPr lang="en-US" dirty="0" smtClean="0"/>
              <a:t>Chewing and blowing or breathing out </a:t>
            </a:r>
          </a:p>
        </p:txBody>
      </p:sp>
      <p:pic>
        <p:nvPicPr>
          <p:cNvPr id="5" name="~PP2892.WAV">
            <a:hlinkClick r:id="" action="ppaction://media"/>
          </p:cNvPr>
          <p:cNvPicPr>
            <a:picLocks noRot="1" noChangeAspect="1"/>
          </p:cNvPicPr>
          <p:nvPr>
            <a:wavAudioFile r:embed="rId1" name="~PP2892.WAV"/>
          </p:nvPr>
        </p:nvPicPr>
        <p:blipFill>
          <a:blip r:embed="rId3" cstate="print"/>
          <a:stretch>
            <a:fillRect/>
          </a:stretch>
        </p:blipFill>
        <p:spPr>
          <a:xfrm>
            <a:off x="8632825" y="6346825"/>
            <a:ext cx="304800" cy="304800"/>
          </a:xfrm>
          <a:prstGeom prst="rect">
            <a:avLst/>
          </a:prstGeom>
        </p:spPr>
      </p:pic>
    </p:spTree>
  </p:cSld>
  <p:clrMapOvr>
    <a:masterClrMapping/>
  </p:clrMapOvr>
  <p:transition spd="slow" advTm="9098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715200" cy="1010376"/>
          </a:xfrm>
        </p:spPr>
        <p:txBody>
          <a:bodyPr>
            <a:normAutofit/>
          </a:bodyPr>
          <a:lstStyle/>
          <a:p>
            <a:pPr algn="ctr"/>
            <a:r>
              <a:rPr lang="en-US" dirty="0" smtClean="0"/>
              <a:t>Deep touch pressure:</a:t>
            </a:r>
            <a:endParaRPr lang="en-US" dirty="0"/>
          </a:p>
        </p:txBody>
      </p:sp>
      <p:sp>
        <p:nvSpPr>
          <p:cNvPr id="3" name="Content Placeholder 2"/>
          <p:cNvSpPr>
            <a:spLocks noGrp="1"/>
          </p:cNvSpPr>
          <p:nvPr>
            <p:ph idx="1"/>
          </p:nvPr>
        </p:nvSpPr>
        <p:spPr>
          <a:xfrm>
            <a:off x="457200" y="1484784"/>
            <a:ext cx="8229600" cy="4839816"/>
          </a:xfrm>
        </p:spPr>
        <p:txBody>
          <a:bodyPr>
            <a:normAutofit fontScale="92500" lnSpcReduction="20000"/>
          </a:bodyPr>
          <a:lstStyle/>
          <a:p>
            <a:r>
              <a:rPr lang="en-US" dirty="0" smtClean="0"/>
              <a:t>Wrapping them up, or supporting them to wrap themselves up in a blanket </a:t>
            </a:r>
          </a:p>
          <a:p>
            <a:r>
              <a:rPr lang="en-US" dirty="0" smtClean="0"/>
              <a:t>Providing a firm hug or massage over their body, it is especially helpful to provide pressure by pushing down gently on the shoulders </a:t>
            </a:r>
          </a:p>
          <a:p>
            <a:r>
              <a:rPr lang="en-US" dirty="0" smtClean="0"/>
              <a:t>Providing gentle but firm strokes across the body. Start from close to their body then work away e.g. from the shoulder down to the wrist. You can try using different material such as soft brushes for this </a:t>
            </a:r>
          </a:p>
          <a:p>
            <a:r>
              <a:rPr lang="en-US" dirty="0" smtClean="0"/>
              <a:t>‘Squishing’ them between cushions or bean bags </a:t>
            </a:r>
          </a:p>
          <a:p>
            <a:r>
              <a:rPr lang="en-US" dirty="0" smtClean="0"/>
              <a:t>Using weighted equipment such as a weighted lap pad or shoulder snake (see sensory equipment list) </a:t>
            </a:r>
          </a:p>
          <a:p>
            <a:r>
              <a:rPr lang="en-US" dirty="0" smtClean="0"/>
              <a:t>Wearing clothing that provides deep touch to the skin such as a </a:t>
            </a:r>
            <a:r>
              <a:rPr lang="en-US" dirty="0" err="1" smtClean="0"/>
              <a:t>lycra</a:t>
            </a:r>
            <a:r>
              <a:rPr lang="en-US" dirty="0" smtClean="0"/>
              <a:t> vest </a:t>
            </a:r>
            <a:endParaRPr lang="en-US" dirty="0"/>
          </a:p>
        </p:txBody>
      </p:sp>
      <p:pic>
        <p:nvPicPr>
          <p:cNvPr id="4" name="~PP1076.WAV">
            <a:hlinkClick r:id="" action="ppaction://media"/>
          </p:cNvPr>
          <p:cNvPicPr>
            <a:picLocks noRot="1" noChangeAspect="1"/>
          </p:cNvPicPr>
          <p:nvPr>
            <a:wavAudioFile r:embed="rId1" name="~PP1076.WAV"/>
          </p:nvPr>
        </p:nvPicPr>
        <p:blipFill>
          <a:blip r:embed="rId3" cstate="print"/>
          <a:stretch>
            <a:fillRect/>
          </a:stretch>
        </p:blipFill>
        <p:spPr>
          <a:xfrm>
            <a:off x="8632825" y="6346825"/>
            <a:ext cx="304800" cy="304800"/>
          </a:xfrm>
          <a:prstGeom prst="rect">
            <a:avLst/>
          </a:prstGeom>
        </p:spPr>
      </p:pic>
    </p:spTree>
  </p:cSld>
  <p:clrMapOvr>
    <a:masterClrMapping/>
  </p:clrMapOvr>
  <p:transition advTm="594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360040"/>
          </a:xfrm>
        </p:spPr>
        <p:txBody>
          <a:bodyPr>
            <a:normAutofit fontScale="90000"/>
          </a:bodyPr>
          <a:lstStyle/>
          <a:p>
            <a:pPr algn="ctr"/>
            <a:r>
              <a:rPr lang="en-GB" sz="4400" dirty="0" smtClean="0"/>
              <a:t/>
            </a:r>
            <a:br>
              <a:rPr lang="en-GB" sz="4400" dirty="0" smtClean="0"/>
            </a:br>
            <a:r>
              <a:rPr lang="en-GB" sz="4400" dirty="0" smtClean="0"/>
              <a:t/>
            </a:r>
            <a:br>
              <a:rPr lang="en-GB" sz="4400" dirty="0" smtClean="0"/>
            </a:br>
            <a:r>
              <a:rPr lang="en-GB" sz="4400" dirty="0" smtClean="0"/>
              <a:t/>
            </a:r>
            <a:br>
              <a:rPr lang="en-GB" sz="4400" dirty="0" smtClean="0"/>
            </a:br>
            <a:r>
              <a:rPr lang="en-GB" sz="4400" dirty="0" smtClean="0"/>
              <a:t>Calming Strategies</a:t>
            </a:r>
            <a:r>
              <a:rPr lang="en-GB" dirty="0" smtClean="0"/>
              <a:t/>
            </a:r>
            <a:br>
              <a:rPr lang="en-GB" dirty="0" smtClean="0"/>
            </a:br>
            <a:endParaRPr lang="en-US" dirty="0"/>
          </a:p>
        </p:txBody>
      </p:sp>
      <p:sp>
        <p:nvSpPr>
          <p:cNvPr id="8" name="Content Placeholder 7"/>
          <p:cNvSpPr>
            <a:spLocks noGrp="1"/>
          </p:cNvSpPr>
          <p:nvPr>
            <p:ph sz="half" idx="1"/>
          </p:nvPr>
        </p:nvSpPr>
        <p:spPr>
          <a:xfrm>
            <a:off x="457200" y="980728"/>
            <a:ext cx="4038600" cy="5374197"/>
          </a:xfrm>
        </p:spPr>
        <p:txBody>
          <a:bodyPr>
            <a:normAutofit/>
          </a:bodyPr>
          <a:lstStyle/>
          <a:p>
            <a:pPr>
              <a:buNone/>
            </a:pPr>
            <a:r>
              <a:rPr lang="en-GB" sz="2000" b="1" dirty="0" smtClean="0"/>
              <a:t>Quick Fix</a:t>
            </a:r>
          </a:p>
          <a:p>
            <a:r>
              <a:rPr lang="en-GB" sz="2000" dirty="0" smtClean="0"/>
              <a:t>Sitting under a big heavy blanket </a:t>
            </a:r>
          </a:p>
          <a:p>
            <a:r>
              <a:rPr lang="en-GB" sz="2000" dirty="0" smtClean="0"/>
              <a:t>Hands on head and pressing down </a:t>
            </a:r>
          </a:p>
          <a:p>
            <a:r>
              <a:rPr lang="en-GB" sz="2000" dirty="0" smtClean="0"/>
              <a:t>Deep pressure massage </a:t>
            </a:r>
          </a:p>
          <a:p>
            <a:r>
              <a:rPr lang="en-GB" sz="2000" dirty="0" smtClean="0"/>
              <a:t>Slow rocking on a rocking chair </a:t>
            </a:r>
          </a:p>
          <a:p>
            <a:r>
              <a:rPr lang="en-GB" sz="2000" dirty="0" smtClean="0"/>
              <a:t>Snuggling in a small space </a:t>
            </a:r>
          </a:p>
          <a:p>
            <a:r>
              <a:rPr lang="en-GB" sz="2000" dirty="0" smtClean="0"/>
              <a:t>Sucking yogurt through a straw</a:t>
            </a:r>
          </a:p>
          <a:p>
            <a:r>
              <a:rPr lang="en-GB" sz="2000" dirty="0" smtClean="0"/>
              <a:t>Bear hugs</a:t>
            </a:r>
            <a:endParaRPr lang="en-US" sz="2000" dirty="0"/>
          </a:p>
        </p:txBody>
      </p:sp>
      <p:sp>
        <p:nvSpPr>
          <p:cNvPr id="9" name="Content Placeholder 8"/>
          <p:cNvSpPr>
            <a:spLocks noGrp="1"/>
          </p:cNvSpPr>
          <p:nvPr>
            <p:ph sz="half" idx="2"/>
          </p:nvPr>
        </p:nvSpPr>
        <p:spPr>
          <a:xfrm>
            <a:off x="4648200" y="1052736"/>
            <a:ext cx="4038600" cy="5302189"/>
          </a:xfrm>
        </p:spPr>
        <p:txBody>
          <a:bodyPr>
            <a:normAutofit/>
          </a:bodyPr>
          <a:lstStyle/>
          <a:p>
            <a:pPr>
              <a:buNone/>
            </a:pPr>
            <a:r>
              <a:rPr lang="en-GB" sz="2000" b="1" dirty="0" smtClean="0"/>
              <a:t>Longer lasting Ideas </a:t>
            </a:r>
          </a:p>
          <a:p>
            <a:r>
              <a:rPr lang="en-GB" sz="2000" dirty="0" smtClean="0"/>
              <a:t>A walk after school with a backpack on </a:t>
            </a:r>
          </a:p>
          <a:p>
            <a:r>
              <a:rPr lang="en-GB" sz="2000" dirty="0" smtClean="0"/>
              <a:t>Press ups or chair press ups regularly throughout the day</a:t>
            </a:r>
          </a:p>
          <a:p>
            <a:r>
              <a:rPr lang="en-GB" sz="2000" dirty="0" smtClean="0"/>
              <a:t>Help with heavy manual tasks.</a:t>
            </a:r>
          </a:p>
          <a:p>
            <a:r>
              <a:rPr lang="en-GB" sz="2000" dirty="0" smtClean="0"/>
              <a:t>Swimming</a:t>
            </a:r>
          </a:p>
          <a:p>
            <a:r>
              <a:rPr lang="en-GB" sz="2000" dirty="0" smtClean="0"/>
              <a:t>Wearing a heavy coat or heavy blanket over the shoulders for chill out time</a:t>
            </a:r>
          </a:p>
          <a:p>
            <a:r>
              <a:rPr lang="en-GB" sz="2000" dirty="0" smtClean="0"/>
              <a:t>Squeeze or rock against a gym ball</a:t>
            </a:r>
            <a:endParaRPr lang="en-US" sz="2000" dirty="0"/>
          </a:p>
        </p:txBody>
      </p:sp>
      <p:pic>
        <p:nvPicPr>
          <p:cNvPr id="5" name="~PP3442.WAV">
            <a:hlinkClick r:id="" action="ppaction://media"/>
          </p:cNvPr>
          <p:cNvPicPr>
            <a:picLocks noRot="1" noChangeAspect="1"/>
          </p:cNvPicPr>
          <p:nvPr>
            <a:wavAudioFile r:embed="rId1" name="~PP3442.WAV"/>
          </p:nvPr>
        </p:nvPicPr>
        <p:blipFill>
          <a:blip r:embed="rId3" cstate="print"/>
          <a:stretch>
            <a:fillRect/>
          </a:stretch>
        </p:blipFill>
        <p:spPr>
          <a:xfrm>
            <a:off x="8632825" y="6346825"/>
            <a:ext cx="304800" cy="304800"/>
          </a:xfrm>
          <a:prstGeom prst="rect">
            <a:avLst/>
          </a:prstGeom>
        </p:spPr>
      </p:pic>
    </p:spTree>
  </p:cSld>
  <p:clrMapOvr>
    <a:masterClrMapping/>
  </p:clrMapOvr>
  <p:transition advTm="554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84752"/>
          </a:xfrm>
        </p:spPr>
        <p:txBody>
          <a:bodyPr>
            <a:normAutofit fontScale="90000"/>
          </a:bodyPr>
          <a:lstStyle/>
          <a:p>
            <a:pPr algn="ct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Alerting Strategies </a:t>
            </a:r>
            <a:br>
              <a:rPr lang="en-GB" sz="4000" dirty="0" smtClean="0"/>
            </a:br>
            <a:r>
              <a:rPr lang="en-GB" sz="2800" b="1" dirty="0" smtClean="0"/>
              <a:t>Ideas for a child who is not alert enough to pay attention </a:t>
            </a:r>
            <a:r>
              <a:rPr lang="en-GB" sz="4000" dirty="0" smtClean="0"/>
              <a:t/>
            </a:r>
            <a:br>
              <a:rPr lang="en-GB" sz="4000" dirty="0" smtClean="0"/>
            </a:br>
            <a:endParaRPr lang="en-US" sz="4000" dirty="0"/>
          </a:p>
        </p:txBody>
      </p:sp>
      <p:sp>
        <p:nvSpPr>
          <p:cNvPr id="3" name="Content Placeholder 2"/>
          <p:cNvSpPr>
            <a:spLocks noGrp="1"/>
          </p:cNvSpPr>
          <p:nvPr>
            <p:ph sz="half" idx="1"/>
          </p:nvPr>
        </p:nvSpPr>
        <p:spPr/>
        <p:txBody>
          <a:bodyPr>
            <a:normAutofit/>
          </a:bodyPr>
          <a:lstStyle/>
          <a:p>
            <a:pPr>
              <a:buNone/>
            </a:pPr>
            <a:r>
              <a:rPr lang="en-GB" sz="2000" b="1" dirty="0" smtClean="0"/>
              <a:t>Quick Fix </a:t>
            </a:r>
          </a:p>
          <a:p>
            <a:r>
              <a:rPr lang="en-GB" sz="2000" dirty="0" smtClean="0"/>
              <a:t>Up/down movements </a:t>
            </a:r>
          </a:p>
          <a:p>
            <a:r>
              <a:rPr lang="en-GB" sz="2000" dirty="0" smtClean="0"/>
              <a:t>Jumping </a:t>
            </a:r>
          </a:p>
          <a:p>
            <a:r>
              <a:rPr lang="en-GB" sz="2000" dirty="0" smtClean="0"/>
              <a:t>Clapping activities </a:t>
            </a:r>
          </a:p>
          <a:p>
            <a:r>
              <a:rPr lang="en-GB" sz="2000" dirty="0" smtClean="0"/>
              <a:t>Making faces e.g. Open mouth wide open </a:t>
            </a:r>
          </a:p>
          <a:p>
            <a:r>
              <a:rPr lang="en-GB" sz="2000" dirty="0" smtClean="0"/>
              <a:t>Stamping on the spot </a:t>
            </a:r>
          </a:p>
          <a:p>
            <a:r>
              <a:rPr lang="en-GB" sz="2000" dirty="0" smtClean="0"/>
              <a:t>Eating crunchy food </a:t>
            </a:r>
          </a:p>
          <a:p>
            <a:r>
              <a:rPr lang="en-GB" sz="2000" dirty="0" smtClean="0"/>
              <a:t>Drinking clod drinks </a:t>
            </a:r>
            <a:endParaRPr lang="en-US" sz="2000" dirty="0"/>
          </a:p>
        </p:txBody>
      </p:sp>
      <p:sp>
        <p:nvSpPr>
          <p:cNvPr id="4" name="Content Placeholder 3"/>
          <p:cNvSpPr>
            <a:spLocks noGrp="1"/>
          </p:cNvSpPr>
          <p:nvPr>
            <p:ph sz="half" idx="2"/>
          </p:nvPr>
        </p:nvSpPr>
        <p:spPr/>
        <p:txBody>
          <a:bodyPr>
            <a:normAutofit/>
          </a:bodyPr>
          <a:lstStyle/>
          <a:p>
            <a:pPr>
              <a:buNone/>
            </a:pPr>
            <a:r>
              <a:rPr lang="en-GB" sz="2000" b="1" dirty="0" smtClean="0"/>
              <a:t>Longer lasting ideas </a:t>
            </a:r>
          </a:p>
          <a:p>
            <a:r>
              <a:rPr lang="en-GB" sz="2000" dirty="0" smtClean="0"/>
              <a:t>Regular routines of jumping / chair push ups </a:t>
            </a:r>
          </a:p>
          <a:p>
            <a:r>
              <a:rPr lang="en-GB" sz="2000" dirty="0" smtClean="0"/>
              <a:t>Timetable the ‘quick fix’ into the daily routine and use immediately before the child has to pay attention to a task .  </a:t>
            </a:r>
            <a:endParaRPr lang="en-US" sz="2000" dirty="0"/>
          </a:p>
        </p:txBody>
      </p:sp>
      <p:pic>
        <p:nvPicPr>
          <p:cNvPr id="5" name="~PP2044.WAV">
            <a:hlinkClick r:id="" action="ppaction://media"/>
          </p:cNvPr>
          <p:cNvPicPr>
            <a:picLocks noRot="1" noChangeAspect="1"/>
          </p:cNvPicPr>
          <p:nvPr>
            <a:wavAudioFile r:embed="rId1" name="~PP2044.WAV"/>
          </p:nvPr>
        </p:nvPicPr>
        <p:blipFill>
          <a:blip r:embed="rId3" cstate="print"/>
          <a:stretch>
            <a:fillRect/>
          </a:stretch>
        </p:blipFill>
        <p:spPr>
          <a:xfrm>
            <a:off x="8632825" y="6346825"/>
            <a:ext cx="304800" cy="304800"/>
          </a:xfrm>
          <a:prstGeom prst="rect">
            <a:avLst/>
          </a:prstGeom>
        </p:spPr>
      </p:pic>
    </p:spTree>
  </p:cSld>
  <p:clrMapOvr>
    <a:masterClrMapping/>
  </p:clrMapOvr>
  <p:transition advTm="394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935163"/>
            <a:ext cx="8229600" cy="4389437"/>
          </a:xfrm>
        </p:spPr>
        <p:txBody>
          <a:bodyPr>
            <a:normAutofit/>
          </a:bodyPr>
          <a:lstStyle/>
          <a:p>
            <a:pPr algn="ctr">
              <a:buNone/>
            </a:pPr>
            <a:r>
              <a:rPr lang="en-GB" sz="4000" dirty="0" smtClean="0"/>
              <a:t>Sensory sensitivity can lead to difficulties for children with the personal tasks of daily living </a:t>
            </a:r>
          </a:p>
          <a:p>
            <a:pPr algn="ctr">
              <a:buNone/>
            </a:pPr>
            <a:r>
              <a:rPr lang="en-GB" sz="4000" dirty="0" smtClean="0"/>
              <a:t>The following strategies may help.</a:t>
            </a:r>
            <a:endParaRPr lang="en-US" sz="4000" dirty="0"/>
          </a:p>
        </p:txBody>
      </p:sp>
      <p:pic>
        <p:nvPicPr>
          <p:cNvPr id="3" name="~PP3025.WAV">
            <a:hlinkClick r:id="" action="ppaction://media"/>
          </p:cNvPr>
          <p:cNvPicPr>
            <a:picLocks noRot="1" noChangeAspect="1"/>
          </p:cNvPicPr>
          <p:nvPr>
            <a:wavAudioFile r:embed="rId1" name="~PP3025.WAV"/>
          </p:nvPr>
        </p:nvPicPr>
        <p:blipFill>
          <a:blip r:embed="rId3" cstate="print"/>
          <a:stretch>
            <a:fillRect/>
          </a:stretch>
        </p:blipFill>
        <p:spPr>
          <a:xfrm>
            <a:off x="8632825" y="6346825"/>
            <a:ext cx="304800" cy="304800"/>
          </a:xfrm>
          <a:prstGeom prst="rect">
            <a:avLst/>
          </a:prstGeom>
        </p:spPr>
      </p:pic>
    </p:spTree>
  </p:cSld>
  <p:clrMapOvr>
    <a:masterClrMapping/>
  </p:clrMapOvr>
  <p:transition advTm="91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Dressing </a:t>
            </a:r>
            <a:endParaRPr lang="en-US" sz="4000" dirty="0"/>
          </a:p>
        </p:txBody>
      </p:sp>
      <p:sp>
        <p:nvSpPr>
          <p:cNvPr id="3" name="Content Placeholder 2"/>
          <p:cNvSpPr>
            <a:spLocks noGrp="1"/>
          </p:cNvSpPr>
          <p:nvPr>
            <p:ph idx="1"/>
          </p:nvPr>
        </p:nvSpPr>
        <p:spPr/>
        <p:txBody>
          <a:bodyPr>
            <a:normAutofit fontScale="92500" lnSpcReduction="10000"/>
          </a:bodyPr>
          <a:lstStyle/>
          <a:p>
            <a:r>
              <a:rPr lang="en-GB" dirty="0" smtClean="0"/>
              <a:t>Use comfortable clothing consider the type of fabric and length of sleeves.</a:t>
            </a:r>
          </a:p>
          <a:p>
            <a:r>
              <a:rPr lang="en-GB" dirty="0" smtClean="0"/>
              <a:t>If they can not tolerate labels cut them off.</a:t>
            </a:r>
          </a:p>
          <a:p>
            <a:r>
              <a:rPr lang="en-GB" dirty="0" smtClean="0"/>
              <a:t>Avoid buying clothes the child perceives as irritating </a:t>
            </a:r>
          </a:p>
          <a:p>
            <a:r>
              <a:rPr lang="en-GB" dirty="0" smtClean="0"/>
              <a:t>If seams are irritating wear under garments, turn socks inside out or use seamless socks</a:t>
            </a:r>
          </a:p>
          <a:p>
            <a:r>
              <a:rPr lang="en-GB" dirty="0" smtClean="0"/>
              <a:t>Try washing and drying garments with unscented products </a:t>
            </a:r>
          </a:p>
          <a:p>
            <a:r>
              <a:rPr lang="en-GB" dirty="0" smtClean="0"/>
              <a:t>Be aware of other visual or auditory noises in the room when dressing which may be distracting or upsetting </a:t>
            </a:r>
            <a:endParaRPr lang="en-US" dirty="0"/>
          </a:p>
        </p:txBody>
      </p:sp>
      <p:pic>
        <p:nvPicPr>
          <p:cNvPr id="4" name="~PP2534.WAV">
            <a:hlinkClick r:id="" action="ppaction://media"/>
          </p:cNvPr>
          <p:cNvPicPr>
            <a:picLocks noRot="1" noChangeAspect="1"/>
          </p:cNvPicPr>
          <p:nvPr>
            <a:wavAudioFile r:embed="rId1" name="~PP2534.WAV"/>
          </p:nvPr>
        </p:nvPicPr>
        <p:blipFill>
          <a:blip r:embed="rId3" cstate="print"/>
          <a:stretch>
            <a:fillRect/>
          </a:stretch>
        </p:blipFill>
        <p:spPr>
          <a:xfrm>
            <a:off x="8632825" y="6346825"/>
            <a:ext cx="304800" cy="304800"/>
          </a:xfrm>
          <a:prstGeom prst="rect">
            <a:avLst/>
          </a:prstGeom>
        </p:spPr>
      </p:pic>
    </p:spTree>
  </p:cSld>
  <p:clrMapOvr>
    <a:masterClrMapping/>
  </p:clrMapOvr>
  <p:transition advTm="321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a:bodyPr>
          <a:lstStyle/>
          <a:p>
            <a:pPr algn="ctr"/>
            <a:r>
              <a:rPr lang="en-GB" sz="3200" dirty="0" smtClean="0"/>
              <a:t>Dressing continued</a:t>
            </a:r>
            <a:endParaRPr lang="en-US" sz="3200" dirty="0"/>
          </a:p>
        </p:txBody>
      </p:sp>
      <p:sp>
        <p:nvSpPr>
          <p:cNvPr id="3" name="Content Placeholder 2"/>
          <p:cNvSpPr>
            <a:spLocks noGrp="1"/>
          </p:cNvSpPr>
          <p:nvPr>
            <p:ph idx="1"/>
          </p:nvPr>
        </p:nvSpPr>
        <p:spPr>
          <a:xfrm>
            <a:off x="457200" y="1412776"/>
            <a:ext cx="8229600" cy="4911824"/>
          </a:xfrm>
        </p:spPr>
        <p:txBody>
          <a:bodyPr/>
          <a:lstStyle/>
          <a:p>
            <a:endParaRPr lang="en-US" dirty="0" smtClean="0"/>
          </a:p>
          <a:p>
            <a:r>
              <a:rPr lang="en-US" dirty="0" smtClean="0"/>
              <a:t>Allow your child to choose their own outfit </a:t>
            </a:r>
          </a:p>
          <a:p>
            <a:r>
              <a:rPr lang="en-GB" dirty="0" smtClean="0"/>
              <a:t>Take them shopping to choose their clothes</a:t>
            </a:r>
            <a:endParaRPr lang="en-US" dirty="0" smtClean="0"/>
          </a:p>
          <a:p>
            <a:r>
              <a:rPr lang="en-US" dirty="0" smtClean="0"/>
              <a:t>Make life easier for you and your child by choosing practical clothing with </a:t>
            </a:r>
            <a:r>
              <a:rPr lang="en-US" dirty="0" err="1" smtClean="0"/>
              <a:t>elasticated</a:t>
            </a:r>
            <a:r>
              <a:rPr lang="en-US" dirty="0" smtClean="0"/>
              <a:t> waistbands, </a:t>
            </a:r>
            <a:r>
              <a:rPr lang="en-US" dirty="0" err="1" smtClean="0"/>
              <a:t>velcro</a:t>
            </a:r>
            <a:r>
              <a:rPr lang="en-US" dirty="0" smtClean="0"/>
              <a:t> shoes or self-tying shoe laces </a:t>
            </a:r>
          </a:p>
          <a:p>
            <a:r>
              <a:rPr lang="en-GB" dirty="0" smtClean="0"/>
              <a:t>Have conversations around what makes them feel uncomfortable and attempt to understand their sensitivities.</a:t>
            </a:r>
            <a:endParaRPr lang="en-US" dirty="0"/>
          </a:p>
        </p:txBody>
      </p:sp>
      <p:pic>
        <p:nvPicPr>
          <p:cNvPr id="4" name="~PP219.WAV">
            <a:hlinkClick r:id="" action="ppaction://media"/>
          </p:cNvPr>
          <p:cNvPicPr>
            <a:picLocks noRot="1" noChangeAspect="1"/>
          </p:cNvPicPr>
          <p:nvPr>
            <a:wavAudioFile r:embed="rId1" name="~PP219.WAV"/>
          </p:nvPr>
        </p:nvPicPr>
        <p:blipFill>
          <a:blip r:embed="rId3" cstate="print"/>
          <a:stretch>
            <a:fillRect/>
          </a:stretch>
        </p:blipFill>
        <p:spPr>
          <a:xfrm>
            <a:off x="8632825" y="6346825"/>
            <a:ext cx="304800" cy="304800"/>
          </a:xfrm>
          <a:prstGeom prst="rect">
            <a:avLst/>
          </a:prstGeom>
        </p:spPr>
      </p:pic>
    </p:spTree>
  </p:cSld>
  <p:clrMapOvr>
    <a:masterClrMapping/>
  </p:clrMapOvr>
  <p:transition advTm="221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463</TotalTime>
  <Words>1964</Words>
  <Application>Microsoft Office PowerPoint</Application>
  <PresentationFormat>On-screen Show (4:3)</PresentationFormat>
  <Paragraphs>207</Paragraphs>
  <Slides>24</Slides>
  <Notes>0</Notes>
  <HiddenSlides>0</HiddenSlides>
  <MMClips>24</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Managing Sensory Behaviours</vt:lpstr>
      <vt:lpstr>Remember</vt:lpstr>
      <vt:lpstr>The activities listed below may be considered generally calming, but will have different effects on different children at different times. Sensory calming activities will also help your child when they are feeling restless, anger and frustration. Sensory calming activities can also be helpful to prevent meltdowns.</vt:lpstr>
      <vt:lpstr>Deep touch pressure:</vt:lpstr>
      <vt:lpstr>   Calming Strategies </vt:lpstr>
      <vt:lpstr>      Alerting Strategies  Ideas for a child who is not alert enough to pay attention  </vt:lpstr>
      <vt:lpstr>Slide 7</vt:lpstr>
      <vt:lpstr>Dressing </vt:lpstr>
      <vt:lpstr>Dressing continued</vt:lpstr>
      <vt:lpstr>Games to support dressing skills</vt:lpstr>
      <vt:lpstr>Personal Hygiene</vt:lpstr>
      <vt:lpstr>Personal Hygiene</vt:lpstr>
      <vt:lpstr>Hair care </vt:lpstr>
      <vt:lpstr>Hair continued</vt:lpstr>
      <vt:lpstr>Toileting</vt:lpstr>
      <vt:lpstr>Eating and Drinking </vt:lpstr>
      <vt:lpstr>Sleep </vt:lpstr>
      <vt:lpstr> Challenging Environments consider the Childs environment and what can be done to reduce possible triggers    </vt:lpstr>
      <vt:lpstr>General Strategies</vt:lpstr>
      <vt:lpstr>Possible Challenges in Relation to Touch </vt:lpstr>
      <vt:lpstr>Touch cont. </vt:lpstr>
      <vt:lpstr>Touch cont.</vt:lpstr>
      <vt:lpstr>Summary</vt:lpstr>
      <vt:lpstr>     Useful Websites </vt:lpstr>
    </vt:vector>
  </TitlesOfParts>
  <Company>NHS Borders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Behaviours</dc:title>
  <dc:creator>katiec</dc:creator>
  <cp:lastModifiedBy>nancya</cp:lastModifiedBy>
  <cp:revision>75</cp:revision>
  <dcterms:created xsi:type="dcterms:W3CDTF">2016-11-21T15:37:14Z</dcterms:created>
  <dcterms:modified xsi:type="dcterms:W3CDTF">2020-07-16T13:56:43Z</dcterms:modified>
</cp:coreProperties>
</file>